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1.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comment2.xml" ContentType="application/vnd.openxmlformats-officedocument.presentationml.comments+xml"/>
  <Override PartName="/ppt/notesSlides/notesSlide25.xml" ContentType="application/vnd.openxmlformats-officedocument.presentationml.notesSlide+xml"/>
  <Override PartName="/ppt/comments/comment3.xml" ContentType="application/vnd.openxmlformats-officedocument.presentationml.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4" r:id="rId1"/>
  </p:sldMasterIdLst>
  <p:notesMasterIdLst>
    <p:notesMasterId r:id="rId54"/>
  </p:notesMasterIdLst>
  <p:handoutMasterIdLst>
    <p:handoutMasterId r:id="rId55"/>
  </p:handoutMasterIdLst>
  <p:sldIdLst>
    <p:sldId id="858" r:id="rId2"/>
    <p:sldId id="600" r:id="rId3"/>
    <p:sldId id="823" r:id="rId4"/>
    <p:sldId id="862" r:id="rId5"/>
    <p:sldId id="859" r:id="rId6"/>
    <p:sldId id="863" r:id="rId7"/>
    <p:sldId id="815" r:id="rId8"/>
    <p:sldId id="813" r:id="rId9"/>
    <p:sldId id="860" r:id="rId10"/>
    <p:sldId id="843" r:id="rId11"/>
    <p:sldId id="831" r:id="rId12"/>
    <p:sldId id="619" r:id="rId13"/>
    <p:sldId id="799" r:id="rId14"/>
    <p:sldId id="832" r:id="rId15"/>
    <p:sldId id="618" r:id="rId16"/>
    <p:sldId id="833" r:id="rId17"/>
    <p:sldId id="620" r:id="rId18"/>
    <p:sldId id="834" r:id="rId19"/>
    <p:sldId id="266" r:id="rId20"/>
    <p:sldId id="838" r:id="rId21"/>
    <p:sldId id="312" r:id="rId22"/>
    <p:sldId id="313" r:id="rId23"/>
    <p:sldId id="314" r:id="rId24"/>
    <p:sldId id="847" r:id="rId25"/>
    <p:sldId id="302" r:id="rId26"/>
    <p:sldId id="849" r:id="rId27"/>
    <p:sldId id="850" r:id="rId28"/>
    <p:sldId id="303" r:id="rId29"/>
    <p:sldId id="851" r:id="rId30"/>
    <p:sldId id="307" r:id="rId31"/>
    <p:sldId id="308" r:id="rId32"/>
    <p:sldId id="306" r:id="rId33"/>
    <p:sldId id="809" r:id="rId34"/>
    <p:sldId id="852" r:id="rId35"/>
    <p:sldId id="309" r:id="rId36"/>
    <p:sldId id="853" r:id="rId37"/>
    <p:sldId id="835" r:id="rId38"/>
    <p:sldId id="627" r:id="rId39"/>
    <p:sldId id="836" r:id="rId40"/>
    <p:sldId id="820" r:id="rId41"/>
    <p:sldId id="837" r:id="rId42"/>
    <p:sldId id="595" r:id="rId43"/>
    <p:sldId id="840" r:id="rId44"/>
    <p:sldId id="616" r:id="rId45"/>
    <p:sldId id="854" r:id="rId46"/>
    <p:sldId id="273" r:id="rId47"/>
    <p:sldId id="651" r:id="rId48"/>
    <p:sldId id="650" r:id="rId49"/>
    <p:sldId id="776" r:id="rId50"/>
    <p:sldId id="548" r:id="rId51"/>
    <p:sldId id="864" r:id="rId52"/>
    <p:sldId id="855" r:id="rId5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196" userDrawn="1">
          <p15:clr>
            <a:srgbClr val="A4A3A4"/>
          </p15:clr>
        </p15:guide>
        <p15:guide id="2" pos="120" userDrawn="1">
          <p15:clr>
            <a:srgbClr val="A4A3A4"/>
          </p15:clr>
        </p15:guide>
        <p15:guide id="3" pos="192" userDrawn="1">
          <p15:clr>
            <a:srgbClr val="A4A3A4"/>
          </p15:clr>
        </p15:guide>
        <p15:guide id="4" orient="horz" pos="2918" userDrawn="1">
          <p15:clr>
            <a:srgbClr val="A4A3A4"/>
          </p15:clr>
        </p15:guide>
        <p15:guide id="5" orient="horz" pos="2397" userDrawn="1">
          <p15:clr>
            <a:srgbClr val="A4A3A4"/>
          </p15:clr>
        </p15:guide>
        <p15:guide id="6" orient="horz" pos="1491" userDrawn="1">
          <p15:clr>
            <a:srgbClr val="A4A3A4"/>
          </p15:clr>
        </p15:guide>
        <p15:guide id="7" pos="288" userDrawn="1">
          <p15:clr>
            <a:srgbClr val="A4A3A4"/>
          </p15:clr>
        </p15:guide>
        <p15:guide id="8" pos="1176" userDrawn="1">
          <p15:clr>
            <a:srgbClr val="A4A3A4"/>
          </p15:clr>
        </p15:guide>
        <p15:guide id="9" pos="2880" userDrawn="1">
          <p15:clr>
            <a:srgbClr val="A4A3A4"/>
          </p15:clr>
        </p15:guide>
        <p15:guide id="10" pos="2077" userDrawn="1">
          <p15:clr>
            <a:srgbClr val="A4A3A4"/>
          </p15:clr>
        </p15:guide>
        <p15:guide id="11" orient="horz" pos="890" userDrawn="1">
          <p15:clr>
            <a:srgbClr val="A4A3A4"/>
          </p15:clr>
        </p15:guide>
        <p15:guide id="12" orient="horz" pos="120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anikandan Srinivasan" initials="" lastIdx="5" clrIdx="6"/>
  <p:cmAuthor id="1" name="Rob Murphy" initials="" lastIdx="1" clrIdx="0"/>
  <p:cmAuthor id="8" name="Chris Splinter" initials="" lastIdx="2" clrIdx="7"/>
  <p:cmAuthor id="2" name="Eric Zietlow" initials="" lastIdx="2" clrIdx="1"/>
  <p:cmAuthor id="9" name="Khalid Shaikh" initials="" lastIdx="2" clrIdx="8"/>
  <p:cmAuthor id="3" name="Shubhra Sinha" initials="" lastIdx="1" clrIdx="2"/>
  <p:cmAuthor id="4" name="Andrew Lampitt" initials="" lastIdx="11" clrIdx="3"/>
  <p:cmAuthor id="5" name="Brian Hess" initials="" lastIdx="1" clrIdx="4"/>
  <p:cmAuthor id="6" name="Matt Kennedy" initials="" lastIdx="1" clrIdx="5"/>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031A7"/>
    <a:srgbClr val="BFBFBF"/>
    <a:srgbClr val="007A97"/>
    <a:srgbClr val="FAB200"/>
    <a:srgbClr val="7D5900"/>
    <a:srgbClr val="FFE29E"/>
    <a:srgbClr val="FFF4D6"/>
    <a:srgbClr val="FFC72C"/>
    <a:srgbClr val="FFDE81"/>
    <a:srgbClr val="FFD3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43"/>
    <p:restoredTop sz="65000"/>
  </p:normalViewPr>
  <p:slideViewPr>
    <p:cSldViewPr snapToGrid="0" snapToObjects="1">
      <p:cViewPr varScale="1">
        <p:scale>
          <a:sx n="75" d="100"/>
          <a:sy n="75" d="100"/>
        </p:scale>
        <p:origin x="1040" y="160"/>
      </p:cViewPr>
      <p:guideLst>
        <p:guide pos="4196"/>
        <p:guide pos="120"/>
        <p:guide pos="192"/>
        <p:guide orient="horz" pos="2918"/>
        <p:guide orient="horz" pos="2397"/>
        <p:guide orient="horz" pos="1491"/>
        <p:guide pos="288"/>
        <p:guide pos="1176"/>
        <p:guide pos="2880"/>
        <p:guide pos="2077"/>
        <p:guide orient="horz" pos="890"/>
        <p:guide orient="horz" pos="1201"/>
      </p:guideLst>
    </p:cSldViewPr>
  </p:slideViewPr>
  <p:outlineViewPr>
    <p:cViewPr>
      <p:scale>
        <a:sx n="33" d="100"/>
        <a:sy n="33" d="100"/>
      </p:scale>
      <p:origin x="0" y="0"/>
    </p:cViewPr>
  </p:outlineViewPr>
  <p:notesTextViewPr>
    <p:cViewPr>
      <p:scale>
        <a:sx n="105" d="100"/>
        <a:sy n="105" d="100"/>
      </p:scale>
      <p:origin x="0" y="0"/>
    </p:cViewPr>
  </p:notesTextViewPr>
  <p:sorterViewPr>
    <p:cViewPr>
      <p:scale>
        <a:sx n="200" d="100"/>
        <a:sy n="200" d="100"/>
      </p:scale>
      <p:origin x="0" y="0"/>
    </p:cViewPr>
  </p:sorterViewPr>
  <p:notesViewPr>
    <p:cSldViewPr snapToGrid="0" snapToObjects="1">
      <p:cViewPr>
        <p:scale>
          <a:sx n="137" d="100"/>
          <a:sy n="137" d="100"/>
        </p:scale>
        <p:origin x="2120" y="1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accent3">
                    <a:lumMod val="75000"/>
                  </a:schemeClr>
                </a:solidFill>
                <a:latin typeface="+mn-lt"/>
                <a:ea typeface="+mn-ea"/>
                <a:cs typeface="+mn-cs"/>
              </a:defRPr>
            </a:pPr>
            <a:r>
              <a:rPr lang="en-US" sz="1400" dirty="0">
                <a:solidFill>
                  <a:schemeClr val="accent3">
                    <a:lumMod val="75000"/>
                  </a:schemeClr>
                </a:solidFill>
              </a:rPr>
              <a:t>Enterprises adopting a</a:t>
            </a:r>
          </a:p>
          <a:p>
            <a:pPr>
              <a:defRPr sz="1200" b="0" i="0" u="none" strike="noStrike" kern="1200" spc="0" baseline="0">
                <a:solidFill>
                  <a:schemeClr val="accent3">
                    <a:lumMod val="75000"/>
                  </a:schemeClr>
                </a:solidFill>
                <a:latin typeface="+mn-lt"/>
                <a:ea typeface="+mn-ea"/>
                <a:cs typeface="+mn-cs"/>
              </a:defRPr>
            </a:pPr>
            <a:r>
              <a:rPr lang="en-US" sz="1400" dirty="0">
                <a:solidFill>
                  <a:schemeClr val="accent3">
                    <a:lumMod val="75000"/>
                  </a:schemeClr>
                </a:solidFill>
              </a:rPr>
              <a:t>Hybrid Cloud</a:t>
            </a:r>
            <a:r>
              <a:rPr lang="en-US" sz="1400" baseline="0" dirty="0">
                <a:solidFill>
                  <a:schemeClr val="accent3">
                    <a:lumMod val="75000"/>
                  </a:schemeClr>
                </a:solidFill>
              </a:rPr>
              <a:t> strategy*</a:t>
            </a:r>
            <a:endParaRPr lang="en-US" sz="1400" dirty="0">
              <a:solidFill>
                <a:schemeClr val="accent3">
                  <a:lumMod val="75000"/>
                </a:schemeClr>
              </a:solidFill>
            </a:endParaRPr>
          </a:p>
        </c:rich>
      </c:tx>
      <c:overlay val="0"/>
      <c:spPr>
        <a:noFill/>
        <a:ln>
          <a:noFill/>
        </a:ln>
        <a:effectLst/>
      </c:spPr>
    </c:title>
    <c:autoTitleDeleted val="0"/>
    <c:plotArea>
      <c:layout>
        <c:manualLayout>
          <c:layoutTarget val="inner"/>
          <c:xMode val="edge"/>
          <c:yMode val="edge"/>
          <c:x val="0.25566378110615601"/>
          <c:y val="0.21599600587856599"/>
          <c:w val="0.49185046671903698"/>
          <c:h val="0.73777579239577795"/>
        </c:manualLayout>
      </c:layout>
      <c:pieChart>
        <c:varyColors val="1"/>
        <c:ser>
          <c:idx val="0"/>
          <c:order val="0"/>
          <c:tx>
            <c:strRef>
              <c:f>Sheet1!$B$1</c:f>
              <c:strCache>
                <c:ptCount val="1"/>
                <c:pt idx="0">
                  <c:v>Sales</c:v>
                </c:pt>
              </c:strCache>
            </c:strRef>
          </c:tx>
          <c:spPr>
            <a:solidFill>
              <a:schemeClr val="accent3">
                <a:lumMod val="40000"/>
                <a:lumOff val="60000"/>
              </a:schemeClr>
            </a:solidFill>
            <a:ln w="9525">
              <a:solidFill>
                <a:schemeClr val="bg2">
                  <a:lumMod val="20000"/>
                  <a:lumOff val="80000"/>
                </a:schemeClr>
              </a:solidFill>
            </a:ln>
          </c:spPr>
          <c:dPt>
            <c:idx val="0"/>
            <c:bubble3D val="0"/>
            <c:spPr>
              <a:solidFill>
                <a:schemeClr val="accent3"/>
              </a:solidFill>
              <a:ln w="9525">
                <a:solidFill>
                  <a:schemeClr val="bg2">
                    <a:lumMod val="20000"/>
                    <a:lumOff val="80000"/>
                  </a:schemeClr>
                </a:solidFill>
              </a:ln>
              <a:effectLst/>
            </c:spPr>
            <c:extLst>
              <c:ext xmlns:c16="http://schemas.microsoft.com/office/drawing/2014/chart" uri="{C3380CC4-5D6E-409C-BE32-E72D297353CC}">
                <c16:uniqueId val="{00000001-5E7E-EA42-8422-569772B3285F}"/>
              </c:ext>
            </c:extLst>
          </c:dPt>
          <c:dPt>
            <c:idx val="1"/>
            <c:bubble3D val="0"/>
            <c:spPr>
              <a:solidFill>
                <a:schemeClr val="accent3">
                  <a:lumMod val="40000"/>
                  <a:lumOff val="60000"/>
                </a:schemeClr>
              </a:solidFill>
              <a:ln w="9525">
                <a:solidFill>
                  <a:schemeClr val="bg2">
                    <a:lumMod val="20000"/>
                    <a:lumOff val="80000"/>
                  </a:schemeClr>
                </a:solidFill>
              </a:ln>
              <a:effectLst/>
            </c:spPr>
            <c:extLst>
              <c:ext xmlns:c16="http://schemas.microsoft.com/office/drawing/2014/chart" uri="{C3380CC4-5D6E-409C-BE32-E72D297353CC}">
                <c16:uniqueId val="{00000003-5E7E-EA42-8422-569772B3285F}"/>
              </c:ext>
            </c:extLst>
          </c:dPt>
          <c:cat>
            <c:strRef>
              <c:f>Sheet1!$A$2:$A$3</c:f>
              <c:strCache>
                <c:ptCount val="2"/>
                <c:pt idx="0">
                  <c:v>YES</c:v>
                </c:pt>
                <c:pt idx="1">
                  <c:v>NO</c:v>
                </c:pt>
              </c:strCache>
            </c:strRef>
          </c:cat>
          <c:val>
            <c:numRef>
              <c:f>Sheet1!$B$2:$B$3</c:f>
              <c:numCache>
                <c:formatCode>0%</c:formatCode>
                <c:ptCount val="2"/>
                <c:pt idx="0">
                  <c:v>0.73</c:v>
                </c:pt>
                <c:pt idx="1">
                  <c:v>0.27</c:v>
                </c:pt>
              </c:numCache>
            </c:numRef>
          </c:val>
          <c:extLst>
            <c:ext xmlns:c16="http://schemas.microsoft.com/office/drawing/2014/chart" uri="{C3380CC4-5D6E-409C-BE32-E72D297353CC}">
              <c16:uniqueId val="{00000004-5E7E-EA42-8422-569772B3285F}"/>
            </c:ext>
          </c:extLst>
        </c:ser>
        <c:dLbls>
          <c:dLblPos val="outEnd"/>
          <c:showLegendKey val="0"/>
          <c:showVal val="0"/>
          <c:showCatName val="0"/>
          <c:showSerName val="0"/>
          <c:showPercent val="0"/>
          <c:showBubbleSize val="0"/>
          <c:showLeaderLines val="0"/>
        </c:dLbls>
        <c:firstSliceAng val="134"/>
      </c:pieChart>
      <c:spPr>
        <a:noFill/>
        <a:ln>
          <a:noFill/>
        </a:ln>
        <a:effectLst/>
      </c:spPr>
    </c:plotArea>
    <c:plotVisOnly val="1"/>
    <c:dispBlanksAs val="gap"/>
    <c:showDLblsOverMax val="0"/>
  </c:chart>
  <c:spPr>
    <a:noFill/>
    <a:ln>
      <a:noFill/>
    </a:ln>
    <a:effectLst/>
  </c:spPr>
  <c:txPr>
    <a:bodyPr/>
    <a:lstStyle/>
    <a:p>
      <a:pPr>
        <a:defRPr/>
      </a:pPr>
      <a:endParaRPr lang="fr-FR"/>
    </a:p>
  </c:txPr>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4" dt="2018-04-10T23:08:35.002" idx="9">
    <p:pos x="6000" y="100"/>
    <p:text>_Marked as done_</p:text>
  </p:cm>
  <p:cm authorId="4" dt="2018-04-11T01:29:05.437" idx="8">
    <p:pos x="6000" y="0"/>
    <p:text>fyi +khalid.shaikh@datastax.com
_Assigned to Khalid Shaikh_</p:text>
  </p:cm>
  <p:cm authorId="9" dt="2018-04-11T01:29:05.437" idx="1">
    <p:pos x="6000" y="200"/>
    <p:text>_Re-opened_
Pl have +kiyu.gabriel@datastax.com  take a look as well</p:text>
  </p:cm>
</p:cmLst>
</file>

<file path=ppt/comments/comment2.xml><?xml version="1.0" encoding="utf-8"?>
<p:cmLst xmlns:a="http://schemas.openxmlformats.org/drawingml/2006/main" xmlns:r="http://schemas.openxmlformats.org/officeDocument/2006/relationships" xmlns:p="http://schemas.openxmlformats.org/presentationml/2006/main">
  <p:cm authorId="4" dt="2018-04-11T01:22:24.732" idx="7">
    <p:pos x="280" y="757"/>
    <p:text>cc: +robin@datastax.com</p:text>
  </p:cm>
  <p:cm authorId="4" dt="2018-04-11T04:05:24.311" idx="6">
    <p:pos x="280" y="657"/>
    <p:text>+brian.hess@datastax.com more bullet points? any pretty pictures?</p:text>
  </p:cm>
  <p:cm authorId="7" dt="2018-04-11T04:05:24.311" idx="5">
    <p:pos x="280" y="857"/>
    <p:text>use slides 12-15 , https://docs.google.com/presentation/d/1IgUFlrwJjYhkgY0ZXFZ-lBno3vPlNVJIDq2RadBSQ1E/edit#slide=id.g36ced60e2c_0_10</p:text>
  </p:cm>
</p:cmLst>
</file>

<file path=ppt/comments/comment3.xml><?xml version="1.0" encoding="utf-8"?>
<p:cmLst xmlns:a="http://schemas.openxmlformats.org/drawingml/2006/main" xmlns:r="http://schemas.openxmlformats.org/officeDocument/2006/relationships" xmlns:p="http://schemas.openxmlformats.org/presentationml/2006/main">
  <p:cm authorId="7" dt="2018-04-11T01:53:46.645" idx="1">
    <p:pos x="6000" y="100"/>
    <p:text>DataStax DSE Drivers: DSE Graph Fluent API, Unified Authentication, supports Advanced Security...</p:text>
  </p:cm>
  <p:cm authorId="7" dt="2018-04-11T01:54:17.731" idx="2">
    <p:pos x="6000" y="200"/>
    <p:text>+chris.splinter@datastax.com added this nicely in https://docs.google.com/presentation/d/1rxYD90X05wZmxMzyqiuI8yPvGXQsAXH5cw2_Q9nqmAU/edit#slide=id.g311cb1005d_1_145</p:text>
  </p:cm>
  <p:cm authorId="8" dt="2018-04-11T02:49:24.495" idx="1">
    <p:pos x="6000" y="300"/>
    <p:text>+1 for using the table in the slide that Mani linked</p:text>
  </p:cm>
  <p:cm authorId="4" dt="2018-04-11T03:08:48.537" idx="4">
    <p:pos x="6000" y="400"/>
    <p:text>great. how's this? no search or Spark?</p:text>
  </p:cm>
  <p:cm authorId="7" dt="2018-04-11T03:12:40.580" idx="3">
    <p:pos x="6000" y="500"/>
    <p:text>you can add support DSE workloads</p:text>
  </p:cm>
  <p:cm authorId="4" dt="2018-04-11T03:38:16.216" idx="5">
    <p:pos x="6000" y="600"/>
    <p:text>well, with all due respect, isn't that a sort of  "I sure as hell hope you do" kind of feature to list? I imagine those just fall under ODBC/JDBC then?</p:text>
  </p:cm>
  <p:cm authorId="7" dt="2018-04-11T03:39:24.650" idx="4">
    <p:pos x="6000" y="700"/>
    <p:text>For DSE Search, we implicitly allow customers to run DSE Search queries using the regular CQL route.. I am unsure if there is anything special per se. For Spark, we have the JDB/ODBC driver to interact as well as the spark connector . +chris.splinter@datastax.com , anything special to mention here?</p:text>
  </p:cm>
  <p:cm authorId="4" dt="2018-04-11T03:49:31.545" idx="3">
    <p:pos x="6000" y="0"/>
    <p:text>+chris.splinter@datastax.com +msrinivasan@datastax.com is this update ok? thanks to Jeff C!</p:text>
  </p:cm>
  <p:cm authorId="8" dt="2018-04-11T03:49:31.545" idx="2">
    <p:pos x="6000" y="800"/>
    <p:text>That is correct that DSE Search is supported because it works naturally with CQL. As for Spark, it is more nuanced - but yes the recommended path is JDBC / ODBC for Spark SQL or you can also use the DSE spark cassandra connector for advanced analytic workloads.</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AE2D00C-46DC-0F47-B2AC-989F5DFB1A7F}" type="datetimeFigureOut">
              <a:rPr lang="en-US" smtClean="0"/>
              <a:t>6/20/18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E6F642-BC8A-F24D-81C7-A1734C779D91}" type="slidenum">
              <a:rPr lang="en-US" smtClean="0"/>
              <a:t>‹#›</a:t>
            </a:fld>
            <a:endParaRPr lang="en-US"/>
          </a:p>
        </p:txBody>
      </p:sp>
    </p:spTree>
    <p:extLst>
      <p:ext uri="{BB962C8B-B14F-4D97-AF65-F5344CB8AC3E}">
        <p14:creationId xmlns:p14="http://schemas.microsoft.com/office/powerpoint/2010/main" val="197281963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0963"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380963" y="4343400"/>
            <a:ext cx="6096075" cy="4114800"/>
          </a:xfrm>
          <a:prstGeom prst="rect">
            <a:avLst/>
          </a:prstGeom>
          <a:noFill/>
          <a:ln>
            <a:noFill/>
          </a:ln>
        </p:spPr>
        <p:txBody>
          <a:bodyPr spcFirstLastPara="1" wrap="square" lIns="0"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
        <p:nvSpPr>
          <p:cNvPr id="2" name="Footer Placeholder 1">
            <a:extLst>
              <a:ext uri="{FF2B5EF4-FFF2-40B4-BE49-F238E27FC236}">
                <a16:creationId xmlns:a16="http://schemas.microsoft.com/office/drawing/2014/main" id="{3F06D045-5D1E-4691-89D6-C15C3E4D6EEA}"/>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000"/>
            </a:lvl1pPr>
          </a:lstStyle>
          <a:p>
            <a:r>
              <a:rPr lang="en-US" dirty="0"/>
              <a:t>© DataStax, All Rights Reserved.</a:t>
            </a:r>
            <a:endParaRPr lang="mr-IN" dirty="0"/>
          </a:p>
        </p:txBody>
      </p:sp>
      <p:sp>
        <p:nvSpPr>
          <p:cNvPr id="5" name="Slide Number Placeholder 4"/>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000"/>
            </a:lvl1pPr>
          </a:lstStyle>
          <a:p>
            <a:fld id="{D9E9AA33-EA30-3C42-82D8-9FCE492AA726}" type="slidenum">
              <a:rPr lang="en-US" smtClean="0"/>
              <a:pPr/>
              <a:t>‹#›</a:t>
            </a:fld>
            <a:endParaRPr lang="en-US" dirty="0"/>
          </a:p>
        </p:txBody>
      </p:sp>
    </p:spTree>
    <p:extLst>
      <p:ext uri="{BB962C8B-B14F-4D97-AF65-F5344CB8AC3E}">
        <p14:creationId xmlns:p14="http://schemas.microsoft.com/office/powerpoint/2010/main" val="1531312107"/>
      </p:ext>
    </p:extLst>
  </p:cSld>
  <p:clrMap bg1="lt1" tx1="dk1" bg2="dk2" tx2="lt2" accent1="accent1" accent2="accent2" accent3="accent3" accent4="accent4" accent5="accent5" accent6="accent6" hlink="hlink" folHlink="folHlink"/>
  <p:hf hdr="0" dt="0"/>
  <p:notesStyle>
    <a:lvl1pPr marL="342900" indent="-184150" algn="l" defTabSz="914400" rtl="0" eaLnBrk="1" latinLnBrk="0" hangingPunct="1">
      <a:tabLst/>
      <a:defRPr sz="105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t>© DataStax, All Rights Reserved.</a:t>
            </a:r>
            <a:endParaRPr lang="mr-IN" dirty="0"/>
          </a:p>
        </p:txBody>
      </p:sp>
      <p:sp>
        <p:nvSpPr>
          <p:cNvPr id="5" name="Slide Number Placeholder 4"/>
          <p:cNvSpPr>
            <a:spLocks noGrp="1"/>
          </p:cNvSpPr>
          <p:nvPr>
            <p:ph type="sldNum" sz="quarter" idx="11"/>
          </p:nvPr>
        </p:nvSpPr>
        <p:spPr/>
        <p:txBody>
          <a:bodyPr/>
          <a:lstStyle/>
          <a:p>
            <a:fld id="{D9E9AA33-EA30-3C42-82D8-9FCE492AA726}" type="slidenum">
              <a:rPr lang="en-US" smtClean="0"/>
              <a:pPr/>
              <a:t>2</a:t>
            </a:fld>
            <a:endParaRPr lang="en-US" dirty="0"/>
          </a:p>
        </p:txBody>
      </p:sp>
    </p:spTree>
    <p:extLst>
      <p:ext uri="{BB962C8B-B14F-4D97-AF65-F5344CB8AC3E}">
        <p14:creationId xmlns:p14="http://schemas.microsoft.com/office/powerpoint/2010/main" val="685626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Tx/>
              <a:buSzPts val="1100"/>
              <a:buFontTx/>
              <a:buChar char="●"/>
              <a:tabLst/>
              <a:defRPr/>
            </a:pPr>
            <a:r>
              <a:rPr lang="en" sz="1100" dirty="0">
                <a:solidFill>
                  <a:schemeClr val="dk1"/>
                </a:solidFill>
                <a:latin typeface="Calibri"/>
                <a:ea typeface="Calibri"/>
                <a:cs typeface="Calibri"/>
                <a:sym typeface="Calibri"/>
              </a:rPr>
              <a:t>We built DSE to address these cloud application characteristics</a:t>
            </a:r>
          </a:p>
          <a:p>
            <a:pPr marL="457200" marR="0" lvl="0" indent="-298450" algn="l" defTabSz="914400" rtl="0" eaLnBrk="1" fontAlgn="auto" latinLnBrk="0" hangingPunct="1">
              <a:lnSpc>
                <a:spcPct val="100000"/>
              </a:lnSpc>
              <a:spcBef>
                <a:spcPts val="0"/>
              </a:spcBef>
              <a:spcAft>
                <a:spcPts val="0"/>
              </a:spcAft>
              <a:buClrTx/>
              <a:buSzPts val="1100"/>
              <a:buFontTx/>
              <a:buChar char="●"/>
              <a:tabLst/>
              <a:defRPr/>
            </a:pPr>
            <a:r>
              <a:rPr lang="en" sz="1100" dirty="0">
                <a:solidFill>
                  <a:schemeClr val="dk1"/>
                </a:solidFill>
                <a:latin typeface="Calibri"/>
                <a:ea typeface="Calibri"/>
                <a:cs typeface="Calibri"/>
                <a:sym typeface="Calibri"/>
              </a:rPr>
              <a:t>They help describe why we were major contributors behind Apache Cassandra, and other open source technologies</a:t>
            </a:r>
          </a:p>
          <a:p>
            <a:pPr marL="457200" marR="0" lvl="0" indent="-298450" algn="l" defTabSz="914400" rtl="0" eaLnBrk="1" fontAlgn="auto" latinLnBrk="0" hangingPunct="1">
              <a:lnSpc>
                <a:spcPct val="100000"/>
              </a:lnSpc>
              <a:spcBef>
                <a:spcPts val="0"/>
              </a:spcBef>
              <a:spcAft>
                <a:spcPts val="0"/>
              </a:spcAft>
              <a:buClrTx/>
              <a:buSzPts val="1100"/>
              <a:buFontTx/>
              <a:buChar char="●"/>
              <a:tabLst/>
              <a:defRPr/>
            </a:pPr>
            <a:r>
              <a:rPr lang="en" sz="1100" dirty="0">
                <a:solidFill>
                  <a:schemeClr val="dk1"/>
                </a:solidFill>
                <a:latin typeface="Calibri"/>
                <a:ea typeface="Calibri"/>
                <a:cs typeface="Calibri"/>
                <a:sym typeface="Calibri"/>
              </a:rPr>
              <a:t>And it’s why this technology has been applied successfully in many companies</a:t>
            </a:r>
          </a:p>
          <a:p>
            <a:pPr marL="457200" marR="0" lvl="0" indent="-298450" algn="l" defTabSz="914400" rtl="0" eaLnBrk="1" fontAlgn="auto" latinLnBrk="0" hangingPunct="1">
              <a:lnSpc>
                <a:spcPct val="100000"/>
              </a:lnSpc>
              <a:spcBef>
                <a:spcPts val="0"/>
              </a:spcBef>
              <a:spcAft>
                <a:spcPts val="0"/>
              </a:spcAft>
              <a:buClrTx/>
              <a:buSzPts val="1100"/>
              <a:buFontTx/>
              <a:buChar char="●"/>
              <a:tabLst/>
              <a:defRPr/>
            </a:pPr>
            <a:r>
              <a:rPr lang="en" sz="1100" dirty="0">
                <a:solidFill>
                  <a:schemeClr val="dk1"/>
                </a:solidFill>
                <a:latin typeface="Calibri"/>
                <a:ea typeface="Calibri"/>
                <a:cs typeface="Calibri"/>
                <a:sym typeface="Calibri"/>
              </a:rPr>
              <a:t>Cassandra was first developed at Facebook (explain other details)</a:t>
            </a:r>
          </a:p>
          <a:p>
            <a:pPr marL="457200" marR="0" lvl="0" indent="-298450" algn="l" defTabSz="914400" rtl="0" eaLnBrk="1" fontAlgn="auto" latinLnBrk="0" hangingPunct="1">
              <a:lnSpc>
                <a:spcPct val="100000"/>
              </a:lnSpc>
              <a:spcBef>
                <a:spcPts val="0"/>
              </a:spcBef>
              <a:spcAft>
                <a:spcPts val="0"/>
              </a:spcAft>
              <a:buClrTx/>
              <a:buSzPts val="1100"/>
              <a:buFontTx/>
              <a:buChar char="●"/>
              <a:tabLst/>
              <a:defRPr/>
            </a:pPr>
            <a:r>
              <a:rPr lang="en" sz="1100" dirty="0">
                <a:solidFill>
                  <a:schemeClr val="dk1"/>
                </a:solidFill>
                <a:latin typeface="Calibri"/>
                <a:ea typeface="Calibri"/>
                <a:cs typeface="Calibri"/>
                <a:sym typeface="Calibri"/>
              </a:rPr>
              <a:t>DataStax Enterprise is our distribution of Apache Cassandra.</a:t>
            </a:r>
          </a:p>
          <a:p>
            <a:pPr marL="457200" marR="0" lvl="0" indent="-298450" algn="l" defTabSz="914400" rtl="0" eaLnBrk="1" fontAlgn="auto" latinLnBrk="0" hangingPunct="1">
              <a:lnSpc>
                <a:spcPct val="100000"/>
              </a:lnSpc>
              <a:spcBef>
                <a:spcPts val="0"/>
              </a:spcBef>
              <a:spcAft>
                <a:spcPts val="0"/>
              </a:spcAft>
              <a:buClrTx/>
              <a:buSzPts val="1100"/>
              <a:buFontTx/>
              <a:buChar char="●"/>
              <a:tabLst/>
              <a:defRPr/>
            </a:pPr>
            <a:r>
              <a:rPr lang="en" sz="1100" dirty="0">
                <a:solidFill>
                  <a:schemeClr val="dk1"/>
                </a:solidFill>
                <a:latin typeface="Calibri"/>
                <a:ea typeface="Calibri"/>
                <a:cs typeface="Calibri"/>
                <a:sym typeface="Calibri"/>
              </a:rPr>
              <a:t>We say this distribution is the best because of the additional security and performance features we put into the core database and the testing and hardening we do</a:t>
            </a:r>
          </a:p>
          <a:p>
            <a:endParaRPr lang="en-US" dirty="0"/>
          </a:p>
        </p:txBody>
      </p:sp>
      <p:sp>
        <p:nvSpPr>
          <p:cNvPr id="4" name="Footer Placeholder 3"/>
          <p:cNvSpPr>
            <a:spLocks noGrp="1"/>
          </p:cNvSpPr>
          <p:nvPr>
            <p:ph type="ftr" sz="quarter" idx="10"/>
          </p:nvPr>
        </p:nvSpPr>
        <p:spPr/>
        <p:txBody>
          <a:bodyPr/>
          <a:lstStyle/>
          <a:p>
            <a:r>
              <a:rPr lang="en-US" dirty="0"/>
              <a:t>© DataStax, All Rights Reserved.</a:t>
            </a:r>
            <a:endParaRPr lang="mr-IN" dirty="0"/>
          </a:p>
        </p:txBody>
      </p:sp>
      <p:sp>
        <p:nvSpPr>
          <p:cNvPr id="5" name="Slide Number Placeholder 4"/>
          <p:cNvSpPr>
            <a:spLocks noGrp="1"/>
          </p:cNvSpPr>
          <p:nvPr>
            <p:ph type="sldNum" sz="quarter" idx="11"/>
          </p:nvPr>
        </p:nvSpPr>
        <p:spPr/>
        <p:txBody>
          <a:bodyPr/>
          <a:lstStyle/>
          <a:p>
            <a:fld id="{D9E9AA33-EA30-3C42-82D8-9FCE492AA726}" type="slidenum">
              <a:rPr lang="en-US" smtClean="0"/>
              <a:pPr/>
              <a:t>16</a:t>
            </a:fld>
            <a:endParaRPr lang="en-US" dirty="0"/>
          </a:p>
        </p:txBody>
      </p:sp>
    </p:spTree>
    <p:extLst>
      <p:ext uri="{BB962C8B-B14F-4D97-AF65-F5344CB8AC3E}">
        <p14:creationId xmlns:p14="http://schemas.microsoft.com/office/powerpoint/2010/main" val="2191099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Shape 6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9" name="Shape 6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30200" rtl="0">
              <a:spcBef>
                <a:spcPts val="280"/>
              </a:spcBef>
              <a:spcAft>
                <a:spcPts val="0"/>
              </a:spcAft>
              <a:buClr>
                <a:schemeClr val="accent5"/>
              </a:buClr>
              <a:buSzPts val="1600"/>
              <a:buChar char="•"/>
            </a:pPr>
            <a:r>
              <a:rPr lang="en" sz="1600" dirty="0">
                <a:solidFill>
                  <a:schemeClr val="dk1"/>
                </a:solidFill>
              </a:rPr>
              <a:t>Finally, cloud applications must be scalable. </a:t>
            </a:r>
          </a:p>
          <a:p>
            <a:pPr marL="457200" lvl="0" indent="-330200" rtl="0">
              <a:spcBef>
                <a:spcPts val="280"/>
              </a:spcBef>
              <a:spcAft>
                <a:spcPts val="0"/>
              </a:spcAft>
              <a:buClr>
                <a:schemeClr val="accent5"/>
              </a:buClr>
              <a:buSzPts val="1600"/>
              <a:buChar char="•"/>
            </a:pPr>
            <a:r>
              <a:rPr lang="en" sz="1600" dirty="0">
                <a:solidFill>
                  <a:schemeClr val="dk1"/>
                </a:solidFill>
              </a:rPr>
              <a:t>We’re looking to build systems that scales linearly with the number of users</a:t>
            </a:r>
          </a:p>
          <a:p>
            <a:pPr marL="457200" lvl="0" indent="-330200" rtl="0">
              <a:spcBef>
                <a:spcPts val="280"/>
              </a:spcBef>
              <a:spcAft>
                <a:spcPts val="0"/>
              </a:spcAft>
              <a:buClr>
                <a:schemeClr val="accent5"/>
              </a:buClr>
              <a:buSzPts val="1600"/>
              <a:buChar char="•"/>
            </a:pPr>
            <a:r>
              <a:rPr lang="en" sz="1600" dirty="0">
                <a:solidFill>
                  <a:schemeClr val="dk1"/>
                </a:solidFill>
              </a:rPr>
              <a:t>Patrick had a fun Tweet recently that highlighted the importance of choosing data layer technology</a:t>
            </a:r>
          </a:p>
          <a:p>
            <a:pPr marL="457200" lvl="0" indent="-330200" rtl="0">
              <a:spcBef>
                <a:spcPts val="280"/>
              </a:spcBef>
              <a:spcAft>
                <a:spcPts val="0"/>
              </a:spcAft>
              <a:buClr>
                <a:schemeClr val="accent5"/>
              </a:buClr>
              <a:buSzPts val="1600"/>
              <a:buChar char="•"/>
            </a:pPr>
            <a:r>
              <a:rPr lang="en" sz="1600" dirty="0">
                <a:solidFill>
                  <a:schemeClr val="dk1"/>
                </a:solidFill>
              </a:rPr>
              <a:t>Your choices tend to get exposed when you have a sudden surge in popularity or demand on your system, like </a:t>
            </a:r>
            <a:r>
              <a:rPr lang="en" sz="1600" dirty="0" err="1">
                <a:solidFill>
                  <a:schemeClr val="dk1"/>
                </a:solidFill>
              </a:rPr>
              <a:t>Fortnite’s</a:t>
            </a:r>
            <a:r>
              <a:rPr lang="en" sz="1600" dirty="0">
                <a:solidFill>
                  <a:schemeClr val="dk1"/>
                </a:solidFill>
              </a:rPr>
              <a:t> recent outage</a:t>
            </a:r>
            <a:endParaRPr dirty="0"/>
          </a:p>
        </p:txBody>
      </p:sp>
    </p:spTree>
    <p:extLst>
      <p:ext uri="{BB962C8B-B14F-4D97-AF65-F5344CB8AC3E}">
        <p14:creationId xmlns:p14="http://schemas.microsoft.com/office/powerpoint/2010/main" val="23085990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Tx/>
              <a:buSzPts val="1100"/>
              <a:buFontTx/>
              <a:buChar char="●"/>
              <a:tabLst/>
              <a:defRPr/>
            </a:pPr>
            <a:r>
              <a:rPr lang="en" sz="1100" dirty="0">
                <a:solidFill>
                  <a:schemeClr val="dk1"/>
                </a:solidFill>
                <a:latin typeface="Calibri"/>
                <a:ea typeface="Calibri"/>
                <a:cs typeface="Calibri"/>
                <a:sym typeface="Calibri"/>
              </a:rPr>
              <a:t>We built DSE to address these cloud application characteristics</a:t>
            </a:r>
          </a:p>
          <a:p>
            <a:pPr marL="457200" marR="0" lvl="0" indent="-298450" algn="l" defTabSz="914400" rtl="0" eaLnBrk="1" fontAlgn="auto" latinLnBrk="0" hangingPunct="1">
              <a:lnSpc>
                <a:spcPct val="100000"/>
              </a:lnSpc>
              <a:spcBef>
                <a:spcPts val="0"/>
              </a:spcBef>
              <a:spcAft>
                <a:spcPts val="0"/>
              </a:spcAft>
              <a:buClrTx/>
              <a:buSzPts val="1100"/>
              <a:buFontTx/>
              <a:buChar char="●"/>
              <a:tabLst/>
              <a:defRPr/>
            </a:pPr>
            <a:r>
              <a:rPr lang="en" sz="1100" dirty="0">
                <a:solidFill>
                  <a:schemeClr val="dk1"/>
                </a:solidFill>
                <a:latin typeface="Calibri"/>
                <a:ea typeface="Calibri"/>
                <a:cs typeface="Calibri"/>
                <a:sym typeface="Calibri"/>
              </a:rPr>
              <a:t>They help describe why we were major contributors behind Apache Cassandra, and other open source technologies</a:t>
            </a:r>
          </a:p>
          <a:p>
            <a:pPr marL="457200" marR="0" lvl="0" indent="-298450" algn="l" defTabSz="914400" rtl="0" eaLnBrk="1" fontAlgn="auto" latinLnBrk="0" hangingPunct="1">
              <a:lnSpc>
                <a:spcPct val="100000"/>
              </a:lnSpc>
              <a:spcBef>
                <a:spcPts val="0"/>
              </a:spcBef>
              <a:spcAft>
                <a:spcPts val="0"/>
              </a:spcAft>
              <a:buClrTx/>
              <a:buSzPts val="1100"/>
              <a:buFontTx/>
              <a:buChar char="●"/>
              <a:tabLst/>
              <a:defRPr/>
            </a:pPr>
            <a:r>
              <a:rPr lang="en" sz="1100" dirty="0">
                <a:solidFill>
                  <a:schemeClr val="dk1"/>
                </a:solidFill>
                <a:latin typeface="Calibri"/>
                <a:ea typeface="Calibri"/>
                <a:cs typeface="Calibri"/>
                <a:sym typeface="Calibri"/>
              </a:rPr>
              <a:t>And it’s why this technology has been applied successfully in many companies</a:t>
            </a:r>
          </a:p>
          <a:p>
            <a:pPr marL="457200" marR="0" lvl="0" indent="-298450" algn="l" defTabSz="914400" rtl="0" eaLnBrk="1" fontAlgn="auto" latinLnBrk="0" hangingPunct="1">
              <a:lnSpc>
                <a:spcPct val="100000"/>
              </a:lnSpc>
              <a:spcBef>
                <a:spcPts val="0"/>
              </a:spcBef>
              <a:spcAft>
                <a:spcPts val="0"/>
              </a:spcAft>
              <a:buClrTx/>
              <a:buSzPts val="1100"/>
              <a:buFontTx/>
              <a:buChar char="●"/>
              <a:tabLst/>
              <a:defRPr/>
            </a:pPr>
            <a:r>
              <a:rPr lang="en" sz="1100" dirty="0">
                <a:solidFill>
                  <a:schemeClr val="dk1"/>
                </a:solidFill>
                <a:latin typeface="Calibri"/>
                <a:ea typeface="Calibri"/>
                <a:cs typeface="Calibri"/>
                <a:sym typeface="Calibri"/>
              </a:rPr>
              <a:t>Cassandra was first developed at Facebook (explain other details)</a:t>
            </a:r>
          </a:p>
          <a:p>
            <a:pPr marL="457200" marR="0" lvl="0" indent="-298450" algn="l" defTabSz="914400" rtl="0" eaLnBrk="1" fontAlgn="auto" latinLnBrk="0" hangingPunct="1">
              <a:lnSpc>
                <a:spcPct val="100000"/>
              </a:lnSpc>
              <a:spcBef>
                <a:spcPts val="0"/>
              </a:spcBef>
              <a:spcAft>
                <a:spcPts val="0"/>
              </a:spcAft>
              <a:buClrTx/>
              <a:buSzPts val="1100"/>
              <a:buFontTx/>
              <a:buChar char="●"/>
              <a:tabLst/>
              <a:defRPr/>
            </a:pPr>
            <a:r>
              <a:rPr lang="en" sz="1100" dirty="0">
                <a:solidFill>
                  <a:schemeClr val="dk1"/>
                </a:solidFill>
                <a:latin typeface="Calibri"/>
                <a:ea typeface="Calibri"/>
                <a:cs typeface="Calibri"/>
                <a:sym typeface="Calibri"/>
              </a:rPr>
              <a:t>DataStax Enterprise is our distribution of Apache Cassandra.</a:t>
            </a:r>
          </a:p>
          <a:p>
            <a:pPr marL="457200" marR="0" lvl="0" indent="-298450" algn="l" defTabSz="914400" rtl="0" eaLnBrk="1" fontAlgn="auto" latinLnBrk="0" hangingPunct="1">
              <a:lnSpc>
                <a:spcPct val="100000"/>
              </a:lnSpc>
              <a:spcBef>
                <a:spcPts val="0"/>
              </a:spcBef>
              <a:spcAft>
                <a:spcPts val="0"/>
              </a:spcAft>
              <a:buClrTx/>
              <a:buSzPts val="1100"/>
              <a:buFontTx/>
              <a:buChar char="●"/>
              <a:tabLst/>
              <a:defRPr/>
            </a:pPr>
            <a:r>
              <a:rPr lang="en" sz="1100" dirty="0">
                <a:solidFill>
                  <a:schemeClr val="dk1"/>
                </a:solidFill>
                <a:latin typeface="Calibri"/>
                <a:ea typeface="Calibri"/>
                <a:cs typeface="Calibri"/>
                <a:sym typeface="Calibri"/>
              </a:rPr>
              <a:t>We say this distribution is the best because of the additional security and performance features we put into the core database and the testing and hardening we do</a:t>
            </a:r>
          </a:p>
          <a:p>
            <a:endParaRPr lang="en-US" dirty="0"/>
          </a:p>
        </p:txBody>
      </p:sp>
      <p:sp>
        <p:nvSpPr>
          <p:cNvPr id="4" name="Footer Placeholder 3"/>
          <p:cNvSpPr>
            <a:spLocks noGrp="1"/>
          </p:cNvSpPr>
          <p:nvPr>
            <p:ph type="ftr" sz="quarter" idx="10"/>
          </p:nvPr>
        </p:nvSpPr>
        <p:spPr/>
        <p:txBody>
          <a:bodyPr/>
          <a:lstStyle/>
          <a:p>
            <a:r>
              <a:rPr lang="en-US" dirty="0"/>
              <a:t>© DataStax, All Rights Reserved.</a:t>
            </a:r>
            <a:endParaRPr lang="mr-IN" dirty="0"/>
          </a:p>
        </p:txBody>
      </p:sp>
      <p:sp>
        <p:nvSpPr>
          <p:cNvPr id="5" name="Slide Number Placeholder 4"/>
          <p:cNvSpPr>
            <a:spLocks noGrp="1"/>
          </p:cNvSpPr>
          <p:nvPr>
            <p:ph type="sldNum" sz="quarter" idx="11"/>
          </p:nvPr>
        </p:nvSpPr>
        <p:spPr/>
        <p:txBody>
          <a:bodyPr/>
          <a:lstStyle/>
          <a:p>
            <a:fld id="{D9E9AA33-EA30-3C42-82D8-9FCE492AA726}" type="slidenum">
              <a:rPr lang="en-US" smtClean="0"/>
              <a:pPr/>
              <a:t>18</a:t>
            </a:fld>
            <a:endParaRPr lang="en-US" dirty="0"/>
          </a:p>
        </p:txBody>
      </p:sp>
    </p:spTree>
    <p:extLst>
      <p:ext uri="{BB962C8B-B14F-4D97-AF65-F5344CB8AC3E}">
        <p14:creationId xmlns:p14="http://schemas.microsoft.com/office/powerpoint/2010/main" val="2697205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Shape 6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9" name="Shape 62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rtl="0">
              <a:spcBef>
                <a:spcPts val="0"/>
              </a:spcBef>
              <a:spcAft>
                <a:spcPts val="0"/>
              </a:spcAft>
            </a:pPr>
            <a:r>
              <a:rPr lang="en" sz="1100" dirty="0">
                <a:solidFill>
                  <a:schemeClr val="dk1"/>
                </a:solidFill>
                <a:latin typeface="Calibri"/>
                <a:ea typeface="Calibri"/>
                <a:cs typeface="Calibri"/>
                <a:sym typeface="Calibri"/>
              </a:rPr>
              <a:t>We need our apps to respond to us in real-time, no matter where we are. </a:t>
            </a:r>
          </a:p>
          <a:p>
            <a:pPr marL="171450" lvl="0" indent="-171450" rtl="0">
              <a:spcBef>
                <a:spcPts val="0"/>
              </a:spcBef>
              <a:spcAft>
                <a:spcPts val="0"/>
              </a:spcAft>
            </a:pPr>
            <a:r>
              <a:rPr lang="en" sz="1100" dirty="0">
                <a:solidFill>
                  <a:schemeClr val="dk1"/>
                </a:solidFill>
                <a:latin typeface="Calibri"/>
                <a:ea typeface="Calibri"/>
                <a:cs typeface="Calibri"/>
                <a:sym typeface="Calibri"/>
              </a:rPr>
              <a:t>We get impatient when we experience slow responses and timeouts and our attention tends to drift elsewhere</a:t>
            </a:r>
          </a:p>
          <a:p>
            <a:pPr marL="171450" lvl="0" indent="-171450" rtl="0">
              <a:spcBef>
                <a:spcPts val="0"/>
              </a:spcBef>
              <a:spcAft>
                <a:spcPts val="0"/>
              </a:spcAft>
            </a:pPr>
            <a:endParaRPr lang="en" sz="1100" dirty="0">
              <a:solidFill>
                <a:schemeClr val="dk1"/>
              </a:solidFill>
              <a:latin typeface="Calibri"/>
              <a:ea typeface="Calibri"/>
              <a:cs typeface="Calibri"/>
              <a:sym typeface="Calibri"/>
            </a:endParaRPr>
          </a:p>
          <a:p>
            <a:pPr marL="0" lvl="0" indent="0" rtl="0">
              <a:spcBef>
                <a:spcPts val="0"/>
              </a:spcBef>
              <a:spcAft>
                <a:spcPts val="0"/>
              </a:spcAft>
              <a:buNone/>
            </a:pPr>
            <a:endParaRPr dirty="0"/>
          </a:p>
        </p:txBody>
      </p:sp>
    </p:spTree>
    <p:extLst>
      <p:ext uri="{BB962C8B-B14F-4D97-AF65-F5344CB8AC3E}">
        <p14:creationId xmlns:p14="http://schemas.microsoft.com/office/powerpoint/2010/main" val="47700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Tx/>
              <a:buSzPts val="1100"/>
              <a:buFontTx/>
              <a:buChar char="●"/>
              <a:tabLst/>
              <a:defRPr/>
            </a:pPr>
            <a:r>
              <a:rPr lang="en" sz="1100" dirty="0">
                <a:solidFill>
                  <a:schemeClr val="dk1"/>
                </a:solidFill>
                <a:latin typeface="Calibri"/>
                <a:ea typeface="Calibri"/>
                <a:cs typeface="Calibri"/>
                <a:sym typeface="Calibri"/>
              </a:rPr>
              <a:t>We built DSE to address these cloud application characteristics</a:t>
            </a:r>
          </a:p>
          <a:p>
            <a:pPr marL="457200" marR="0" lvl="0" indent="-298450" algn="l" defTabSz="914400" rtl="0" eaLnBrk="1" fontAlgn="auto" latinLnBrk="0" hangingPunct="1">
              <a:lnSpc>
                <a:spcPct val="100000"/>
              </a:lnSpc>
              <a:spcBef>
                <a:spcPts val="0"/>
              </a:spcBef>
              <a:spcAft>
                <a:spcPts val="0"/>
              </a:spcAft>
              <a:buClrTx/>
              <a:buSzPts val="1100"/>
              <a:buFontTx/>
              <a:buChar char="●"/>
              <a:tabLst/>
              <a:defRPr/>
            </a:pPr>
            <a:r>
              <a:rPr lang="en" sz="1100" dirty="0">
                <a:solidFill>
                  <a:schemeClr val="dk1"/>
                </a:solidFill>
                <a:latin typeface="Calibri"/>
                <a:ea typeface="Calibri"/>
                <a:cs typeface="Calibri"/>
                <a:sym typeface="Calibri"/>
              </a:rPr>
              <a:t>They help describe why we were major contributors behind Apache Cassandra, and other open source technologies</a:t>
            </a:r>
          </a:p>
          <a:p>
            <a:pPr marL="457200" marR="0" lvl="0" indent="-298450" algn="l" defTabSz="914400" rtl="0" eaLnBrk="1" fontAlgn="auto" latinLnBrk="0" hangingPunct="1">
              <a:lnSpc>
                <a:spcPct val="100000"/>
              </a:lnSpc>
              <a:spcBef>
                <a:spcPts val="0"/>
              </a:spcBef>
              <a:spcAft>
                <a:spcPts val="0"/>
              </a:spcAft>
              <a:buClrTx/>
              <a:buSzPts val="1100"/>
              <a:buFontTx/>
              <a:buChar char="●"/>
              <a:tabLst/>
              <a:defRPr/>
            </a:pPr>
            <a:r>
              <a:rPr lang="en" sz="1100" dirty="0">
                <a:solidFill>
                  <a:schemeClr val="dk1"/>
                </a:solidFill>
                <a:latin typeface="Calibri"/>
                <a:ea typeface="Calibri"/>
                <a:cs typeface="Calibri"/>
                <a:sym typeface="Calibri"/>
              </a:rPr>
              <a:t>And it’s why this technology has been applied successfully in many companies</a:t>
            </a:r>
          </a:p>
          <a:p>
            <a:pPr marL="457200" marR="0" lvl="0" indent="-298450" algn="l" defTabSz="914400" rtl="0" eaLnBrk="1" fontAlgn="auto" latinLnBrk="0" hangingPunct="1">
              <a:lnSpc>
                <a:spcPct val="100000"/>
              </a:lnSpc>
              <a:spcBef>
                <a:spcPts val="0"/>
              </a:spcBef>
              <a:spcAft>
                <a:spcPts val="0"/>
              </a:spcAft>
              <a:buClrTx/>
              <a:buSzPts val="1100"/>
              <a:buFontTx/>
              <a:buChar char="●"/>
              <a:tabLst/>
              <a:defRPr/>
            </a:pPr>
            <a:r>
              <a:rPr lang="en" sz="1100" dirty="0">
                <a:solidFill>
                  <a:schemeClr val="dk1"/>
                </a:solidFill>
                <a:latin typeface="Calibri"/>
                <a:ea typeface="Calibri"/>
                <a:cs typeface="Calibri"/>
                <a:sym typeface="Calibri"/>
              </a:rPr>
              <a:t>Cassandra was first developed at Facebook (explain other details)</a:t>
            </a:r>
          </a:p>
          <a:p>
            <a:pPr marL="457200" marR="0" lvl="0" indent="-298450" algn="l" defTabSz="914400" rtl="0" eaLnBrk="1" fontAlgn="auto" latinLnBrk="0" hangingPunct="1">
              <a:lnSpc>
                <a:spcPct val="100000"/>
              </a:lnSpc>
              <a:spcBef>
                <a:spcPts val="0"/>
              </a:spcBef>
              <a:spcAft>
                <a:spcPts val="0"/>
              </a:spcAft>
              <a:buClrTx/>
              <a:buSzPts val="1100"/>
              <a:buFontTx/>
              <a:buChar char="●"/>
              <a:tabLst/>
              <a:defRPr/>
            </a:pPr>
            <a:r>
              <a:rPr lang="en" sz="1100" dirty="0">
                <a:solidFill>
                  <a:schemeClr val="dk1"/>
                </a:solidFill>
                <a:latin typeface="Calibri"/>
                <a:ea typeface="Calibri"/>
                <a:cs typeface="Calibri"/>
                <a:sym typeface="Calibri"/>
              </a:rPr>
              <a:t>DataStax Enterprise is our distribution of Apache Cassandra.</a:t>
            </a:r>
          </a:p>
          <a:p>
            <a:pPr marL="457200" marR="0" lvl="0" indent="-298450" algn="l" defTabSz="914400" rtl="0" eaLnBrk="1" fontAlgn="auto" latinLnBrk="0" hangingPunct="1">
              <a:lnSpc>
                <a:spcPct val="100000"/>
              </a:lnSpc>
              <a:spcBef>
                <a:spcPts val="0"/>
              </a:spcBef>
              <a:spcAft>
                <a:spcPts val="0"/>
              </a:spcAft>
              <a:buClrTx/>
              <a:buSzPts val="1100"/>
              <a:buFontTx/>
              <a:buChar char="●"/>
              <a:tabLst/>
              <a:defRPr/>
            </a:pPr>
            <a:r>
              <a:rPr lang="en" sz="1100" dirty="0">
                <a:solidFill>
                  <a:schemeClr val="dk1"/>
                </a:solidFill>
                <a:latin typeface="Calibri"/>
                <a:ea typeface="Calibri"/>
                <a:cs typeface="Calibri"/>
                <a:sym typeface="Calibri"/>
              </a:rPr>
              <a:t>We say this distribution is the best because of the additional security and performance features we put into the core database and the testing and hardening we do</a:t>
            </a:r>
          </a:p>
          <a:p>
            <a:endParaRPr lang="en-US" dirty="0"/>
          </a:p>
        </p:txBody>
      </p:sp>
      <p:sp>
        <p:nvSpPr>
          <p:cNvPr id="4" name="Footer Placeholder 3"/>
          <p:cNvSpPr>
            <a:spLocks noGrp="1"/>
          </p:cNvSpPr>
          <p:nvPr>
            <p:ph type="ftr" sz="quarter" idx="10"/>
          </p:nvPr>
        </p:nvSpPr>
        <p:spPr/>
        <p:txBody>
          <a:bodyPr/>
          <a:lstStyle/>
          <a:p>
            <a:r>
              <a:rPr lang="en-US" dirty="0"/>
              <a:t>© DataStax, All Rights Reserved.</a:t>
            </a:r>
            <a:endParaRPr lang="mr-IN" dirty="0"/>
          </a:p>
        </p:txBody>
      </p:sp>
      <p:sp>
        <p:nvSpPr>
          <p:cNvPr id="5" name="Slide Number Placeholder 4"/>
          <p:cNvSpPr>
            <a:spLocks noGrp="1"/>
          </p:cNvSpPr>
          <p:nvPr>
            <p:ph type="sldNum" sz="quarter" idx="11"/>
          </p:nvPr>
        </p:nvSpPr>
        <p:spPr/>
        <p:txBody>
          <a:bodyPr/>
          <a:lstStyle/>
          <a:p>
            <a:fld id="{D9E9AA33-EA30-3C42-82D8-9FCE492AA726}" type="slidenum">
              <a:rPr lang="en-US" smtClean="0"/>
              <a:pPr/>
              <a:t>20</a:t>
            </a:fld>
            <a:endParaRPr lang="en-US" dirty="0"/>
          </a:p>
        </p:txBody>
      </p:sp>
    </p:spTree>
    <p:extLst>
      <p:ext uri="{BB962C8B-B14F-4D97-AF65-F5344CB8AC3E}">
        <p14:creationId xmlns:p14="http://schemas.microsoft.com/office/powerpoint/2010/main" val="39191745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8"/>
        <p:cNvGrpSpPr/>
        <p:nvPr/>
      </p:nvGrpSpPr>
      <p:grpSpPr>
        <a:xfrm>
          <a:off x="0" y="0"/>
          <a:ext cx="0" cy="0"/>
          <a:chOff x="0" y="0"/>
          <a:chExt cx="0" cy="0"/>
        </a:xfrm>
      </p:grpSpPr>
      <p:sp>
        <p:nvSpPr>
          <p:cNvPr id="1699" name="Shape 16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0" name="Shape 17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006763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7"/>
        <p:cNvGrpSpPr/>
        <p:nvPr/>
      </p:nvGrpSpPr>
      <p:grpSpPr>
        <a:xfrm>
          <a:off x="0" y="0"/>
          <a:ext cx="0" cy="0"/>
          <a:chOff x="0" y="0"/>
          <a:chExt cx="0" cy="0"/>
        </a:xfrm>
      </p:grpSpPr>
      <p:sp>
        <p:nvSpPr>
          <p:cNvPr id="1708" name="Shape 17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9" name="Shape 170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6302199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Shape 17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1" name="Shape 17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30196395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Tx/>
              <a:buSzPts val="1100"/>
              <a:buFontTx/>
              <a:buChar char="●"/>
              <a:tabLst/>
              <a:defRPr/>
            </a:pPr>
            <a:r>
              <a:rPr lang="en" sz="1100" dirty="0">
                <a:solidFill>
                  <a:schemeClr val="dk1"/>
                </a:solidFill>
                <a:latin typeface="Calibri"/>
                <a:ea typeface="Calibri"/>
                <a:cs typeface="Calibri"/>
                <a:sym typeface="Calibri"/>
              </a:rPr>
              <a:t>We built DSE to address these cloud application characteristics</a:t>
            </a:r>
          </a:p>
          <a:p>
            <a:pPr marL="457200" marR="0" lvl="0" indent="-298450" algn="l" defTabSz="914400" rtl="0" eaLnBrk="1" fontAlgn="auto" latinLnBrk="0" hangingPunct="1">
              <a:lnSpc>
                <a:spcPct val="100000"/>
              </a:lnSpc>
              <a:spcBef>
                <a:spcPts val="0"/>
              </a:spcBef>
              <a:spcAft>
                <a:spcPts val="0"/>
              </a:spcAft>
              <a:buClrTx/>
              <a:buSzPts val="1100"/>
              <a:buFontTx/>
              <a:buChar char="●"/>
              <a:tabLst/>
              <a:defRPr/>
            </a:pPr>
            <a:r>
              <a:rPr lang="en" sz="1100" dirty="0">
                <a:solidFill>
                  <a:schemeClr val="dk1"/>
                </a:solidFill>
                <a:latin typeface="Calibri"/>
                <a:ea typeface="Calibri"/>
                <a:cs typeface="Calibri"/>
                <a:sym typeface="Calibri"/>
              </a:rPr>
              <a:t>They help describe why we were major contributors behind Apache Cassandra, and other open source technologies</a:t>
            </a:r>
          </a:p>
          <a:p>
            <a:pPr marL="457200" marR="0" lvl="0" indent="-298450" algn="l" defTabSz="914400" rtl="0" eaLnBrk="1" fontAlgn="auto" latinLnBrk="0" hangingPunct="1">
              <a:lnSpc>
                <a:spcPct val="100000"/>
              </a:lnSpc>
              <a:spcBef>
                <a:spcPts val="0"/>
              </a:spcBef>
              <a:spcAft>
                <a:spcPts val="0"/>
              </a:spcAft>
              <a:buClrTx/>
              <a:buSzPts val="1100"/>
              <a:buFontTx/>
              <a:buChar char="●"/>
              <a:tabLst/>
              <a:defRPr/>
            </a:pPr>
            <a:r>
              <a:rPr lang="en" sz="1100" dirty="0">
                <a:solidFill>
                  <a:schemeClr val="dk1"/>
                </a:solidFill>
                <a:latin typeface="Calibri"/>
                <a:ea typeface="Calibri"/>
                <a:cs typeface="Calibri"/>
                <a:sym typeface="Calibri"/>
              </a:rPr>
              <a:t>And it’s why this technology has been applied successfully in many companies</a:t>
            </a:r>
          </a:p>
          <a:p>
            <a:pPr marL="457200" marR="0" lvl="0" indent="-298450" algn="l" defTabSz="914400" rtl="0" eaLnBrk="1" fontAlgn="auto" latinLnBrk="0" hangingPunct="1">
              <a:lnSpc>
                <a:spcPct val="100000"/>
              </a:lnSpc>
              <a:spcBef>
                <a:spcPts val="0"/>
              </a:spcBef>
              <a:spcAft>
                <a:spcPts val="0"/>
              </a:spcAft>
              <a:buClrTx/>
              <a:buSzPts val="1100"/>
              <a:buFontTx/>
              <a:buChar char="●"/>
              <a:tabLst/>
              <a:defRPr/>
            </a:pPr>
            <a:r>
              <a:rPr lang="en" sz="1100" dirty="0">
                <a:solidFill>
                  <a:schemeClr val="dk1"/>
                </a:solidFill>
                <a:latin typeface="Calibri"/>
                <a:ea typeface="Calibri"/>
                <a:cs typeface="Calibri"/>
                <a:sym typeface="Calibri"/>
              </a:rPr>
              <a:t>Cassandra was first developed at Facebook (explain other details)</a:t>
            </a:r>
          </a:p>
          <a:p>
            <a:pPr marL="457200" marR="0" lvl="0" indent="-298450" algn="l" defTabSz="914400" rtl="0" eaLnBrk="1" fontAlgn="auto" latinLnBrk="0" hangingPunct="1">
              <a:lnSpc>
                <a:spcPct val="100000"/>
              </a:lnSpc>
              <a:spcBef>
                <a:spcPts val="0"/>
              </a:spcBef>
              <a:spcAft>
                <a:spcPts val="0"/>
              </a:spcAft>
              <a:buClrTx/>
              <a:buSzPts val="1100"/>
              <a:buFontTx/>
              <a:buChar char="●"/>
              <a:tabLst/>
              <a:defRPr/>
            </a:pPr>
            <a:r>
              <a:rPr lang="en" sz="1100" dirty="0">
                <a:solidFill>
                  <a:schemeClr val="dk1"/>
                </a:solidFill>
                <a:latin typeface="Calibri"/>
                <a:ea typeface="Calibri"/>
                <a:cs typeface="Calibri"/>
                <a:sym typeface="Calibri"/>
              </a:rPr>
              <a:t>DataStax Enterprise is our distribution of Apache Cassandra.</a:t>
            </a:r>
          </a:p>
          <a:p>
            <a:pPr marL="457200" marR="0" lvl="0" indent="-298450" algn="l" defTabSz="914400" rtl="0" eaLnBrk="1" fontAlgn="auto" latinLnBrk="0" hangingPunct="1">
              <a:lnSpc>
                <a:spcPct val="100000"/>
              </a:lnSpc>
              <a:spcBef>
                <a:spcPts val="0"/>
              </a:spcBef>
              <a:spcAft>
                <a:spcPts val="0"/>
              </a:spcAft>
              <a:buClrTx/>
              <a:buSzPts val="1100"/>
              <a:buFontTx/>
              <a:buChar char="●"/>
              <a:tabLst/>
              <a:defRPr/>
            </a:pPr>
            <a:r>
              <a:rPr lang="en" sz="1100" dirty="0">
                <a:solidFill>
                  <a:schemeClr val="dk1"/>
                </a:solidFill>
                <a:latin typeface="Calibri"/>
                <a:ea typeface="Calibri"/>
                <a:cs typeface="Calibri"/>
                <a:sym typeface="Calibri"/>
              </a:rPr>
              <a:t>We say this distribution is the best because of the additional security and performance features we put into the core database and the testing and hardening we do</a:t>
            </a:r>
          </a:p>
          <a:p>
            <a:endParaRPr lang="en-US" dirty="0"/>
          </a:p>
        </p:txBody>
      </p:sp>
      <p:sp>
        <p:nvSpPr>
          <p:cNvPr id="4" name="Footer Placeholder 3"/>
          <p:cNvSpPr>
            <a:spLocks noGrp="1"/>
          </p:cNvSpPr>
          <p:nvPr>
            <p:ph type="ftr" sz="quarter" idx="10"/>
          </p:nvPr>
        </p:nvSpPr>
        <p:spPr/>
        <p:txBody>
          <a:bodyPr/>
          <a:lstStyle/>
          <a:p>
            <a:r>
              <a:rPr lang="en-US" dirty="0"/>
              <a:t>© DataStax, All Rights Reserved.</a:t>
            </a:r>
            <a:endParaRPr lang="mr-IN" dirty="0"/>
          </a:p>
        </p:txBody>
      </p:sp>
      <p:sp>
        <p:nvSpPr>
          <p:cNvPr id="5" name="Slide Number Placeholder 4"/>
          <p:cNvSpPr>
            <a:spLocks noGrp="1"/>
          </p:cNvSpPr>
          <p:nvPr>
            <p:ph type="sldNum" sz="quarter" idx="11"/>
          </p:nvPr>
        </p:nvSpPr>
        <p:spPr/>
        <p:txBody>
          <a:bodyPr/>
          <a:lstStyle/>
          <a:p>
            <a:fld id="{D9E9AA33-EA30-3C42-82D8-9FCE492AA726}" type="slidenum">
              <a:rPr lang="en-US" smtClean="0"/>
              <a:pPr/>
              <a:t>24</a:t>
            </a:fld>
            <a:endParaRPr lang="en-US" dirty="0"/>
          </a:p>
        </p:txBody>
      </p:sp>
    </p:spTree>
    <p:extLst>
      <p:ext uri="{BB962C8B-B14F-4D97-AF65-F5344CB8AC3E}">
        <p14:creationId xmlns:p14="http://schemas.microsoft.com/office/powerpoint/2010/main" val="41754219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6"/>
        <p:cNvGrpSpPr/>
        <p:nvPr/>
      </p:nvGrpSpPr>
      <p:grpSpPr>
        <a:xfrm>
          <a:off x="0" y="0"/>
          <a:ext cx="0" cy="0"/>
          <a:chOff x="0" y="0"/>
          <a:chExt cx="0" cy="0"/>
        </a:xfrm>
      </p:grpSpPr>
      <p:sp>
        <p:nvSpPr>
          <p:cNvPr id="1567" name="Shape 15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8" name="Shape 15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200"/>
              <a:buFont typeface="Calibri"/>
              <a:buNone/>
            </a:pPr>
            <a:r>
              <a:rPr lang="en" sz="1200">
                <a:solidFill>
                  <a:schemeClr val="dk1"/>
                </a:solidFill>
                <a:latin typeface="Calibri"/>
                <a:ea typeface="Calibri"/>
                <a:cs typeface="Calibri"/>
                <a:sym typeface="Calibri"/>
              </a:rPr>
              <a:t>DSE provides built-in enterprise security and authentication features to ensure customers’ sensitive information is always protected and stringent compliance requirements are always met.  DSE provides support for industry standard authentication mechanisms, role-based authentication, user activity auditing, and end-to-end encryption. The role-based access controls allow you to easily provision and manage the permissions of users across a variety of sources including LDAP, Active Directory and Kerberos. DSE allows you to utilize multiple sources of authentication and role assignments in the same cluster, e.g. Active Directory for administrators, and Kerberos for applications. </a:t>
            </a:r>
            <a:endParaRPr sz="1400">
              <a:solidFill>
                <a:schemeClr val="dk1"/>
              </a:solidFill>
            </a:endParaRPr>
          </a:p>
          <a:p>
            <a:pPr marL="0" lvl="0" indent="0">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lvl="0" indent="0">
              <a:spcBef>
                <a:spcPts val="0"/>
              </a:spcBef>
              <a:spcAft>
                <a:spcPts val="0"/>
              </a:spcAft>
              <a:buNone/>
            </a:pPr>
            <a:endParaRPr/>
          </a:p>
        </p:txBody>
      </p:sp>
    </p:spTree>
    <p:extLst>
      <p:ext uri="{BB962C8B-B14F-4D97-AF65-F5344CB8AC3E}">
        <p14:creationId xmlns:p14="http://schemas.microsoft.com/office/powerpoint/2010/main" val="2411103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i="1" dirty="0"/>
          </a:p>
        </p:txBody>
      </p:sp>
      <p:sp>
        <p:nvSpPr>
          <p:cNvPr id="4" name="Footer Placeholder 3"/>
          <p:cNvSpPr>
            <a:spLocks noGrp="1"/>
          </p:cNvSpPr>
          <p:nvPr>
            <p:ph type="ftr" sz="quarter" idx="10"/>
          </p:nvPr>
        </p:nvSpPr>
        <p:spPr/>
        <p:txBody>
          <a:bodyPr/>
          <a:lstStyle/>
          <a:p>
            <a:r>
              <a:rPr lang="en-US" dirty="0"/>
              <a:t>© DataStax, All Rights Reserved.</a:t>
            </a:r>
            <a:endParaRPr lang="mr-IN" dirty="0"/>
          </a:p>
        </p:txBody>
      </p:sp>
      <p:sp>
        <p:nvSpPr>
          <p:cNvPr id="5" name="Slide Number Placeholder 4"/>
          <p:cNvSpPr>
            <a:spLocks noGrp="1"/>
          </p:cNvSpPr>
          <p:nvPr>
            <p:ph type="sldNum" sz="quarter" idx="11"/>
          </p:nvPr>
        </p:nvSpPr>
        <p:spPr/>
        <p:txBody>
          <a:bodyPr/>
          <a:lstStyle/>
          <a:p>
            <a:fld id="{D9E9AA33-EA30-3C42-82D8-9FCE492AA726}" type="slidenum">
              <a:rPr lang="en-US" smtClean="0"/>
              <a:pPr/>
              <a:t>7</a:t>
            </a:fld>
            <a:endParaRPr lang="en-US" dirty="0"/>
          </a:p>
        </p:txBody>
      </p:sp>
    </p:spTree>
    <p:extLst>
      <p:ext uri="{BB962C8B-B14F-4D97-AF65-F5344CB8AC3E}">
        <p14:creationId xmlns:p14="http://schemas.microsoft.com/office/powerpoint/2010/main" val="36903741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Tx/>
              <a:buSzPts val="1100"/>
              <a:buFontTx/>
              <a:buChar char="●"/>
              <a:tabLst/>
              <a:defRPr/>
            </a:pPr>
            <a:r>
              <a:rPr lang="en" sz="1100" dirty="0">
                <a:solidFill>
                  <a:schemeClr val="dk1"/>
                </a:solidFill>
                <a:latin typeface="Calibri"/>
                <a:ea typeface="Calibri"/>
                <a:cs typeface="Calibri"/>
                <a:sym typeface="Calibri"/>
              </a:rPr>
              <a:t>We built DSE to address these cloud application characteristics</a:t>
            </a:r>
          </a:p>
          <a:p>
            <a:pPr marL="457200" marR="0" lvl="0" indent="-298450" algn="l" defTabSz="914400" rtl="0" eaLnBrk="1" fontAlgn="auto" latinLnBrk="0" hangingPunct="1">
              <a:lnSpc>
                <a:spcPct val="100000"/>
              </a:lnSpc>
              <a:spcBef>
                <a:spcPts val="0"/>
              </a:spcBef>
              <a:spcAft>
                <a:spcPts val="0"/>
              </a:spcAft>
              <a:buClrTx/>
              <a:buSzPts val="1100"/>
              <a:buFontTx/>
              <a:buChar char="●"/>
              <a:tabLst/>
              <a:defRPr/>
            </a:pPr>
            <a:r>
              <a:rPr lang="en" sz="1100" dirty="0">
                <a:solidFill>
                  <a:schemeClr val="dk1"/>
                </a:solidFill>
                <a:latin typeface="Calibri"/>
                <a:ea typeface="Calibri"/>
                <a:cs typeface="Calibri"/>
                <a:sym typeface="Calibri"/>
              </a:rPr>
              <a:t>They help describe why we were major contributors behind Apache Cassandra, and other open source technologies</a:t>
            </a:r>
          </a:p>
          <a:p>
            <a:pPr marL="457200" marR="0" lvl="0" indent="-298450" algn="l" defTabSz="914400" rtl="0" eaLnBrk="1" fontAlgn="auto" latinLnBrk="0" hangingPunct="1">
              <a:lnSpc>
                <a:spcPct val="100000"/>
              </a:lnSpc>
              <a:spcBef>
                <a:spcPts val="0"/>
              </a:spcBef>
              <a:spcAft>
                <a:spcPts val="0"/>
              </a:spcAft>
              <a:buClrTx/>
              <a:buSzPts val="1100"/>
              <a:buFontTx/>
              <a:buChar char="●"/>
              <a:tabLst/>
              <a:defRPr/>
            </a:pPr>
            <a:r>
              <a:rPr lang="en" sz="1100" dirty="0">
                <a:solidFill>
                  <a:schemeClr val="dk1"/>
                </a:solidFill>
                <a:latin typeface="Calibri"/>
                <a:ea typeface="Calibri"/>
                <a:cs typeface="Calibri"/>
                <a:sym typeface="Calibri"/>
              </a:rPr>
              <a:t>And it’s why this technology has been applied successfully in many companies</a:t>
            </a:r>
          </a:p>
          <a:p>
            <a:pPr marL="457200" marR="0" lvl="0" indent="-298450" algn="l" defTabSz="914400" rtl="0" eaLnBrk="1" fontAlgn="auto" latinLnBrk="0" hangingPunct="1">
              <a:lnSpc>
                <a:spcPct val="100000"/>
              </a:lnSpc>
              <a:spcBef>
                <a:spcPts val="0"/>
              </a:spcBef>
              <a:spcAft>
                <a:spcPts val="0"/>
              </a:spcAft>
              <a:buClrTx/>
              <a:buSzPts val="1100"/>
              <a:buFontTx/>
              <a:buChar char="●"/>
              <a:tabLst/>
              <a:defRPr/>
            </a:pPr>
            <a:r>
              <a:rPr lang="en" sz="1100" dirty="0">
                <a:solidFill>
                  <a:schemeClr val="dk1"/>
                </a:solidFill>
                <a:latin typeface="Calibri"/>
                <a:ea typeface="Calibri"/>
                <a:cs typeface="Calibri"/>
                <a:sym typeface="Calibri"/>
              </a:rPr>
              <a:t>Cassandra was first developed at Facebook (explain other details)</a:t>
            </a:r>
          </a:p>
          <a:p>
            <a:pPr marL="457200" marR="0" lvl="0" indent="-298450" algn="l" defTabSz="914400" rtl="0" eaLnBrk="1" fontAlgn="auto" latinLnBrk="0" hangingPunct="1">
              <a:lnSpc>
                <a:spcPct val="100000"/>
              </a:lnSpc>
              <a:spcBef>
                <a:spcPts val="0"/>
              </a:spcBef>
              <a:spcAft>
                <a:spcPts val="0"/>
              </a:spcAft>
              <a:buClrTx/>
              <a:buSzPts val="1100"/>
              <a:buFontTx/>
              <a:buChar char="●"/>
              <a:tabLst/>
              <a:defRPr/>
            </a:pPr>
            <a:r>
              <a:rPr lang="en" sz="1100" dirty="0">
                <a:solidFill>
                  <a:schemeClr val="dk1"/>
                </a:solidFill>
                <a:latin typeface="Calibri"/>
                <a:ea typeface="Calibri"/>
                <a:cs typeface="Calibri"/>
                <a:sym typeface="Calibri"/>
              </a:rPr>
              <a:t>DataStax Enterprise is our distribution of Apache Cassandra.</a:t>
            </a:r>
          </a:p>
          <a:p>
            <a:pPr marL="457200" marR="0" lvl="0" indent="-298450" algn="l" defTabSz="914400" rtl="0" eaLnBrk="1" fontAlgn="auto" latinLnBrk="0" hangingPunct="1">
              <a:lnSpc>
                <a:spcPct val="100000"/>
              </a:lnSpc>
              <a:spcBef>
                <a:spcPts val="0"/>
              </a:spcBef>
              <a:spcAft>
                <a:spcPts val="0"/>
              </a:spcAft>
              <a:buClrTx/>
              <a:buSzPts val="1100"/>
              <a:buFontTx/>
              <a:buChar char="●"/>
              <a:tabLst/>
              <a:defRPr/>
            </a:pPr>
            <a:r>
              <a:rPr lang="en" sz="1100" dirty="0">
                <a:solidFill>
                  <a:schemeClr val="dk1"/>
                </a:solidFill>
                <a:latin typeface="Calibri"/>
                <a:ea typeface="Calibri"/>
                <a:cs typeface="Calibri"/>
                <a:sym typeface="Calibri"/>
              </a:rPr>
              <a:t>We say this distribution is the best because of the additional security and performance features we put into the core database and the testing and hardening we do</a:t>
            </a:r>
          </a:p>
          <a:p>
            <a:endParaRPr lang="en-US" dirty="0"/>
          </a:p>
        </p:txBody>
      </p:sp>
      <p:sp>
        <p:nvSpPr>
          <p:cNvPr id="4" name="Footer Placeholder 3"/>
          <p:cNvSpPr>
            <a:spLocks noGrp="1"/>
          </p:cNvSpPr>
          <p:nvPr>
            <p:ph type="ftr" sz="quarter" idx="10"/>
          </p:nvPr>
        </p:nvSpPr>
        <p:spPr/>
        <p:txBody>
          <a:bodyPr/>
          <a:lstStyle/>
          <a:p>
            <a:r>
              <a:rPr lang="en-US" dirty="0"/>
              <a:t>© DataStax, All Rights Reserved.</a:t>
            </a:r>
            <a:endParaRPr lang="mr-IN" dirty="0"/>
          </a:p>
        </p:txBody>
      </p:sp>
      <p:sp>
        <p:nvSpPr>
          <p:cNvPr id="5" name="Slide Number Placeholder 4"/>
          <p:cNvSpPr>
            <a:spLocks noGrp="1"/>
          </p:cNvSpPr>
          <p:nvPr>
            <p:ph type="sldNum" sz="quarter" idx="11"/>
          </p:nvPr>
        </p:nvSpPr>
        <p:spPr/>
        <p:txBody>
          <a:bodyPr/>
          <a:lstStyle/>
          <a:p>
            <a:fld id="{D9E9AA33-EA30-3C42-82D8-9FCE492AA726}" type="slidenum">
              <a:rPr lang="en-US" smtClean="0"/>
              <a:pPr/>
              <a:t>26</a:t>
            </a:fld>
            <a:endParaRPr lang="en-US" dirty="0"/>
          </a:p>
        </p:txBody>
      </p:sp>
    </p:spTree>
    <p:extLst>
      <p:ext uri="{BB962C8B-B14F-4D97-AF65-F5344CB8AC3E}">
        <p14:creationId xmlns:p14="http://schemas.microsoft.com/office/powerpoint/2010/main" val="16882252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0"/>
        <p:cNvGrpSpPr/>
        <p:nvPr/>
      </p:nvGrpSpPr>
      <p:grpSpPr>
        <a:xfrm>
          <a:off x="0" y="0"/>
          <a:ext cx="0" cy="0"/>
          <a:chOff x="0" y="0"/>
          <a:chExt cx="0" cy="0"/>
        </a:xfrm>
      </p:grpSpPr>
      <p:sp>
        <p:nvSpPr>
          <p:cNvPr id="1581" name="Shape 15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2" name="Shape 158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200"/>
              <a:buFont typeface="Calibri"/>
              <a:buNone/>
            </a:pPr>
            <a:r>
              <a:rPr lang="en" sz="1200">
                <a:solidFill>
                  <a:schemeClr val="dk1"/>
                </a:solidFill>
                <a:latin typeface="Calibri"/>
                <a:ea typeface="Calibri"/>
                <a:cs typeface="Calibri"/>
                <a:sym typeface="Calibri"/>
              </a:rPr>
              <a:t>DSE allows database administrators to leverage multiple storage options in order to achieve performance and cost optimizations goals. The tiered storage option in DSE intelligently moves older and less frequently accessed data to cheaper tiers of conventional storage such as HDD, such data migration happens transparently without any human intervention.</a:t>
            </a:r>
            <a:endParaRPr sz="1400">
              <a:solidFill>
                <a:schemeClr val="dk1"/>
              </a:solidFill>
            </a:endParaRPr>
          </a:p>
          <a:p>
            <a:pPr marL="0" lvl="0" indent="0">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lvl="0" indent="0">
              <a:spcBef>
                <a:spcPts val="0"/>
              </a:spcBef>
              <a:spcAft>
                <a:spcPts val="0"/>
              </a:spcAft>
              <a:buNone/>
            </a:pPr>
            <a:endParaRPr/>
          </a:p>
        </p:txBody>
      </p:sp>
    </p:spTree>
    <p:extLst>
      <p:ext uri="{BB962C8B-B14F-4D97-AF65-F5344CB8AC3E}">
        <p14:creationId xmlns:p14="http://schemas.microsoft.com/office/powerpoint/2010/main" val="2010228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Tx/>
              <a:buSzPts val="1100"/>
              <a:buFontTx/>
              <a:buChar char="●"/>
              <a:tabLst/>
              <a:defRPr/>
            </a:pPr>
            <a:r>
              <a:rPr lang="en" sz="1100" dirty="0">
                <a:solidFill>
                  <a:schemeClr val="dk1"/>
                </a:solidFill>
                <a:latin typeface="Calibri"/>
                <a:ea typeface="Calibri"/>
                <a:cs typeface="Calibri"/>
                <a:sym typeface="Calibri"/>
              </a:rPr>
              <a:t>We built DSE to address these cloud application characteristics</a:t>
            </a:r>
          </a:p>
          <a:p>
            <a:pPr marL="457200" marR="0" lvl="0" indent="-298450" algn="l" defTabSz="914400" rtl="0" eaLnBrk="1" fontAlgn="auto" latinLnBrk="0" hangingPunct="1">
              <a:lnSpc>
                <a:spcPct val="100000"/>
              </a:lnSpc>
              <a:spcBef>
                <a:spcPts val="0"/>
              </a:spcBef>
              <a:spcAft>
                <a:spcPts val="0"/>
              </a:spcAft>
              <a:buClrTx/>
              <a:buSzPts val="1100"/>
              <a:buFontTx/>
              <a:buChar char="●"/>
              <a:tabLst/>
              <a:defRPr/>
            </a:pPr>
            <a:r>
              <a:rPr lang="en" sz="1100" dirty="0">
                <a:solidFill>
                  <a:schemeClr val="dk1"/>
                </a:solidFill>
                <a:latin typeface="Calibri"/>
                <a:ea typeface="Calibri"/>
                <a:cs typeface="Calibri"/>
                <a:sym typeface="Calibri"/>
              </a:rPr>
              <a:t>They help describe why we were major contributors behind Apache Cassandra, and other open source technologies</a:t>
            </a:r>
          </a:p>
          <a:p>
            <a:pPr marL="457200" marR="0" lvl="0" indent="-298450" algn="l" defTabSz="914400" rtl="0" eaLnBrk="1" fontAlgn="auto" latinLnBrk="0" hangingPunct="1">
              <a:lnSpc>
                <a:spcPct val="100000"/>
              </a:lnSpc>
              <a:spcBef>
                <a:spcPts val="0"/>
              </a:spcBef>
              <a:spcAft>
                <a:spcPts val="0"/>
              </a:spcAft>
              <a:buClrTx/>
              <a:buSzPts val="1100"/>
              <a:buFontTx/>
              <a:buChar char="●"/>
              <a:tabLst/>
              <a:defRPr/>
            </a:pPr>
            <a:r>
              <a:rPr lang="en" sz="1100" dirty="0">
                <a:solidFill>
                  <a:schemeClr val="dk1"/>
                </a:solidFill>
                <a:latin typeface="Calibri"/>
                <a:ea typeface="Calibri"/>
                <a:cs typeface="Calibri"/>
                <a:sym typeface="Calibri"/>
              </a:rPr>
              <a:t>And it’s why this technology has been applied successfully in many companies</a:t>
            </a:r>
          </a:p>
          <a:p>
            <a:pPr marL="457200" marR="0" lvl="0" indent="-298450" algn="l" defTabSz="914400" rtl="0" eaLnBrk="1" fontAlgn="auto" latinLnBrk="0" hangingPunct="1">
              <a:lnSpc>
                <a:spcPct val="100000"/>
              </a:lnSpc>
              <a:spcBef>
                <a:spcPts val="0"/>
              </a:spcBef>
              <a:spcAft>
                <a:spcPts val="0"/>
              </a:spcAft>
              <a:buClrTx/>
              <a:buSzPts val="1100"/>
              <a:buFontTx/>
              <a:buChar char="●"/>
              <a:tabLst/>
              <a:defRPr/>
            </a:pPr>
            <a:r>
              <a:rPr lang="en" sz="1100" dirty="0">
                <a:solidFill>
                  <a:schemeClr val="dk1"/>
                </a:solidFill>
                <a:latin typeface="Calibri"/>
                <a:ea typeface="Calibri"/>
                <a:cs typeface="Calibri"/>
                <a:sym typeface="Calibri"/>
              </a:rPr>
              <a:t>Cassandra was first developed at Facebook (explain other details)</a:t>
            </a:r>
          </a:p>
          <a:p>
            <a:pPr marL="457200" marR="0" lvl="0" indent="-298450" algn="l" defTabSz="914400" rtl="0" eaLnBrk="1" fontAlgn="auto" latinLnBrk="0" hangingPunct="1">
              <a:lnSpc>
                <a:spcPct val="100000"/>
              </a:lnSpc>
              <a:spcBef>
                <a:spcPts val="0"/>
              </a:spcBef>
              <a:spcAft>
                <a:spcPts val="0"/>
              </a:spcAft>
              <a:buClrTx/>
              <a:buSzPts val="1100"/>
              <a:buFontTx/>
              <a:buChar char="●"/>
              <a:tabLst/>
              <a:defRPr/>
            </a:pPr>
            <a:r>
              <a:rPr lang="en" sz="1100" dirty="0">
                <a:solidFill>
                  <a:schemeClr val="dk1"/>
                </a:solidFill>
                <a:latin typeface="Calibri"/>
                <a:ea typeface="Calibri"/>
                <a:cs typeface="Calibri"/>
                <a:sym typeface="Calibri"/>
              </a:rPr>
              <a:t>DataStax Enterprise is our distribution of Apache Cassandra.</a:t>
            </a:r>
          </a:p>
          <a:p>
            <a:pPr marL="457200" marR="0" lvl="0" indent="-298450" algn="l" defTabSz="914400" rtl="0" eaLnBrk="1" fontAlgn="auto" latinLnBrk="0" hangingPunct="1">
              <a:lnSpc>
                <a:spcPct val="100000"/>
              </a:lnSpc>
              <a:spcBef>
                <a:spcPts val="0"/>
              </a:spcBef>
              <a:spcAft>
                <a:spcPts val="0"/>
              </a:spcAft>
              <a:buClrTx/>
              <a:buSzPts val="1100"/>
              <a:buFontTx/>
              <a:buChar char="●"/>
              <a:tabLst/>
              <a:defRPr/>
            </a:pPr>
            <a:r>
              <a:rPr lang="en" sz="1100" dirty="0">
                <a:solidFill>
                  <a:schemeClr val="dk1"/>
                </a:solidFill>
                <a:latin typeface="Calibri"/>
                <a:ea typeface="Calibri"/>
                <a:cs typeface="Calibri"/>
                <a:sym typeface="Calibri"/>
              </a:rPr>
              <a:t>We say this distribution is the best because of the additional security and performance features we put into the core database and the testing and hardening we do</a:t>
            </a:r>
          </a:p>
          <a:p>
            <a:endParaRPr lang="en-US" dirty="0"/>
          </a:p>
        </p:txBody>
      </p:sp>
      <p:sp>
        <p:nvSpPr>
          <p:cNvPr id="4" name="Footer Placeholder 3"/>
          <p:cNvSpPr>
            <a:spLocks noGrp="1"/>
          </p:cNvSpPr>
          <p:nvPr>
            <p:ph type="ftr" sz="quarter" idx="10"/>
          </p:nvPr>
        </p:nvSpPr>
        <p:spPr/>
        <p:txBody>
          <a:bodyPr/>
          <a:lstStyle/>
          <a:p>
            <a:r>
              <a:rPr lang="en-US" dirty="0"/>
              <a:t>© DataStax, All Rights Reserved.</a:t>
            </a:r>
            <a:endParaRPr lang="mr-IN" dirty="0"/>
          </a:p>
        </p:txBody>
      </p:sp>
      <p:sp>
        <p:nvSpPr>
          <p:cNvPr id="5" name="Slide Number Placeholder 4"/>
          <p:cNvSpPr>
            <a:spLocks noGrp="1"/>
          </p:cNvSpPr>
          <p:nvPr>
            <p:ph type="sldNum" sz="quarter" idx="11"/>
          </p:nvPr>
        </p:nvSpPr>
        <p:spPr/>
        <p:txBody>
          <a:bodyPr/>
          <a:lstStyle/>
          <a:p>
            <a:fld id="{D9E9AA33-EA30-3C42-82D8-9FCE492AA726}" type="slidenum">
              <a:rPr lang="en-US" smtClean="0"/>
              <a:pPr/>
              <a:t>29</a:t>
            </a:fld>
            <a:endParaRPr lang="en-US" dirty="0"/>
          </a:p>
        </p:txBody>
      </p:sp>
    </p:spTree>
    <p:extLst>
      <p:ext uri="{BB962C8B-B14F-4D97-AF65-F5344CB8AC3E}">
        <p14:creationId xmlns:p14="http://schemas.microsoft.com/office/powerpoint/2010/main" val="8321075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
        <p:cNvGrpSpPr/>
        <p:nvPr/>
      </p:nvGrpSpPr>
      <p:grpSpPr>
        <a:xfrm>
          <a:off x="0" y="0"/>
          <a:ext cx="0" cy="0"/>
          <a:chOff x="0" y="0"/>
          <a:chExt cx="0" cy="0"/>
        </a:xfrm>
      </p:grpSpPr>
      <p:sp>
        <p:nvSpPr>
          <p:cNvPr id="1631" name="Shape 16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2" name="Shape 1632"/>
          <p:cNvSpPr txBox="1">
            <a:spLocks noGrp="1"/>
          </p:cNvSpPr>
          <p:nvPr>
            <p:ph type="body" idx="1"/>
          </p:nvPr>
        </p:nvSpPr>
        <p:spPr>
          <a:xfrm>
            <a:off x="380963" y="4343400"/>
            <a:ext cx="6096000" cy="4114800"/>
          </a:xfrm>
          <a:prstGeom prst="rect">
            <a:avLst/>
          </a:prstGeom>
          <a:noFill/>
          <a:ln>
            <a:noFill/>
          </a:ln>
        </p:spPr>
        <p:txBody>
          <a:bodyPr spcFirstLastPara="1" wrap="square" lIns="0" tIns="91425" rIns="91425" bIns="91425" anchor="t" anchorCtr="0">
            <a:noAutofit/>
          </a:bodyPr>
          <a:lstStyle/>
          <a:p>
            <a:pPr marL="0" lvl="0" indent="0" rtl="0">
              <a:spcBef>
                <a:spcPts val="0"/>
              </a:spcBef>
              <a:spcAft>
                <a:spcPts val="0"/>
              </a:spcAft>
              <a:buClr>
                <a:schemeClr val="dk1"/>
              </a:buClr>
              <a:buSzPts val="1200"/>
              <a:buFont typeface="Calibri"/>
              <a:buNone/>
            </a:pPr>
            <a:r>
              <a:rPr lang="en" sz="1200">
                <a:solidFill>
                  <a:schemeClr val="dk1"/>
                </a:solidFill>
                <a:latin typeface="Calibri"/>
                <a:ea typeface="Calibri"/>
                <a:cs typeface="Calibri"/>
                <a:sym typeface="Calibri"/>
              </a:rPr>
              <a:t>DSE Studio is a browser-based, interactive application development solution allowing you to manage database schema, develop query, tune the application performance, and troubleshoot DSE. It provides an intuitive interface for developers and analysts to collaborate and test theories by mixing code, documentation, query results and visualizations into self-documenting notebooks.</a:t>
            </a:r>
            <a:endParaRPr sz="1200">
              <a:solidFill>
                <a:schemeClr val="dk1"/>
              </a:solidFill>
              <a:latin typeface="Calibri"/>
              <a:ea typeface="Calibri"/>
              <a:cs typeface="Calibri"/>
              <a:sym typeface="Calibri"/>
            </a:endParaRPr>
          </a:p>
          <a:p>
            <a:pPr marL="457200" marR="0" lvl="0" indent="-228600" algn="l" rtl="0">
              <a:spcBef>
                <a:spcPts val="0"/>
              </a:spcBef>
              <a:spcAft>
                <a:spcPts val="0"/>
              </a:spcAft>
              <a:buClr>
                <a:schemeClr val="dk1"/>
              </a:buClr>
              <a:buSzPts val="1100"/>
              <a:buFont typeface="Arial"/>
              <a:buNone/>
            </a:pPr>
            <a:endParaRPr>
              <a:solidFill>
                <a:schemeClr val="dk1"/>
              </a:solidFill>
            </a:endParaRPr>
          </a:p>
        </p:txBody>
      </p:sp>
      <p:sp>
        <p:nvSpPr>
          <p:cNvPr id="1633" name="Shape 1633"/>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 DataStax, All Rights Reserved.</a:t>
            </a:r>
            <a:endParaRPr sz="1000" b="0" i="0" u="none" strike="noStrike" cap="none" dirty="0">
              <a:solidFill>
                <a:srgbClr val="000000"/>
              </a:solidFill>
              <a:latin typeface="Arial"/>
              <a:ea typeface="Arial"/>
              <a:cs typeface="Arial"/>
              <a:sym typeface="Arial"/>
            </a:endParaRPr>
          </a:p>
        </p:txBody>
      </p:sp>
      <p:sp>
        <p:nvSpPr>
          <p:cNvPr id="1634" name="Shape 1634"/>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rgbClr val="000000"/>
                </a:solidFill>
                <a:latin typeface="Arial"/>
                <a:ea typeface="Arial"/>
                <a:cs typeface="Arial"/>
                <a:sym typeface="Arial"/>
              </a:rPr>
              <a:t>30</a:t>
            </a:fld>
            <a:endParaRPr sz="10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6569497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p:cNvGrpSpPr/>
        <p:nvPr/>
      </p:nvGrpSpPr>
      <p:grpSpPr>
        <a:xfrm>
          <a:off x="0" y="0"/>
          <a:ext cx="0" cy="0"/>
          <a:chOff x="0" y="0"/>
          <a:chExt cx="0" cy="0"/>
        </a:xfrm>
      </p:grpSpPr>
      <p:sp>
        <p:nvSpPr>
          <p:cNvPr id="1645" name="Shape 16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6" name="Shape 1646"/>
          <p:cNvSpPr txBox="1">
            <a:spLocks noGrp="1"/>
          </p:cNvSpPr>
          <p:nvPr>
            <p:ph type="body" idx="1"/>
          </p:nvPr>
        </p:nvSpPr>
        <p:spPr>
          <a:xfrm>
            <a:off x="380963" y="4343400"/>
            <a:ext cx="6096000" cy="4114800"/>
          </a:xfrm>
          <a:prstGeom prst="rect">
            <a:avLst/>
          </a:prstGeom>
          <a:noFill/>
          <a:ln>
            <a:noFill/>
          </a:ln>
        </p:spPr>
        <p:txBody>
          <a:bodyPr spcFirstLastPara="1" wrap="square" lIns="0" tIns="91425" rIns="91425" bIns="91425" anchor="t" anchorCtr="0">
            <a:noAutofit/>
          </a:bodyPr>
          <a:lstStyle/>
          <a:p>
            <a:pPr marL="457200" marR="0" lvl="0" indent="-228600" algn="l" rtl="0">
              <a:spcBef>
                <a:spcPts val="0"/>
              </a:spcBef>
              <a:spcAft>
                <a:spcPts val="0"/>
              </a:spcAft>
              <a:buClr>
                <a:schemeClr val="dk1"/>
              </a:buClr>
              <a:buSzPts val="1100"/>
              <a:buFont typeface="Arial"/>
              <a:buNone/>
            </a:pPr>
            <a:endParaRPr>
              <a:solidFill>
                <a:schemeClr val="dk1"/>
              </a:solidFill>
            </a:endParaRPr>
          </a:p>
        </p:txBody>
      </p:sp>
      <p:sp>
        <p:nvSpPr>
          <p:cNvPr id="1647" name="Shape 1647"/>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 DataStax, All Rights Reserved.</a:t>
            </a:r>
            <a:endParaRPr sz="1000" b="0" i="0" u="none" strike="noStrike" cap="none" dirty="0">
              <a:solidFill>
                <a:srgbClr val="000000"/>
              </a:solidFill>
              <a:latin typeface="Arial"/>
              <a:ea typeface="Arial"/>
              <a:cs typeface="Arial"/>
              <a:sym typeface="Arial"/>
            </a:endParaRPr>
          </a:p>
        </p:txBody>
      </p:sp>
      <p:sp>
        <p:nvSpPr>
          <p:cNvPr id="1648" name="Shape 1648"/>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rgbClr val="000000"/>
                </a:solidFill>
                <a:latin typeface="Arial"/>
                <a:ea typeface="Arial"/>
                <a:cs typeface="Arial"/>
                <a:sym typeface="Arial"/>
              </a:rPr>
              <a:t>31</a:t>
            </a:fld>
            <a:endParaRPr sz="10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551532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Shape 16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2" name="Shape 161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872128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DataStax, All Rights Reserved.</a:t>
            </a:r>
            <a:endParaRPr lang="mr-IN" dirty="0"/>
          </a:p>
        </p:txBody>
      </p:sp>
      <p:sp>
        <p:nvSpPr>
          <p:cNvPr id="5" name="Slide Number Placeholder 4"/>
          <p:cNvSpPr>
            <a:spLocks noGrp="1"/>
          </p:cNvSpPr>
          <p:nvPr>
            <p:ph type="sldNum" sz="quarter" idx="11"/>
          </p:nvPr>
        </p:nvSpPr>
        <p:spPr/>
        <p:txBody>
          <a:bodyPr/>
          <a:lstStyle/>
          <a:p>
            <a:fld id="{D9E9AA33-EA30-3C42-82D8-9FCE492AA726}" type="slidenum">
              <a:rPr lang="en-US" smtClean="0"/>
              <a:pPr/>
              <a:t>33</a:t>
            </a:fld>
            <a:endParaRPr lang="en-US" dirty="0"/>
          </a:p>
        </p:txBody>
      </p:sp>
    </p:spTree>
    <p:extLst>
      <p:ext uri="{BB962C8B-B14F-4D97-AF65-F5344CB8AC3E}">
        <p14:creationId xmlns:p14="http://schemas.microsoft.com/office/powerpoint/2010/main" val="26049120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Tx/>
              <a:buSzPts val="1100"/>
              <a:buFontTx/>
              <a:buChar char="●"/>
              <a:tabLst/>
              <a:defRPr/>
            </a:pPr>
            <a:r>
              <a:rPr lang="en" sz="1100" dirty="0">
                <a:solidFill>
                  <a:schemeClr val="dk1"/>
                </a:solidFill>
                <a:latin typeface="Calibri"/>
                <a:ea typeface="Calibri"/>
                <a:cs typeface="Calibri"/>
                <a:sym typeface="Calibri"/>
              </a:rPr>
              <a:t>We built DSE to address these cloud application characteristics</a:t>
            </a:r>
          </a:p>
          <a:p>
            <a:pPr marL="457200" marR="0" lvl="0" indent="-298450" algn="l" defTabSz="914400" rtl="0" eaLnBrk="1" fontAlgn="auto" latinLnBrk="0" hangingPunct="1">
              <a:lnSpc>
                <a:spcPct val="100000"/>
              </a:lnSpc>
              <a:spcBef>
                <a:spcPts val="0"/>
              </a:spcBef>
              <a:spcAft>
                <a:spcPts val="0"/>
              </a:spcAft>
              <a:buClrTx/>
              <a:buSzPts val="1100"/>
              <a:buFontTx/>
              <a:buChar char="●"/>
              <a:tabLst/>
              <a:defRPr/>
            </a:pPr>
            <a:r>
              <a:rPr lang="en" sz="1100" dirty="0">
                <a:solidFill>
                  <a:schemeClr val="dk1"/>
                </a:solidFill>
                <a:latin typeface="Calibri"/>
                <a:ea typeface="Calibri"/>
                <a:cs typeface="Calibri"/>
                <a:sym typeface="Calibri"/>
              </a:rPr>
              <a:t>They help describe why we were major contributors behind Apache Cassandra, and other open source technologies</a:t>
            </a:r>
          </a:p>
          <a:p>
            <a:pPr marL="457200" marR="0" lvl="0" indent="-298450" algn="l" defTabSz="914400" rtl="0" eaLnBrk="1" fontAlgn="auto" latinLnBrk="0" hangingPunct="1">
              <a:lnSpc>
                <a:spcPct val="100000"/>
              </a:lnSpc>
              <a:spcBef>
                <a:spcPts val="0"/>
              </a:spcBef>
              <a:spcAft>
                <a:spcPts val="0"/>
              </a:spcAft>
              <a:buClrTx/>
              <a:buSzPts val="1100"/>
              <a:buFontTx/>
              <a:buChar char="●"/>
              <a:tabLst/>
              <a:defRPr/>
            </a:pPr>
            <a:r>
              <a:rPr lang="en" sz="1100" dirty="0">
                <a:solidFill>
                  <a:schemeClr val="dk1"/>
                </a:solidFill>
                <a:latin typeface="Calibri"/>
                <a:ea typeface="Calibri"/>
                <a:cs typeface="Calibri"/>
                <a:sym typeface="Calibri"/>
              </a:rPr>
              <a:t>And it’s why this technology has been applied successfully in many companies</a:t>
            </a:r>
          </a:p>
          <a:p>
            <a:pPr marL="457200" marR="0" lvl="0" indent="-298450" algn="l" defTabSz="914400" rtl="0" eaLnBrk="1" fontAlgn="auto" latinLnBrk="0" hangingPunct="1">
              <a:lnSpc>
                <a:spcPct val="100000"/>
              </a:lnSpc>
              <a:spcBef>
                <a:spcPts val="0"/>
              </a:spcBef>
              <a:spcAft>
                <a:spcPts val="0"/>
              </a:spcAft>
              <a:buClrTx/>
              <a:buSzPts val="1100"/>
              <a:buFontTx/>
              <a:buChar char="●"/>
              <a:tabLst/>
              <a:defRPr/>
            </a:pPr>
            <a:r>
              <a:rPr lang="en" sz="1100" dirty="0">
                <a:solidFill>
                  <a:schemeClr val="dk1"/>
                </a:solidFill>
                <a:latin typeface="Calibri"/>
                <a:ea typeface="Calibri"/>
                <a:cs typeface="Calibri"/>
                <a:sym typeface="Calibri"/>
              </a:rPr>
              <a:t>Cassandra was first developed at Facebook (explain other details)</a:t>
            </a:r>
          </a:p>
          <a:p>
            <a:pPr marL="457200" marR="0" lvl="0" indent="-298450" algn="l" defTabSz="914400" rtl="0" eaLnBrk="1" fontAlgn="auto" latinLnBrk="0" hangingPunct="1">
              <a:lnSpc>
                <a:spcPct val="100000"/>
              </a:lnSpc>
              <a:spcBef>
                <a:spcPts val="0"/>
              </a:spcBef>
              <a:spcAft>
                <a:spcPts val="0"/>
              </a:spcAft>
              <a:buClrTx/>
              <a:buSzPts val="1100"/>
              <a:buFontTx/>
              <a:buChar char="●"/>
              <a:tabLst/>
              <a:defRPr/>
            </a:pPr>
            <a:r>
              <a:rPr lang="en" sz="1100" dirty="0">
                <a:solidFill>
                  <a:schemeClr val="dk1"/>
                </a:solidFill>
                <a:latin typeface="Calibri"/>
                <a:ea typeface="Calibri"/>
                <a:cs typeface="Calibri"/>
                <a:sym typeface="Calibri"/>
              </a:rPr>
              <a:t>DataStax Enterprise is our distribution of Apache Cassandra.</a:t>
            </a:r>
          </a:p>
          <a:p>
            <a:pPr marL="457200" marR="0" lvl="0" indent="-298450" algn="l" defTabSz="914400" rtl="0" eaLnBrk="1" fontAlgn="auto" latinLnBrk="0" hangingPunct="1">
              <a:lnSpc>
                <a:spcPct val="100000"/>
              </a:lnSpc>
              <a:spcBef>
                <a:spcPts val="0"/>
              </a:spcBef>
              <a:spcAft>
                <a:spcPts val="0"/>
              </a:spcAft>
              <a:buClrTx/>
              <a:buSzPts val="1100"/>
              <a:buFontTx/>
              <a:buChar char="●"/>
              <a:tabLst/>
              <a:defRPr/>
            </a:pPr>
            <a:r>
              <a:rPr lang="en" sz="1100" dirty="0">
                <a:solidFill>
                  <a:schemeClr val="dk1"/>
                </a:solidFill>
                <a:latin typeface="Calibri"/>
                <a:ea typeface="Calibri"/>
                <a:cs typeface="Calibri"/>
                <a:sym typeface="Calibri"/>
              </a:rPr>
              <a:t>We say this distribution is the best because of the additional security and performance features we put into the core database and the testing and hardening we do</a:t>
            </a:r>
          </a:p>
          <a:p>
            <a:endParaRPr lang="en-US" dirty="0"/>
          </a:p>
        </p:txBody>
      </p:sp>
      <p:sp>
        <p:nvSpPr>
          <p:cNvPr id="4" name="Footer Placeholder 3"/>
          <p:cNvSpPr>
            <a:spLocks noGrp="1"/>
          </p:cNvSpPr>
          <p:nvPr>
            <p:ph type="ftr" sz="quarter" idx="10"/>
          </p:nvPr>
        </p:nvSpPr>
        <p:spPr/>
        <p:txBody>
          <a:bodyPr/>
          <a:lstStyle/>
          <a:p>
            <a:r>
              <a:rPr lang="en-US" dirty="0"/>
              <a:t>© DataStax, All Rights Reserved.</a:t>
            </a:r>
            <a:endParaRPr lang="mr-IN" dirty="0"/>
          </a:p>
        </p:txBody>
      </p:sp>
      <p:sp>
        <p:nvSpPr>
          <p:cNvPr id="5" name="Slide Number Placeholder 4"/>
          <p:cNvSpPr>
            <a:spLocks noGrp="1"/>
          </p:cNvSpPr>
          <p:nvPr>
            <p:ph type="sldNum" sz="quarter" idx="11"/>
          </p:nvPr>
        </p:nvSpPr>
        <p:spPr/>
        <p:txBody>
          <a:bodyPr/>
          <a:lstStyle/>
          <a:p>
            <a:fld id="{D9E9AA33-EA30-3C42-82D8-9FCE492AA726}" type="slidenum">
              <a:rPr lang="en-US" smtClean="0"/>
              <a:pPr/>
              <a:t>34</a:t>
            </a:fld>
            <a:endParaRPr lang="en-US" dirty="0"/>
          </a:p>
        </p:txBody>
      </p:sp>
    </p:spTree>
    <p:extLst>
      <p:ext uri="{BB962C8B-B14F-4D97-AF65-F5344CB8AC3E}">
        <p14:creationId xmlns:p14="http://schemas.microsoft.com/office/powerpoint/2010/main" val="30947641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Shape 16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9" name="Shape 16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300"/>
              <a:buFont typeface="Calibri"/>
              <a:buNone/>
            </a:pPr>
            <a:r>
              <a:rPr lang="en" sz="1200" dirty="0">
                <a:solidFill>
                  <a:schemeClr val="dk1"/>
                </a:solidFill>
                <a:latin typeface="Calibri"/>
                <a:ea typeface="Calibri"/>
                <a:cs typeface="Calibri"/>
                <a:sym typeface="Calibri"/>
              </a:rPr>
              <a:t>DataStax </a:t>
            </a:r>
            <a:r>
              <a:rPr lang="en" sz="1200" dirty="0" err="1">
                <a:solidFill>
                  <a:schemeClr val="dk1"/>
                </a:solidFill>
                <a:latin typeface="Calibri"/>
                <a:ea typeface="Calibri"/>
                <a:cs typeface="Calibri"/>
                <a:sym typeface="Calibri"/>
              </a:rPr>
              <a:t>OpsCenter</a:t>
            </a:r>
            <a:r>
              <a:rPr lang="en" sz="1200" dirty="0">
                <a:solidFill>
                  <a:schemeClr val="dk1"/>
                </a:solidFill>
                <a:latin typeface="Calibri"/>
                <a:ea typeface="Calibri"/>
                <a:cs typeface="Calibri"/>
                <a:sym typeface="Calibri"/>
              </a:rPr>
              <a:t> is the browser-based visual management and monitoring solution for DataStax Enterprise. </a:t>
            </a:r>
            <a:r>
              <a:rPr lang="en" sz="1200" dirty="0" err="1">
                <a:solidFill>
                  <a:schemeClr val="dk1"/>
                </a:solidFill>
                <a:latin typeface="Calibri"/>
                <a:ea typeface="Calibri"/>
                <a:cs typeface="Calibri"/>
                <a:sym typeface="Calibri"/>
              </a:rPr>
              <a:t>OpsCenter</a:t>
            </a:r>
            <a:r>
              <a:rPr lang="en" sz="1200" dirty="0">
                <a:solidFill>
                  <a:schemeClr val="dk1"/>
                </a:solidFill>
                <a:latin typeface="Calibri"/>
                <a:ea typeface="Calibri"/>
                <a:cs typeface="Calibri"/>
                <a:sym typeface="Calibri"/>
              </a:rPr>
              <a:t> and the integrated management services provide data center administrator with the capabilities to intelligently and proactively manage multiple database clusters and simplify everyday tasks. At the click of a button you can provision, monitor, backup and manage your DSE clusters. </a:t>
            </a:r>
            <a:endParaRPr sz="1200" dirty="0">
              <a:solidFill>
                <a:schemeClr val="dk1"/>
              </a:solidFill>
              <a:latin typeface="Calibri"/>
              <a:ea typeface="Calibri"/>
              <a:cs typeface="Calibri"/>
              <a:sym typeface="Calibri"/>
            </a:endParaRPr>
          </a:p>
          <a:p>
            <a:pPr marL="0" lvl="0" indent="0">
              <a:spcBef>
                <a:spcPts val="0"/>
              </a:spcBef>
              <a:spcAft>
                <a:spcPts val="0"/>
              </a:spcAft>
              <a:buNone/>
            </a:pPr>
            <a:endParaRPr dirty="0"/>
          </a:p>
        </p:txBody>
      </p:sp>
    </p:spTree>
    <p:extLst>
      <p:ext uri="{BB962C8B-B14F-4D97-AF65-F5344CB8AC3E}">
        <p14:creationId xmlns:p14="http://schemas.microsoft.com/office/powerpoint/2010/main" val="37507428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Tx/>
              <a:buSzPts val="1100"/>
              <a:buFontTx/>
              <a:buChar char="●"/>
              <a:tabLst/>
              <a:defRPr/>
            </a:pPr>
            <a:r>
              <a:rPr lang="en" sz="1100" dirty="0">
                <a:solidFill>
                  <a:schemeClr val="dk1"/>
                </a:solidFill>
                <a:latin typeface="Calibri"/>
                <a:ea typeface="Calibri"/>
                <a:cs typeface="Calibri"/>
                <a:sym typeface="Calibri"/>
              </a:rPr>
              <a:t>We built DSE to address these cloud application characteristics</a:t>
            </a:r>
          </a:p>
          <a:p>
            <a:pPr marL="457200" marR="0" lvl="0" indent="-298450" algn="l" defTabSz="914400" rtl="0" eaLnBrk="1" fontAlgn="auto" latinLnBrk="0" hangingPunct="1">
              <a:lnSpc>
                <a:spcPct val="100000"/>
              </a:lnSpc>
              <a:spcBef>
                <a:spcPts val="0"/>
              </a:spcBef>
              <a:spcAft>
                <a:spcPts val="0"/>
              </a:spcAft>
              <a:buClrTx/>
              <a:buSzPts val="1100"/>
              <a:buFontTx/>
              <a:buChar char="●"/>
              <a:tabLst/>
              <a:defRPr/>
            </a:pPr>
            <a:r>
              <a:rPr lang="en" sz="1100" dirty="0">
                <a:solidFill>
                  <a:schemeClr val="dk1"/>
                </a:solidFill>
                <a:latin typeface="Calibri"/>
                <a:ea typeface="Calibri"/>
                <a:cs typeface="Calibri"/>
                <a:sym typeface="Calibri"/>
              </a:rPr>
              <a:t>They help describe why we were major contributors behind Apache Cassandra, and other open source technologies</a:t>
            </a:r>
          </a:p>
          <a:p>
            <a:pPr marL="457200" marR="0" lvl="0" indent="-298450" algn="l" defTabSz="914400" rtl="0" eaLnBrk="1" fontAlgn="auto" latinLnBrk="0" hangingPunct="1">
              <a:lnSpc>
                <a:spcPct val="100000"/>
              </a:lnSpc>
              <a:spcBef>
                <a:spcPts val="0"/>
              </a:spcBef>
              <a:spcAft>
                <a:spcPts val="0"/>
              </a:spcAft>
              <a:buClrTx/>
              <a:buSzPts val="1100"/>
              <a:buFontTx/>
              <a:buChar char="●"/>
              <a:tabLst/>
              <a:defRPr/>
            </a:pPr>
            <a:r>
              <a:rPr lang="en" sz="1100" dirty="0">
                <a:solidFill>
                  <a:schemeClr val="dk1"/>
                </a:solidFill>
                <a:latin typeface="Calibri"/>
                <a:ea typeface="Calibri"/>
                <a:cs typeface="Calibri"/>
                <a:sym typeface="Calibri"/>
              </a:rPr>
              <a:t>And it’s why this technology has been applied successfully in many companies</a:t>
            </a:r>
          </a:p>
          <a:p>
            <a:pPr marL="457200" marR="0" lvl="0" indent="-298450" algn="l" defTabSz="914400" rtl="0" eaLnBrk="1" fontAlgn="auto" latinLnBrk="0" hangingPunct="1">
              <a:lnSpc>
                <a:spcPct val="100000"/>
              </a:lnSpc>
              <a:spcBef>
                <a:spcPts val="0"/>
              </a:spcBef>
              <a:spcAft>
                <a:spcPts val="0"/>
              </a:spcAft>
              <a:buClrTx/>
              <a:buSzPts val="1100"/>
              <a:buFontTx/>
              <a:buChar char="●"/>
              <a:tabLst/>
              <a:defRPr/>
            </a:pPr>
            <a:r>
              <a:rPr lang="en" sz="1100" dirty="0">
                <a:solidFill>
                  <a:schemeClr val="dk1"/>
                </a:solidFill>
                <a:latin typeface="Calibri"/>
                <a:ea typeface="Calibri"/>
                <a:cs typeface="Calibri"/>
                <a:sym typeface="Calibri"/>
              </a:rPr>
              <a:t>Cassandra was first developed at Facebook (explain other details)</a:t>
            </a:r>
          </a:p>
          <a:p>
            <a:pPr marL="457200" marR="0" lvl="0" indent="-298450" algn="l" defTabSz="914400" rtl="0" eaLnBrk="1" fontAlgn="auto" latinLnBrk="0" hangingPunct="1">
              <a:lnSpc>
                <a:spcPct val="100000"/>
              </a:lnSpc>
              <a:spcBef>
                <a:spcPts val="0"/>
              </a:spcBef>
              <a:spcAft>
                <a:spcPts val="0"/>
              </a:spcAft>
              <a:buClrTx/>
              <a:buSzPts val="1100"/>
              <a:buFontTx/>
              <a:buChar char="●"/>
              <a:tabLst/>
              <a:defRPr/>
            </a:pPr>
            <a:r>
              <a:rPr lang="en" sz="1100" dirty="0">
                <a:solidFill>
                  <a:schemeClr val="dk1"/>
                </a:solidFill>
                <a:latin typeface="Calibri"/>
                <a:ea typeface="Calibri"/>
                <a:cs typeface="Calibri"/>
                <a:sym typeface="Calibri"/>
              </a:rPr>
              <a:t>DataStax Enterprise is our distribution of Apache Cassandra.</a:t>
            </a:r>
          </a:p>
          <a:p>
            <a:pPr marL="457200" marR="0" lvl="0" indent="-298450" algn="l" defTabSz="914400" rtl="0" eaLnBrk="1" fontAlgn="auto" latinLnBrk="0" hangingPunct="1">
              <a:lnSpc>
                <a:spcPct val="100000"/>
              </a:lnSpc>
              <a:spcBef>
                <a:spcPts val="0"/>
              </a:spcBef>
              <a:spcAft>
                <a:spcPts val="0"/>
              </a:spcAft>
              <a:buClrTx/>
              <a:buSzPts val="1100"/>
              <a:buFontTx/>
              <a:buChar char="●"/>
              <a:tabLst/>
              <a:defRPr/>
            </a:pPr>
            <a:r>
              <a:rPr lang="en" sz="1100" dirty="0">
                <a:solidFill>
                  <a:schemeClr val="dk1"/>
                </a:solidFill>
                <a:latin typeface="Calibri"/>
                <a:ea typeface="Calibri"/>
                <a:cs typeface="Calibri"/>
                <a:sym typeface="Calibri"/>
              </a:rPr>
              <a:t>We say this distribution is the best because of the additional security and performance features we put into the core database and the testing and hardening we do</a:t>
            </a:r>
          </a:p>
          <a:p>
            <a:endParaRPr lang="en-US" dirty="0"/>
          </a:p>
        </p:txBody>
      </p:sp>
      <p:sp>
        <p:nvSpPr>
          <p:cNvPr id="4" name="Footer Placeholder 3"/>
          <p:cNvSpPr>
            <a:spLocks noGrp="1"/>
          </p:cNvSpPr>
          <p:nvPr>
            <p:ph type="ftr" sz="quarter" idx="10"/>
          </p:nvPr>
        </p:nvSpPr>
        <p:spPr/>
        <p:txBody>
          <a:bodyPr/>
          <a:lstStyle/>
          <a:p>
            <a:r>
              <a:rPr lang="en-US" dirty="0"/>
              <a:t>© DataStax, All Rights Reserved.</a:t>
            </a:r>
            <a:endParaRPr lang="mr-IN" dirty="0"/>
          </a:p>
        </p:txBody>
      </p:sp>
      <p:sp>
        <p:nvSpPr>
          <p:cNvPr id="5" name="Slide Number Placeholder 4"/>
          <p:cNvSpPr>
            <a:spLocks noGrp="1"/>
          </p:cNvSpPr>
          <p:nvPr>
            <p:ph type="sldNum" sz="quarter" idx="11"/>
          </p:nvPr>
        </p:nvSpPr>
        <p:spPr/>
        <p:txBody>
          <a:bodyPr/>
          <a:lstStyle/>
          <a:p>
            <a:fld id="{D9E9AA33-EA30-3C42-82D8-9FCE492AA726}" type="slidenum">
              <a:rPr lang="en-US" smtClean="0"/>
              <a:pPr/>
              <a:t>36</a:t>
            </a:fld>
            <a:endParaRPr lang="en-US" dirty="0"/>
          </a:p>
        </p:txBody>
      </p:sp>
    </p:spTree>
    <p:extLst>
      <p:ext uri="{BB962C8B-B14F-4D97-AF65-F5344CB8AC3E}">
        <p14:creationId xmlns:p14="http://schemas.microsoft.com/office/powerpoint/2010/main" val="2675967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DataStax, All Rights Reserved.</a:t>
            </a:r>
            <a:endParaRPr lang="mr-IN" dirty="0"/>
          </a:p>
        </p:txBody>
      </p:sp>
      <p:sp>
        <p:nvSpPr>
          <p:cNvPr id="5" name="Slide Number Placeholder 4"/>
          <p:cNvSpPr>
            <a:spLocks noGrp="1"/>
          </p:cNvSpPr>
          <p:nvPr>
            <p:ph type="sldNum" sz="quarter" idx="11"/>
          </p:nvPr>
        </p:nvSpPr>
        <p:spPr/>
        <p:txBody>
          <a:bodyPr/>
          <a:lstStyle/>
          <a:p>
            <a:fld id="{D9E9AA33-EA30-3C42-82D8-9FCE492AA726}" type="slidenum">
              <a:rPr lang="en-US" smtClean="0"/>
              <a:pPr/>
              <a:t>8</a:t>
            </a:fld>
            <a:endParaRPr lang="en-US" dirty="0"/>
          </a:p>
        </p:txBody>
      </p:sp>
    </p:spTree>
    <p:extLst>
      <p:ext uri="{BB962C8B-B14F-4D97-AF65-F5344CB8AC3E}">
        <p14:creationId xmlns:p14="http://schemas.microsoft.com/office/powerpoint/2010/main" val="1469157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are really excited about these performance improvements because of what they mean for you – with twice the read/write throughput, you can run the same workloads on less hardware</a:t>
            </a:r>
          </a:p>
          <a:p>
            <a:r>
              <a:rPr lang="en-US" dirty="0"/>
              <a:t>It’s not just about performance, we’re also making major gains in operational simplicity and developer productivity </a:t>
            </a:r>
          </a:p>
          <a:p>
            <a:r>
              <a:rPr lang="en-US" dirty="0"/>
              <a:t>We’re making it easier for operators to run DSE with features like </a:t>
            </a:r>
            <a:r>
              <a:rPr lang="en-US" dirty="0" err="1"/>
              <a:t>NodeSync</a:t>
            </a:r>
            <a:endParaRPr lang="en-US" dirty="0"/>
          </a:p>
          <a:p>
            <a:r>
              <a:rPr lang="en-US" dirty="0"/>
              <a:t>We’re making it easier for developers to create applications and interact with data through improvements in our drivers and DataStax Studio</a:t>
            </a:r>
          </a:p>
        </p:txBody>
      </p:sp>
      <p:sp>
        <p:nvSpPr>
          <p:cNvPr id="4" name="Footer Placeholder 3"/>
          <p:cNvSpPr>
            <a:spLocks noGrp="1"/>
          </p:cNvSpPr>
          <p:nvPr>
            <p:ph type="ftr" sz="quarter" idx="10"/>
          </p:nvPr>
        </p:nvSpPr>
        <p:spPr/>
        <p:txBody>
          <a:bodyPr/>
          <a:lstStyle/>
          <a:p>
            <a:r>
              <a:rPr lang="en-US" dirty="0"/>
              <a:t>© DataStax, All Rights Reserved.</a:t>
            </a:r>
            <a:endParaRPr lang="mr-IN" dirty="0"/>
          </a:p>
        </p:txBody>
      </p:sp>
      <p:sp>
        <p:nvSpPr>
          <p:cNvPr id="5" name="Slide Number Placeholder 4"/>
          <p:cNvSpPr>
            <a:spLocks noGrp="1"/>
          </p:cNvSpPr>
          <p:nvPr>
            <p:ph type="sldNum" sz="quarter" idx="11"/>
          </p:nvPr>
        </p:nvSpPr>
        <p:spPr/>
        <p:txBody>
          <a:bodyPr/>
          <a:lstStyle/>
          <a:p>
            <a:fld id="{D9E9AA33-EA30-3C42-82D8-9FCE492AA726}" type="slidenum">
              <a:rPr lang="en-US" smtClean="0"/>
              <a:pPr/>
              <a:t>37</a:t>
            </a:fld>
            <a:endParaRPr lang="en-US" dirty="0"/>
          </a:p>
        </p:txBody>
      </p:sp>
    </p:spTree>
    <p:extLst>
      <p:ext uri="{BB962C8B-B14F-4D97-AF65-F5344CB8AC3E}">
        <p14:creationId xmlns:p14="http://schemas.microsoft.com/office/powerpoint/2010/main" val="6421038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Shape 13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1" name="Shape 135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200"/>
              <a:buFont typeface="Calibri"/>
              <a:buNone/>
            </a:pPr>
            <a:r>
              <a:rPr lang="en" sz="1200" dirty="0">
                <a:solidFill>
                  <a:schemeClr val="dk1"/>
                </a:solidFill>
                <a:latin typeface="Calibri"/>
                <a:ea typeface="Calibri"/>
                <a:cs typeface="Calibri"/>
                <a:sym typeface="Calibri"/>
              </a:rPr>
              <a:t>So DSE Search enables us to perform queries that aren’t supported in regular CQL</a:t>
            </a:r>
          </a:p>
          <a:p>
            <a:pPr marL="0" lvl="0" indent="0">
              <a:spcBef>
                <a:spcPts val="0"/>
              </a:spcBef>
              <a:spcAft>
                <a:spcPts val="0"/>
              </a:spcAft>
              <a:buClr>
                <a:schemeClr val="dk1"/>
              </a:buClr>
              <a:buSzPts val="1200"/>
              <a:buFont typeface="Calibri"/>
              <a:buNone/>
            </a:pPr>
            <a:r>
              <a:rPr lang="en" sz="1200" dirty="0">
                <a:solidFill>
                  <a:schemeClr val="dk1"/>
                </a:solidFill>
                <a:latin typeface="Calibri"/>
                <a:ea typeface="Calibri"/>
                <a:cs typeface="Calibri"/>
                <a:sym typeface="Calibri"/>
              </a:rPr>
              <a:t>In DSE search we’ve extended CQL to make search enabled CQL, which allows us to do ad-hoc queries on columns that aren’t part of our primary key</a:t>
            </a:r>
          </a:p>
          <a:p>
            <a:pPr marL="0" lvl="0" indent="0">
              <a:spcBef>
                <a:spcPts val="0"/>
              </a:spcBef>
              <a:spcAft>
                <a:spcPts val="0"/>
              </a:spcAft>
              <a:buClr>
                <a:schemeClr val="dk1"/>
              </a:buClr>
              <a:buSzPts val="1200"/>
              <a:buFont typeface="Calibri"/>
              <a:buNone/>
            </a:pPr>
            <a:r>
              <a:rPr lang="en-US" sz="1200" dirty="0">
                <a:solidFill>
                  <a:schemeClr val="dk1"/>
                </a:solidFill>
                <a:latin typeface="Calibri"/>
                <a:ea typeface="Calibri"/>
                <a:cs typeface="Calibri"/>
                <a:sym typeface="Calibri"/>
              </a:rPr>
              <a:t>W</a:t>
            </a:r>
            <a:r>
              <a:rPr lang="en" sz="1200" dirty="0">
                <a:solidFill>
                  <a:schemeClr val="dk1"/>
                </a:solidFill>
                <a:latin typeface="Calibri"/>
                <a:ea typeface="Calibri"/>
                <a:cs typeface="Calibri"/>
                <a:sym typeface="Calibri"/>
              </a:rPr>
              <a:t>e can do full text and geospatial searches</a:t>
            </a:r>
          </a:p>
          <a:p>
            <a:pPr marL="0" lvl="0" indent="0">
              <a:spcBef>
                <a:spcPts val="0"/>
              </a:spcBef>
              <a:spcAft>
                <a:spcPts val="0"/>
              </a:spcAft>
              <a:buClr>
                <a:schemeClr val="dk1"/>
              </a:buClr>
              <a:buSzPts val="1200"/>
              <a:buFont typeface="Calibri"/>
              <a:buNone/>
            </a:pPr>
            <a:r>
              <a:rPr lang="en" sz="1200" dirty="0">
                <a:solidFill>
                  <a:schemeClr val="dk1"/>
                </a:solidFill>
                <a:latin typeface="Calibri"/>
                <a:ea typeface="Calibri"/>
                <a:cs typeface="Calibri"/>
                <a:sym typeface="Calibri"/>
              </a:rPr>
              <a:t>In DSE we use technologies like </a:t>
            </a:r>
            <a:r>
              <a:rPr lang="en" sz="1200" dirty="0" err="1">
                <a:solidFill>
                  <a:schemeClr val="dk1"/>
                </a:solidFill>
                <a:latin typeface="Calibri"/>
                <a:ea typeface="Calibri"/>
                <a:cs typeface="Calibri"/>
                <a:sym typeface="Calibri"/>
              </a:rPr>
              <a:t>Solr</a:t>
            </a:r>
            <a:r>
              <a:rPr lang="en" sz="1200" dirty="0">
                <a:solidFill>
                  <a:schemeClr val="dk1"/>
                </a:solidFill>
                <a:latin typeface="Calibri"/>
                <a:ea typeface="Calibri"/>
                <a:cs typeface="Calibri"/>
                <a:sym typeface="Calibri"/>
              </a:rPr>
              <a:t> and Lucene to maintain search indexes on each node</a:t>
            </a:r>
          </a:p>
          <a:p>
            <a:pPr marL="0" lvl="0" indent="0">
              <a:spcBef>
                <a:spcPts val="0"/>
              </a:spcBef>
              <a:spcAft>
                <a:spcPts val="0"/>
              </a:spcAft>
              <a:buClr>
                <a:schemeClr val="dk1"/>
              </a:buClr>
              <a:buSzPts val="1200"/>
              <a:buFont typeface="Calibri"/>
              <a:buNone/>
            </a:pPr>
            <a:r>
              <a:rPr lang="en" sz="1200" dirty="0">
                <a:solidFill>
                  <a:schemeClr val="dk1"/>
                </a:solidFill>
                <a:latin typeface="Calibri"/>
                <a:ea typeface="Calibri"/>
                <a:cs typeface="Calibri"/>
                <a:sym typeface="Calibri"/>
              </a:rPr>
              <a:t>This saves you from having to setup/maintain a separate search cluster</a:t>
            </a:r>
          </a:p>
          <a:p>
            <a:pPr marL="0" lvl="0" indent="0">
              <a:spcBef>
                <a:spcPts val="0"/>
              </a:spcBef>
              <a:spcAft>
                <a:spcPts val="0"/>
              </a:spcAft>
              <a:buClr>
                <a:schemeClr val="dk1"/>
              </a:buClr>
              <a:buSzPts val="1200"/>
              <a:buFont typeface="Calibri"/>
              <a:buNone/>
            </a:pPr>
            <a:endParaRPr lang="en" sz="1200" dirty="0">
              <a:solidFill>
                <a:schemeClr val="dk1"/>
              </a:solidFill>
              <a:latin typeface="Calibri"/>
              <a:ea typeface="Calibri"/>
              <a:cs typeface="Calibri"/>
              <a:sym typeface="Calibri"/>
            </a:endParaRPr>
          </a:p>
          <a:p>
            <a:pPr marL="0" lvl="0" indent="0">
              <a:spcBef>
                <a:spcPts val="0"/>
              </a:spcBef>
              <a:spcAft>
                <a:spcPts val="0"/>
              </a:spcAft>
              <a:buClr>
                <a:schemeClr val="dk1"/>
              </a:buClr>
              <a:buSzPts val="1200"/>
              <a:buFont typeface="Calibri"/>
              <a:buNone/>
            </a:pPr>
            <a:r>
              <a:rPr lang="en" sz="1200" dirty="0">
                <a:solidFill>
                  <a:schemeClr val="dk1"/>
                </a:solidFill>
                <a:latin typeface="Calibri"/>
                <a:ea typeface="Calibri"/>
                <a:cs typeface="Calibri"/>
                <a:sym typeface="Calibri"/>
              </a:rPr>
              <a:t>Integrated within each node of DSE is an advanced indexing engine with powerful search capabilities based on </a:t>
            </a:r>
            <a:r>
              <a:rPr lang="en" sz="1200" dirty="0" err="1">
                <a:solidFill>
                  <a:schemeClr val="dk1"/>
                </a:solidFill>
                <a:latin typeface="Calibri"/>
                <a:ea typeface="Calibri"/>
                <a:cs typeface="Calibri"/>
                <a:sym typeface="Calibri"/>
              </a:rPr>
              <a:t>Solr</a:t>
            </a:r>
            <a:r>
              <a:rPr lang="en" sz="1200" dirty="0">
                <a:solidFill>
                  <a:schemeClr val="dk1"/>
                </a:solidFill>
                <a:latin typeface="Calibri"/>
                <a:ea typeface="Calibri"/>
                <a:cs typeface="Calibri"/>
                <a:sym typeface="Calibri"/>
              </a:rPr>
              <a:t>. The indexing engine allows you to easily find data in real-time using complex queries and includes support for sub-string, fuzzy and full text search. The indexing engine also has full support for real-time aggregations, faceting, and filtering, making it easy to locate data relevant to your applications. When user updates a table via CQL API, the </a:t>
            </a:r>
            <a:r>
              <a:rPr lang="en" sz="1200" dirty="0" err="1">
                <a:solidFill>
                  <a:schemeClr val="dk1"/>
                </a:solidFill>
                <a:latin typeface="Calibri"/>
                <a:ea typeface="Calibri"/>
                <a:cs typeface="Calibri"/>
                <a:sym typeface="Calibri"/>
              </a:rPr>
              <a:t>Solr</a:t>
            </a:r>
            <a:r>
              <a:rPr lang="en" sz="1200" dirty="0">
                <a:solidFill>
                  <a:schemeClr val="dk1"/>
                </a:solidFill>
                <a:latin typeface="Calibri"/>
                <a:ea typeface="Calibri"/>
                <a:cs typeface="Calibri"/>
                <a:sym typeface="Calibri"/>
              </a:rPr>
              <a:t> document is updated and re-indexing occurs automatically after the update. The integration of indexing and search makes it simple to target use cases that require indexing transactions, hosting product catalogs, or searching document repositories, it also eliminate complex tasks such as ETL, Sync or application-level data management. </a:t>
            </a:r>
            <a:endParaRPr sz="1400" dirty="0">
              <a:solidFill>
                <a:schemeClr val="dk1"/>
              </a:solidFill>
            </a:endParaRPr>
          </a:p>
        </p:txBody>
      </p:sp>
    </p:spTree>
    <p:extLst>
      <p:ext uri="{BB962C8B-B14F-4D97-AF65-F5344CB8AC3E}">
        <p14:creationId xmlns:p14="http://schemas.microsoft.com/office/powerpoint/2010/main" val="21214202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are really excited about these performance improvements because of what they mean for you – with twice the read/write throughput, you can run the same workloads on less hardware</a:t>
            </a:r>
          </a:p>
          <a:p>
            <a:r>
              <a:rPr lang="en-US" dirty="0"/>
              <a:t>It’s not just about performance, we’re also making major gains in operational simplicity and developer productivity </a:t>
            </a:r>
          </a:p>
          <a:p>
            <a:r>
              <a:rPr lang="en-US" dirty="0"/>
              <a:t>We’re making it easier for operators to run DSE with features like </a:t>
            </a:r>
            <a:r>
              <a:rPr lang="en-US" dirty="0" err="1"/>
              <a:t>NodeSync</a:t>
            </a:r>
            <a:endParaRPr lang="en-US" dirty="0"/>
          </a:p>
          <a:p>
            <a:r>
              <a:rPr lang="en-US" dirty="0"/>
              <a:t>We’re making it easier for developers to create applications and interact with data through improvements in our drivers and DataStax Studio</a:t>
            </a:r>
          </a:p>
        </p:txBody>
      </p:sp>
      <p:sp>
        <p:nvSpPr>
          <p:cNvPr id="4" name="Footer Placeholder 3"/>
          <p:cNvSpPr>
            <a:spLocks noGrp="1"/>
          </p:cNvSpPr>
          <p:nvPr>
            <p:ph type="ftr" sz="quarter" idx="10"/>
          </p:nvPr>
        </p:nvSpPr>
        <p:spPr/>
        <p:txBody>
          <a:bodyPr/>
          <a:lstStyle/>
          <a:p>
            <a:r>
              <a:rPr lang="en-US" dirty="0"/>
              <a:t>© DataStax, All Rights Reserved.</a:t>
            </a:r>
            <a:endParaRPr lang="mr-IN" dirty="0"/>
          </a:p>
        </p:txBody>
      </p:sp>
      <p:sp>
        <p:nvSpPr>
          <p:cNvPr id="5" name="Slide Number Placeholder 4"/>
          <p:cNvSpPr>
            <a:spLocks noGrp="1"/>
          </p:cNvSpPr>
          <p:nvPr>
            <p:ph type="sldNum" sz="quarter" idx="11"/>
          </p:nvPr>
        </p:nvSpPr>
        <p:spPr/>
        <p:txBody>
          <a:bodyPr/>
          <a:lstStyle/>
          <a:p>
            <a:fld id="{D9E9AA33-EA30-3C42-82D8-9FCE492AA726}" type="slidenum">
              <a:rPr lang="en-US" smtClean="0"/>
              <a:pPr/>
              <a:t>39</a:t>
            </a:fld>
            <a:endParaRPr lang="en-US" dirty="0"/>
          </a:p>
        </p:txBody>
      </p:sp>
    </p:spTree>
    <p:extLst>
      <p:ext uri="{BB962C8B-B14F-4D97-AF65-F5344CB8AC3E}">
        <p14:creationId xmlns:p14="http://schemas.microsoft.com/office/powerpoint/2010/main" val="3249186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Analytics supports a similar kind of architecture to our search integration. </a:t>
            </a:r>
          </a:p>
          <a:p>
            <a:r>
              <a:rPr lang="en-US" dirty="0"/>
              <a:t>We run spark workers co located with our Cassandra nodes</a:t>
            </a:r>
          </a:p>
          <a:p>
            <a:r>
              <a:rPr lang="en-US" dirty="0"/>
              <a:t>The Spark Cassandra connector enables us to distribute Spark jobs so that work is performed as close to the data as possible</a:t>
            </a:r>
          </a:p>
          <a:p>
            <a:r>
              <a:rPr lang="en-US" dirty="0"/>
              <a:t>Making this a highly scalable solution</a:t>
            </a:r>
          </a:p>
        </p:txBody>
      </p:sp>
      <p:sp>
        <p:nvSpPr>
          <p:cNvPr id="4" name="Footer Placeholder 3"/>
          <p:cNvSpPr>
            <a:spLocks noGrp="1"/>
          </p:cNvSpPr>
          <p:nvPr>
            <p:ph type="ftr" sz="quarter" idx="10"/>
          </p:nvPr>
        </p:nvSpPr>
        <p:spPr/>
        <p:txBody>
          <a:bodyPr/>
          <a:lstStyle/>
          <a:p>
            <a:r>
              <a:rPr lang="en-US" dirty="0"/>
              <a:t>© DataStax, All Rights Reserved.</a:t>
            </a:r>
            <a:endParaRPr lang="mr-IN" dirty="0"/>
          </a:p>
        </p:txBody>
      </p:sp>
      <p:sp>
        <p:nvSpPr>
          <p:cNvPr id="5" name="Slide Number Placeholder 4"/>
          <p:cNvSpPr>
            <a:spLocks noGrp="1"/>
          </p:cNvSpPr>
          <p:nvPr>
            <p:ph type="sldNum" sz="quarter" idx="11"/>
          </p:nvPr>
        </p:nvSpPr>
        <p:spPr/>
        <p:txBody>
          <a:bodyPr/>
          <a:lstStyle/>
          <a:p>
            <a:fld id="{D9E9AA33-EA30-3C42-82D8-9FCE492AA726}" type="slidenum">
              <a:rPr lang="en-US" smtClean="0"/>
              <a:pPr/>
              <a:t>40</a:t>
            </a:fld>
            <a:endParaRPr lang="en-US" dirty="0"/>
          </a:p>
        </p:txBody>
      </p:sp>
    </p:spTree>
    <p:extLst>
      <p:ext uri="{BB962C8B-B14F-4D97-AF65-F5344CB8AC3E}">
        <p14:creationId xmlns:p14="http://schemas.microsoft.com/office/powerpoint/2010/main" val="7279364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are really excited about these performance improvements because of what they mean for you – with twice the read/write throughput, you can run the same workloads on less hardware</a:t>
            </a:r>
          </a:p>
          <a:p>
            <a:r>
              <a:rPr lang="en-US" dirty="0"/>
              <a:t>It’s not just about performance, we’re also making major gains in operational simplicity and developer productivity </a:t>
            </a:r>
          </a:p>
          <a:p>
            <a:r>
              <a:rPr lang="en-US" dirty="0"/>
              <a:t>We’re making it easier for operators to run DSE with features like </a:t>
            </a:r>
            <a:r>
              <a:rPr lang="en-US" dirty="0" err="1"/>
              <a:t>NodeSync</a:t>
            </a:r>
            <a:endParaRPr lang="en-US" dirty="0"/>
          </a:p>
          <a:p>
            <a:r>
              <a:rPr lang="en-US" dirty="0"/>
              <a:t>We’re making it easier for developers to create applications and interact with data through improvements in our drivers and DataStax Studio</a:t>
            </a:r>
          </a:p>
        </p:txBody>
      </p:sp>
      <p:sp>
        <p:nvSpPr>
          <p:cNvPr id="4" name="Footer Placeholder 3"/>
          <p:cNvSpPr>
            <a:spLocks noGrp="1"/>
          </p:cNvSpPr>
          <p:nvPr>
            <p:ph type="ftr" sz="quarter" idx="10"/>
          </p:nvPr>
        </p:nvSpPr>
        <p:spPr/>
        <p:txBody>
          <a:bodyPr/>
          <a:lstStyle/>
          <a:p>
            <a:r>
              <a:rPr lang="en-US" dirty="0"/>
              <a:t>© DataStax, All Rights Reserved.</a:t>
            </a:r>
            <a:endParaRPr lang="mr-IN" dirty="0"/>
          </a:p>
        </p:txBody>
      </p:sp>
      <p:sp>
        <p:nvSpPr>
          <p:cNvPr id="5" name="Slide Number Placeholder 4"/>
          <p:cNvSpPr>
            <a:spLocks noGrp="1"/>
          </p:cNvSpPr>
          <p:nvPr>
            <p:ph type="sldNum" sz="quarter" idx="11"/>
          </p:nvPr>
        </p:nvSpPr>
        <p:spPr/>
        <p:txBody>
          <a:bodyPr/>
          <a:lstStyle/>
          <a:p>
            <a:fld id="{D9E9AA33-EA30-3C42-82D8-9FCE492AA726}" type="slidenum">
              <a:rPr lang="en-US" smtClean="0"/>
              <a:pPr/>
              <a:t>41</a:t>
            </a:fld>
            <a:endParaRPr lang="en-US" dirty="0"/>
          </a:p>
        </p:txBody>
      </p:sp>
    </p:spTree>
    <p:extLst>
      <p:ext uri="{BB962C8B-B14F-4D97-AF65-F5344CB8AC3E}">
        <p14:creationId xmlns:p14="http://schemas.microsoft.com/office/powerpoint/2010/main" val="34746185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dive a bit deeper into the components of DataStax Enterprise</a:t>
            </a:r>
          </a:p>
          <a:p>
            <a:r>
              <a:rPr lang="en-US" dirty="0"/>
              <a:t>As you may know, the core of DSE is our distribution of Apache Cassandra. </a:t>
            </a:r>
          </a:p>
          <a:p>
            <a:r>
              <a:rPr lang="en-US" dirty="0"/>
              <a:t>We also integrate other open source technologies throughout the product</a:t>
            </a:r>
          </a:p>
          <a:p>
            <a:r>
              <a:rPr lang="en-US" dirty="0"/>
              <a:t>For example, we leverage </a:t>
            </a:r>
            <a:r>
              <a:rPr lang="en-US" dirty="0" err="1"/>
              <a:t>Solr</a:t>
            </a:r>
            <a:r>
              <a:rPr lang="en-US" dirty="0"/>
              <a:t>, a distributed search technology, and Lucene, a highly performant search engine with Cassandra for our DSE Search feature</a:t>
            </a:r>
          </a:p>
          <a:p>
            <a:r>
              <a:rPr lang="en-US" dirty="0"/>
              <a:t>We integrate with Apache Spark to support </a:t>
            </a:r>
            <a:r>
              <a:rPr lang="en-US" dirty="0" err="1"/>
              <a:t>realtime</a:t>
            </a:r>
            <a:r>
              <a:rPr lang="en-US" dirty="0"/>
              <a:t> analytics using data stored in Cassandra and other data sources</a:t>
            </a:r>
          </a:p>
          <a:p>
            <a:r>
              <a:rPr lang="en-US" dirty="0"/>
              <a:t>Most recently, we’ve taken work from Titan DB and the Apache </a:t>
            </a:r>
            <a:r>
              <a:rPr lang="en-US" dirty="0" err="1"/>
              <a:t>TinkerPop</a:t>
            </a:r>
            <a:r>
              <a:rPr lang="en-US" dirty="0"/>
              <a:t> product to produce a highly scalable graph database on top of Cassandra</a:t>
            </a:r>
          </a:p>
          <a:p>
            <a:r>
              <a:rPr lang="en-US" dirty="0"/>
              <a:t>We have a history of contributions to open source projects that continue, but we are also adding features that differentiate from the open source.  </a:t>
            </a:r>
          </a:p>
        </p:txBody>
      </p:sp>
      <p:sp>
        <p:nvSpPr>
          <p:cNvPr id="4" name="Footer Placeholder 3"/>
          <p:cNvSpPr>
            <a:spLocks noGrp="1"/>
          </p:cNvSpPr>
          <p:nvPr>
            <p:ph type="ftr" sz="quarter" idx="10"/>
          </p:nvPr>
        </p:nvSpPr>
        <p:spPr/>
        <p:txBody>
          <a:bodyPr/>
          <a:lstStyle/>
          <a:p>
            <a:r>
              <a:rPr lang="en-US" dirty="0"/>
              <a:t>© DataStax, All Rights Reserved.</a:t>
            </a:r>
            <a:endParaRPr lang="mr-IN" dirty="0"/>
          </a:p>
        </p:txBody>
      </p:sp>
      <p:sp>
        <p:nvSpPr>
          <p:cNvPr id="5" name="Slide Number Placeholder 4"/>
          <p:cNvSpPr>
            <a:spLocks noGrp="1"/>
          </p:cNvSpPr>
          <p:nvPr>
            <p:ph type="sldNum" sz="quarter" idx="11"/>
          </p:nvPr>
        </p:nvSpPr>
        <p:spPr/>
        <p:txBody>
          <a:bodyPr/>
          <a:lstStyle/>
          <a:p>
            <a:fld id="{D9E9AA33-EA30-3C42-82D8-9FCE492AA726}" type="slidenum">
              <a:rPr lang="en-US" smtClean="0"/>
              <a:pPr/>
              <a:t>42</a:t>
            </a:fld>
            <a:endParaRPr lang="en-US" dirty="0"/>
          </a:p>
        </p:txBody>
      </p:sp>
    </p:spTree>
    <p:extLst>
      <p:ext uri="{BB962C8B-B14F-4D97-AF65-F5344CB8AC3E}">
        <p14:creationId xmlns:p14="http://schemas.microsoft.com/office/powerpoint/2010/main" val="16313752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3" name="Shape 6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rtl="0">
              <a:spcBef>
                <a:spcPts val="0"/>
              </a:spcBef>
              <a:spcAft>
                <a:spcPts val="0"/>
              </a:spcAft>
            </a:pPr>
            <a:r>
              <a:rPr lang="en" sz="1100" dirty="0">
                <a:solidFill>
                  <a:schemeClr val="dk1"/>
                </a:solidFill>
                <a:latin typeface="Calibri"/>
                <a:ea typeface="Calibri"/>
                <a:cs typeface="Calibri"/>
                <a:sym typeface="Calibri"/>
              </a:rPr>
              <a:t>Let’s explore these attributes, first contextual.</a:t>
            </a:r>
          </a:p>
          <a:p>
            <a:pPr marL="171450" lvl="0" indent="-171450" rtl="0">
              <a:spcBef>
                <a:spcPts val="0"/>
              </a:spcBef>
              <a:spcAft>
                <a:spcPts val="0"/>
              </a:spcAft>
            </a:pPr>
            <a:r>
              <a:rPr lang="en" sz="1100" dirty="0">
                <a:solidFill>
                  <a:schemeClr val="dk1"/>
                </a:solidFill>
                <a:latin typeface="Calibri"/>
                <a:ea typeface="Calibri"/>
                <a:cs typeface="Calibri"/>
                <a:sym typeface="Calibri"/>
              </a:rPr>
              <a:t>Apps today have to be contextual and personalized for individual users like us. </a:t>
            </a:r>
          </a:p>
          <a:p>
            <a:pPr marL="171450" lvl="0" indent="-171450" rtl="0">
              <a:spcBef>
                <a:spcPts val="0"/>
              </a:spcBef>
              <a:spcAft>
                <a:spcPts val="0"/>
              </a:spcAft>
            </a:pPr>
            <a:r>
              <a:rPr lang="en" sz="1100" dirty="0">
                <a:solidFill>
                  <a:schemeClr val="dk1"/>
                </a:solidFill>
                <a:latin typeface="Calibri"/>
                <a:ea typeface="Calibri"/>
                <a:cs typeface="Calibri"/>
                <a:sym typeface="Calibri"/>
              </a:rPr>
              <a:t>They need to understand something about who we are and what we’re trying to do</a:t>
            </a:r>
          </a:p>
          <a:p>
            <a:pPr marL="171450" lvl="0" indent="-171450" rtl="0">
              <a:spcBef>
                <a:spcPts val="0"/>
              </a:spcBef>
              <a:spcAft>
                <a:spcPts val="0"/>
              </a:spcAft>
            </a:pPr>
            <a:r>
              <a:rPr lang="en" sz="1100" dirty="0">
                <a:solidFill>
                  <a:schemeClr val="dk1"/>
                </a:solidFill>
                <a:latin typeface="Calibri"/>
                <a:ea typeface="Calibri"/>
                <a:cs typeface="Calibri"/>
                <a:sym typeface="Calibri"/>
              </a:rPr>
              <a:t>Being contextual requires understanding of relationships and patterns amongst various types of data</a:t>
            </a:r>
          </a:p>
          <a:p>
            <a:pPr marL="171450" lvl="0" indent="-171450" rtl="0">
              <a:spcBef>
                <a:spcPts val="0"/>
              </a:spcBef>
              <a:spcAft>
                <a:spcPts val="0"/>
              </a:spcAft>
            </a:pPr>
            <a:endParaRPr lang="en" sz="1100" dirty="0">
              <a:solidFill>
                <a:schemeClr val="dk1"/>
              </a:solidFill>
              <a:latin typeface="Calibri"/>
              <a:ea typeface="Calibri"/>
              <a:cs typeface="Calibri"/>
              <a:sym typeface="Calibri"/>
            </a:endParaRPr>
          </a:p>
          <a:p>
            <a:pPr marL="0" lvl="0" indent="0" rtl="0">
              <a:spcBef>
                <a:spcPts val="0"/>
              </a:spcBef>
              <a:spcAft>
                <a:spcPts val="0"/>
              </a:spcAft>
              <a:buNone/>
            </a:pPr>
            <a:endParaRPr dirty="0"/>
          </a:p>
        </p:txBody>
      </p:sp>
    </p:spTree>
    <p:extLst>
      <p:ext uri="{BB962C8B-B14F-4D97-AF65-F5344CB8AC3E}">
        <p14:creationId xmlns:p14="http://schemas.microsoft.com/office/powerpoint/2010/main" val="7073598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Shape 5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5" name="Shape 5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rtl="0">
              <a:spcBef>
                <a:spcPts val="0"/>
              </a:spcBef>
              <a:spcAft>
                <a:spcPts val="0"/>
              </a:spcAft>
            </a:pPr>
            <a:r>
              <a:rPr lang="en" sz="1200" dirty="0">
                <a:solidFill>
                  <a:schemeClr val="dk1"/>
                </a:solidFill>
                <a:latin typeface="Calibri"/>
                <a:ea typeface="Calibri"/>
                <a:cs typeface="Calibri"/>
                <a:sym typeface="Calibri"/>
              </a:rPr>
              <a:t>To answer this, we need to take a look at the characteristics of cloud-scale applications </a:t>
            </a:r>
          </a:p>
          <a:p>
            <a:pPr marL="171450" lvl="0" indent="-171450" rtl="0">
              <a:spcBef>
                <a:spcPts val="0"/>
              </a:spcBef>
              <a:spcAft>
                <a:spcPts val="0"/>
              </a:spcAft>
            </a:pPr>
            <a:r>
              <a:rPr lang="en" sz="1200" dirty="0">
                <a:solidFill>
                  <a:schemeClr val="dk1"/>
                </a:solidFill>
                <a:latin typeface="Calibri"/>
                <a:ea typeface="Calibri"/>
                <a:cs typeface="Calibri"/>
                <a:sym typeface="Calibri"/>
              </a:rPr>
              <a:t>We’ve identified these 5 attributes as being key: cloud applications must be contextual, always-on, real-time, distributed, and scalable</a:t>
            </a:r>
          </a:p>
        </p:txBody>
      </p:sp>
    </p:spTree>
    <p:extLst>
      <p:ext uri="{BB962C8B-B14F-4D97-AF65-F5344CB8AC3E}">
        <p14:creationId xmlns:p14="http://schemas.microsoft.com/office/powerpoint/2010/main" val="7415163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I’d like to show you Cassandra in action and what that experience is like, working with CQL in DataStax Enterprise</a:t>
            </a:r>
          </a:p>
        </p:txBody>
      </p:sp>
      <p:sp>
        <p:nvSpPr>
          <p:cNvPr id="4" name="Footer Placeholder 3"/>
          <p:cNvSpPr>
            <a:spLocks noGrp="1"/>
          </p:cNvSpPr>
          <p:nvPr>
            <p:ph type="ftr" sz="quarter" idx="10"/>
          </p:nvPr>
        </p:nvSpPr>
        <p:spPr/>
        <p:txBody>
          <a:bodyPr/>
          <a:lstStyle/>
          <a:p>
            <a:r>
              <a:rPr lang="en-US" dirty="0"/>
              <a:t>© DataStax, All Rights Reserved.</a:t>
            </a:r>
            <a:endParaRPr lang="mr-IN" dirty="0"/>
          </a:p>
        </p:txBody>
      </p:sp>
      <p:sp>
        <p:nvSpPr>
          <p:cNvPr id="5" name="Slide Number Placeholder 4"/>
          <p:cNvSpPr>
            <a:spLocks noGrp="1"/>
          </p:cNvSpPr>
          <p:nvPr>
            <p:ph type="sldNum" sz="quarter" idx="11"/>
          </p:nvPr>
        </p:nvSpPr>
        <p:spPr/>
        <p:txBody>
          <a:bodyPr/>
          <a:lstStyle/>
          <a:p>
            <a:fld id="{D9E9AA33-EA30-3C42-82D8-9FCE492AA726}" type="slidenum">
              <a:rPr lang="en-US" smtClean="0"/>
              <a:pPr/>
              <a:t>45</a:t>
            </a:fld>
            <a:endParaRPr lang="en-US" dirty="0"/>
          </a:p>
        </p:txBody>
      </p:sp>
    </p:spTree>
    <p:extLst>
      <p:ext uri="{BB962C8B-B14F-4D97-AF65-F5344CB8AC3E}">
        <p14:creationId xmlns:p14="http://schemas.microsoft.com/office/powerpoint/2010/main" val="4678926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Shape 89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28600" marR="0" lvl="0" indent="-228600" algn="l" rtl="0">
              <a:lnSpc>
                <a:spcPct val="100000"/>
              </a:lnSpc>
              <a:spcBef>
                <a:spcPts val="0"/>
              </a:spcBef>
              <a:spcAft>
                <a:spcPts val="0"/>
              </a:spcAft>
              <a:buClr>
                <a:schemeClr val="dk1"/>
              </a:buClr>
              <a:buSzPts val="1400"/>
              <a:buFont typeface="Arial" panose="020B0604020202020204" pitchFamily="34" charset="0"/>
              <a:buChar char="•"/>
            </a:pPr>
            <a:r>
              <a:rPr lang="en-US" sz="1200" b="0" i="0" u="none" strike="noStrike" cap="none" dirty="0">
                <a:solidFill>
                  <a:schemeClr val="dk1"/>
                </a:solidFill>
                <a:latin typeface="Calibri"/>
                <a:ea typeface="Calibri"/>
                <a:cs typeface="Calibri"/>
                <a:sym typeface="Calibri"/>
              </a:rPr>
              <a:t>To cite a few of these, we’re seeing 2 times faster reads and writes vs. open source Cassandra.</a:t>
            </a:r>
          </a:p>
          <a:p>
            <a:pPr marL="228600" marR="0" lvl="0" indent="-228600" algn="l" rtl="0">
              <a:lnSpc>
                <a:spcPct val="100000"/>
              </a:lnSpc>
              <a:spcBef>
                <a:spcPts val="0"/>
              </a:spcBef>
              <a:spcAft>
                <a:spcPts val="0"/>
              </a:spcAft>
              <a:buClr>
                <a:schemeClr val="dk1"/>
              </a:buClr>
              <a:buSzPts val="1400"/>
              <a:buFont typeface="Arial" panose="020B0604020202020204" pitchFamily="34" charset="0"/>
              <a:buChar char="•"/>
            </a:pPr>
            <a:r>
              <a:rPr lang="en-US" sz="1200" b="0" i="0" u="none" strike="noStrike" cap="none" dirty="0">
                <a:solidFill>
                  <a:schemeClr val="dk1"/>
                </a:solidFill>
                <a:latin typeface="Calibri"/>
                <a:ea typeface="Calibri"/>
                <a:cs typeface="Calibri"/>
                <a:sym typeface="Calibri"/>
              </a:rPr>
              <a:t>We’ve made significant modifications to the core engine under the hood to achieve this – see JE quote</a:t>
            </a:r>
            <a:endParaRPr sz="1200" b="0" i="0" u="none" strike="noStrike" cap="none" dirty="0">
              <a:solidFill>
                <a:schemeClr val="dk1"/>
              </a:solidFill>
              <a:latin typeface="Calibri"/>
              <a:ea typeface="Calibri"/>
              <a:cs typeface="Calibri"/>
              <a:sym typeface="Calibri"/>
            </a:endParaRPr>
          </a:p>
        </p:txBody>
      </p:sp>
      <p:sp>
        <p:nvSpPr>
          <p:cNvPr id="898" name="Shape 8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23485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I’d like to show you Cassandra in action and what that experience is like, working with CQL in DataStax Enterprise</a:t>
            </a:r>
          </a:p>
        </p:txBody>
      </p:sp>
      <p:sp>
        <p:nvSpPr>
          <p:cNvPr id="4" name="Footer Placeholder 3"/>
          <p:cNvSpPr>
            <a:spLocks noGrp="1"/>
          </p:cNvSpPr>
          <p:nvPr>
            <p:ph type="ftr" sz="quarter" idx="10"/>
          </p:nvPr>
        </p:nvSpPr>
        <p:spPr/>
        <p:txBody>
          <a:bodyPr/>
          <a:lstStyle/>
          <a:p>
            <a:r>
              <a:rPr lang="en-US" dirty="0"/>
              <a:t>© DataStax, All Rights Reserved.</a:t>
            </a:r>
            <a:endParaRPr lang="mr-IN" dirty="0"/>
          </a:p>
        </p:txBody>
      </p:sp>
      <p:sp>
        <p:nvSpPr>
          <p:cNvPr id="5" name="Slide Number Placeholder 4"/>
          <p:cNvSpPr>
            <a:spLocks noGrp="1"/>
          </p:cNvSpPr>
          <p:nvPr>
            <p:ph type="sldNum" sz="quarter" idx="11"/>
          </p:nvPr>
        </p:nvSpPr>
        <p:spPr/>
        <p:txBody>
          <a:bodyPr/>
          <a:lstStyle/>
          <a:p>
            <a:fld id="{D9E9AA33-EA30-3C42-82D8-9FCE492AA726}" type="slidenum">
              <a:rPr lang="en-US" smtClean="0"/>
              <a:pPr/>
              <a:t>10</a:t>
            </a:fld>
            <a:endParaRPr lang="en-US" dirty="0"/>
          </a:p>
        </p:txBody>
      </p:sp>
    </p:spTree>
    <p:extLst>
      <p:ext uri="{BB962C8B-B14F-4D97-AF65-F5344CB8AC3E}">
        <p14:creationId xmlns:p14="http://schemas.microsoft.com/office/powerpoint/2010/main" val="23148216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Shape 93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28600" marR="0" lvl="0" indent="-228600" algn="l" rtl="0">
              <a:lnSpc>
                <a:spcPct val="100000"/>
              </a:lnSpc>
              <a:spcBef>
                <a:spcPts val="0"/>
              </a:spcBef>
              <a:spcAft>
                <a:spcPts val="0"/>
              </a:spcAft>
              <a:buClr>
                <a:schemeClr val="dk1"/>
              </a:buClr>
              <a:buSzPts val="1400"/>
            </a:pPr>
            <a:r>
              <a:rPr lang="en" sz="1200" b="0" i="0" u="none" strike="noStrike" cap="none" dirty="0">
                <a:solidFill>
                  <a:schemeClr val="dk1"/>
                </a:solidFill>
                <a:latin typeface="Calibri"/>
                <a:ea typeface="Calibri"/>
                <a:cs typeface="Calibri"/>
                <a:sym typeface="Calibri"/>
              </a:rPr>
              <a:t>We’re seeing 3x performance improvements on analytic queries with Spark in DSE Analytics</a:t>
            </a:r>
          </a:p>
        </p:txBody>
      </p:sp>
      <p:sp>
        <p:nvSpPr>
          <p:cNvPr id="931" name="Shape 9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153068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Shape 91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28600" marR="0" lvl="0" indent="-228600" algn="l" rtl="0">
              <a:lnSpc>
                <a:spcPct val="100000"/>
              </a:lnSpc>
              <a:spcBef>
                <a:spcPts val="0"/>
              </a:spcBef>
              <a:spcAft>
                <a:spcPts val="0"/>
              </a:spcAft>
              <a:buClr>
                <a:schemeClr val="dk1"/>
              </a:buClr>
              <a:buSzPts val="1400"/>
            </a:pPr>
            <a:r>
              <a:rPr lang="en" sz="1200" b="0" i="0" u="none" strike="noStrike" cap="none" dirty="0">
                <a:solidFill>
                  <a:schemeClr val="dk1"/>
                </a:solidFill>
                <a:latin typeface="Calibri"/>
                <a:ea typeface="Calibri"/>
                <a:cs typeface="Calibri"/>
                <a:sym typeface="Calibri"/>
              </a:rPr>
              <a:t>We’ve also made it way faster to get data in and out of DSE with our new bulk loader. </a:t>
            </a:r>
          </a:p>
          <a:p>
            <a:pPr marL="228600" marR="0" lvl="0" indent="-228600" algn="l" rtl="0">
              <a:lnSpc>
                <a:spcPct val="100000"/>
              </a:lnSpc>
              <a:spcBef>
                <a:spcPts val="0"/>
              </a:spcBef>
              <a:spcAft>
                <a:spcPts val="0"/>
              </a:spcAft>
              <a:buClr>
                <a:schemeClr val="dk1"/>
              </a:buClr>
              <a:buSzPts val="1400"/>
            </a:pPr>
            <a:r>
              <a:rPr lang="en" sz="1200" b="0" i="0" u="none" strike="noStrike" cap="none" dirty="0">
                <a:solidFill>
                  <a:schemeClr val="dk1"/>
                </a:solidFill>
                <a:latin typeface="Calibri"/>
                <a:ea typeface="Calibri"/>
                <a:cs typeface="Calibri"/>
                <a:sym typeface="Calibri"/>
              </a:rPr>
              <a:t>We’re seeing 4 times faster load and unload times vs. existing community tools</a:t>
            </a:r>
            <a:endParaRPr sz="1200" b="0" i="0" u="none" strike="noStrike" cap="none" dirty="0">
              <a:solidFill>
                <a:schemeClr val="dk1"/>
              </a:solidFill>
              <a:latin typeface="Calibri"/>
              <a:ea typeface="Calibri"/>
              <a:cs typeface="Calibri"/>
              <a:sym typeface="Calibri"/>
            </a:endParaRPr>
          </a:p>
        </p:txBody>
      </p:sp>
      <p:sp>
        <p:nvSpPr>
          <p:cNvPr id="915" name="Shape 9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740492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5"/>
        <p:cNvGrpSpPr/>
        <p:nvPr/>
      </p:nvGrpSpPr>
      <p:grpSpPr>
        <a:xfrm>
          <a:off x="0" y="0"/>
          <a:ext cx="0" cy="0"/>
          <a:chOff x="0" y="0"/>
          <a:chExt cx="0" cy="0"/>
        </a:xfrm>
      </p:grpSpPr>
      <p:sp>
        <p:nvSpPr>
          <p:cNvPr id="2076" name="Shape 20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7" name="Shape 2077"/>
          <p:cNvSpPr txBox="1">
            <a:spLocks noGrp="1"/>
          </p:cNvSpPr>
          <p:nvPr>
            <p:ph type="body" idx="1"/>
          </p:nvPr>
        </p:nvSpPr>
        <p:spPr>
          <a:xfrm>
            <a:off x="380963" y="4343400"/>
            <a:ext cx="6096000" cy="4114800"/>
          </a:xfrm>
          <a:prstGeom prst="rect">
            <a:avLst/>
          </a:prstGeom>
          <a:noFill/>
          <a:ln>
            <a:noFill/>
          </a:ln>
        </p:spPr>
        <p:txBody>
          <a:bodyPr spcFirstLastPara="1" wrap="square" lIns="0" tIns="91425" rIns="91425" bIns="91425" anchor="t" anchorCtr="0">
            <a:noAutofit/>
          </a:bodyPr>
          <a:lstStyle/>
          <a:p>
            <a:pPr marL="457200" marR="0" lvl="0" indent="-22860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
        <p:nvSpPr>
          <p:cNvPr id="2078" name="Shape 2078"/>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 DataStax, All Rights Reserved.</a:t>
            </a:r>
            <a:endParaRPr sz="1000" b="0" i="0" u="none" strike="noStrike" cap="none" dirty="0">
              <a:solidFill>
                <a:srgbClr val="000000"/>
              </a:solidFill>
              <a:latin typeface="Arial"/>
              <a:ea typeface="Arial"/>
              <a:cs typeface="Arial"/>
              <a:sym typeface="Arial"/>
            </a:endParaRPr>
          </a:p>
        </p:txBody>
      </p:sp>
      <p:sp>
        <p:nvSpPr>
          <p:cNvPr id="2079" name="Shape 2079"/>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rgbClr val="000000"/>
                </a:solidFill>
                <a:latin typeface="Arial"/>
                <a:ea typeface="Arial"/>
                <a:cs typeface="Arial"/>
                <a:sym typeface="Arial"/>
              </a:rPr>
              <a:t>49</a:t>
            </a:fld>
            <a:endParaRPr sz="10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610391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are really excited about these performance improvements because of what they mean for you – with twice the read/write throughput, you can run the same workloads on less hardware</a:t>
            </a:r>
          </a:p>
          <a:p>
            <a:r>
              <a:rPr lang="en-US" dirty="0"/>
              <a:t>It’s not just about performance, we’re also making major gains in operational simplicity and developer productivity </a:t>
            </a:r>
          </a:p>
          <a:p>
            <a:r>
              <a:rPr lang="en-US" dirty="0"/>
              <a:t>We’re making it easier for operators to run DSE with features like </a:t>
            </a:r>
            <a:r>
              <a:rPr lang="en-US" dirty="0" err="1"/>
              <a:t>NodeSync</a:t>
            </a:r>
            <a:endParaRPr lang="en-US" dirty="0"/>
          </a:p>
          <a:p>
            <a:r>
              <a:rPr lang="en-US" dirty="0"/>
              <a:t>We’re making it easier for developers to create applications and interact with data through improvements in our drivers and DataStax Studio</a:t>
            </a:r>
          </a:p>
        </p:txBody>
      </p:sp>
      <p:sp>
        <p:nvSpPr>
          <p:cNvPr id="4" name="Footer Placeholder 3"/>
          <p:cNvSpPr>
            <a:spLocks noGrp="1"/>
          </p:cNvSpPr>
          <p:nvPr>
            <p:ph type="ftr" sz="quarter" idx="10"/>
          </p:nvPr>
        </p:nvSpPr>
        <p:spPr/>
        <p:txBody>
          <a:bodyPr/>
          <a:lstStyle/>
          <a:p>
            <a:r>
              <a:rPr lang="en-US" dirty="0"/>
              <a:t>© DataStax, All Rights Reserved.</a:t>
            </a:r>
            <a:endParaRPr lang="mr-IN" dirty="0"/>
          </a:p>
        </p:txBody>
      </p:sp>
      <p:sp>
        <p:nvSpPr>
          <p:cNvPr id="5" name="Slide Number Placeholder 4"/>
          <p:cNvSpPr>
            <a:spLocks noGrp="1"/>
          </p:cNvSpPr>
          <p:nvPr>
            <p:ph type="sldNum" sz="quarter" idx="11"/>
          </p:nvPr>
        </p:nvSpPr>
        <p:spPr/>
        <p:txBody>
          <a:bodyPr/>
          <a:lstStyle/>
          <a:p>
            <a:fld id="{D9E9AA33-EA30-3C42-82D8-9FCE492AA726}" type="slidenum">
              <a:rPr lang="en-US" smtClean="0"/>
              <a:pPr/>
              <a:t>50</a:t>
            </a:fld>
            <a:endParaRPr lang="en-US" dirty="0"/>
          </a:p>
        </p:txBody>
      </p:sp>
    </p:spTree>
    <p:extLst>
      <p:ext uri="{BB962C8B-B14F-4D97-AF65-F5344CB8AC3E}">
        <p14:creationId xmlns:p14="http://schemas.microsoft.com/office/powerpoint/2010/main" val="29475997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DataStax, All Rights Reserved.</a:t>
            </a:r>
            <a:endParaRPr lang="mr-IN" dirty="0"/>
          </a:p>
        </p:txBody>
      </p:sp>
      <p:sp>
        <p:nvSpPr>
          <p:cNvPr id="5" name="Slide Number Placeholder 4"/>
          <p:cNvSpPr>
            <a:spLocks noGrp="1"/>
          </p:cNvSpPr>
          <p:nvPr>
            <p:ph type="sldNum" sz="quarter" idx="11"/>
          </p:nvPr>
        </p:nvSpPr>
        <p:spPr/>
        <p:txBody>
          <a:bodyPr/>
          <a:lstStyle/>
          <a:p>
            <a:fld id="{D9E9AA33-EA30-3C42-82D8-9FCE492AA726}" type="slidenum">
              <a:rPr lang="en-US" smtClean="0"/>
              <a:pPr/>
              <a:t>52</a:t>
            </a:fld>
            <a:endParaRPr lang="en-US" dirty="0"/>
          </a:p>
        </p:txBody>
      </p:sp>
    </p:spTree>
    <p:extLst>
      <p:ext uri="{BB962C8B-B14F-4D97-AF65-F5344CB8AC3E}">
        <p14:creationId xmlns:p14="http://schemas.microsoft.com/office/powerpoint/2010/main" val="393628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Tx/>
              <a:buSzPts val="1100"/>
              <a:buFontTx/>
              <a:buChar char="●"/>
              <a:tabLst/>
              <a:defRPr/>
            </a:pPr>
            <a:r>
              <a:rPr lang="en" sz="1100" dirty="0">
                <a:solidFill>
                  <a:schemeClr val="dk1"/>
                </a:solidFill>
                <a:latin typeface="Calibri"/>
                <a:ea typeface="Calibri"/>
                <a:cs typeface="Calibri"/>
                <a:sym typeface="Calibri"/>
              </a:rPr>
              <a:t>We built DSE to address these cloud application characteristics</a:t>
            </a:r>
          </a:p>
          <a:p>
            <a:pPr marL="457200" marR="0" lvl="0" indent="-298450" algn="l" defTabSz="914400" rtl="0" eaLnBrk="1" fontAlgn="auto" latinLnBrk="0" hangingPunct="1">
              <a:lnSpc>
                <a:spcPct val="100000"/>
              </a:lnSpc>
              <a:spcBef>
                <a:spcPts val="0"/>
              </a:spcBef>
              <a:spcAft>
                <a:spcPts val="0"/>
              </a:spcAft>
              <a:buClrTx/>
              <a:buSzPts val="1100"/>
              <a:buFontTx/>
              <a:buChar char="●"/>
              <a:tabLst/>
              <a:defRPr/>
            </a:pPr>
            <a:r>
              <a:rPr lang="en" sz="1100" dirty="0">
                <a:solidFill>
                  <a:schemeClr val="dk1"/>
                </a:solidFill>
                <a:latin typeface="Calibri"/>
                <a:ea typeface="Calibri"/>
                <a:cs typeface="Calibri"/>
                <a:sym typeface="Calibri"/>
              </a:rPr>
              <a:t>They help describe why we were major contributors behind Apache Cassandra, and other open source technologies</a:t>
            </a:r>
          </a:p>
          <a:p>
            <a:pPr marL="457200" marR="0" lvl="0" indent="-298450" algn="l" defTabSz="914400" rtl="0" eaLnBrk="1" fontAlgn="auto" latinLnBrk="0" hangingPunct="1">
              <a:lnSpc>
                <a:spcPct val="100000"/>
              </a:lnSpc>
              <a:spcBef>
                <a:spcPts val="0"/>
              </a:spcBef>
              <a:spcAft>
                <a:spcPts val="0"/>
              </a:spcAft>
              <a:buClrTx/>
              <a:buSzPts val="1100"/>
              <a:buFontTx/>
              <a:buChar char="●"/>
              <a:tabLst/>
              <a:defRPr/>
            </a:pPr>
            <a:r>
              <a:rPr lang="en" sz="1100" dirty="0">
                <a:solidFill>
                  <a:schemeClr val="dk1"/>
                </a:solidFill>
                <a:latin typeface="Calibri"/>
                <a:ea typeface="Calibri"/>
                <a:cs typeface="Calibri"/>
                <a:sym typeface="Calibri"/>
              </a:rPr>
              <a:t>And it’s why this technology has been applied successfully in many companies</a:t>
            </a:r>
          </a:p>
          <a:p>
            <a:pPr marL="457200" marR="0" lvl="0" indent="-298450" algn="l" defTabSz="914400" rtl="0" eaLnBrk="1" fontAlgn="auto" latinLnBrk="0" hangingPunct="1">
              <a:lnSpc>
                <a:spcPct val="100000"/>
              </a:lnSpc>
              <a:spcBef>
                <a:spcPts val="0"/>
              </a:spcBef>
              <a:spcAft>
                <a:spcPts val="0"/>
              </a:spcAft>
              <a:buClrTx/>
              <a:buSzPts val="1100"/>
              <a:buFontTx/>
              <a:buChar char="●"/>
              <a:tabLst/>
              <a:defRPr/>
            </a:pPr>
            <a:r>
              <a:rPr lang="en" sz="1100" dirty="0">
                <a:solidFill>
                  <a:schemeClr val="dk1"/>
                </a:solidFill>
                <a:latin typeface="Calibri"/>
                <a:ea typeface="Calibri"/>
                <a:cs typeface="Calibri"/>
                <a:sym typeface="Calibri"/>
              </a:rPr>
              <a:t>Cassandra was first developed at Facebook (explain other details)</a:t>
            </a:r>
          </a:p>
          <a:p>
            <a:pPr marL="457200" marR="0" lvl="0" indent="-298450" algn="l" defTabSz="914400" rtl="0" eaLnBrk="1" fontAlgn="auto" latinLnBrk="0" hangingPunct="1">
              <a:lnSpc>
                <a:spcPct val="100000"/>
              </a:lnSpc>
              <a:spcBef>
                <a:spcPts val="0"/>
              </a:spcBef>
              <a:spcAft>
                <a:spcPts val="0"/>
              </a:spcAft>
              <a:buClrTx/>
              <a:buSzPts val="1100"/>
              <a:buFontTx/>
              <a:buChar char="●"/>
              <a:tabLst/>
              <a:defRPr/>
            </a:pPr>
            <a:r>
              <a:rPr lang="en" sz="1100" dirty="0">
                <a:solidFill>
                  <a:schemeClr val="dk1"/>
                </a:solidFill>
                <a:latin typeface="Calibri"/>
                <a:ea typeface="Calibri"/>
                <a:cs typeface="Calibri"/>
                <a:sym typeface="Calibri"/>
              </a:rPr>
              <a:t>DataStax Enterprise is our distribution of Apache Cassandra.</a:t>
            </a:r>
          </a:p>
          <a:p>
            <a:pPr marL="457200" marR="0" lvl="0" indent="-298450" algn="l" defTabSz="914400" rtl="0" eaLnBrk="1" fontAlgn="auto" latinLnBrk="0" hangingPunct="1">
              <a:lnSpc>
                <a:spcPct val="100000"/>
              </a:lnSpc>
              <a:spcBef>
                <a:spcPts val="0"/>
              </a:spcBef>
              <a:spcAft>
                <a:spcPts val="0"/>
              </a:spcAft>
              <a:buClrTx/>
              <a:buSzPts val="1100"/>
              <a:buFontTx/>
              <a:buChar char="●"/>
              <a:tabLst/>
              <a:defRPr/>
            </a:pPr>
            <a:r>
              <a:rPr lang="en" sz="1100" dirty="0">
                <a:solidFill>
                  <a:schemeClr val="dk1"/>
                </a:solidFill>
                <a:latin typeface="Calibri"/>
                <a:ea typeface="Calibri"/>
                <a:cs typeface="Calibri"/>
                <a:sym typeface="Calibri"/>
              </a:rPr>
              <a:t>We say this distribution is the best because of the additional security and performance features we put into the core database and the testing and hardening we do</a:t>
            </a:r>
          </a:p>
          <a:p>
            <a:endParaRPr lang="en-US" dirty="0"/>
          </a:p>
        </p:txBody>
      </p:sp>
      <p:sp>
        <p:nvSpPr>
          <p:cNvPr id="4" name="Footer Placeholder 3"/>
          <p:cNvSpPr>
            <a:spLocks noGrp="1"/>
          </p:cNvSpPr>
          <p:nvPr>
            <p:ph type="ftr" sz="quarter" idx="10"/>
          </p:nvPr>
        </p:nvSpPr>
        <p:spPr/>
        <p:txBody>
          <a:bodyPr/>
          <a:lstStyle/>
          <a:p>
            <a:r>
              <a:rPr lang="en-US" dirty="0"/>
              <a:t>© DataStax, All Rights Reserved.</a:t>
            </a:r>
            <a:endParaRPr lang="mr-IN" dirty="0"/>
          </a:p>
        </p:txBody>
      </p:sp>
      <p:sp>
        <p:nvSpPr>
          <p:cNvPr id="5" name="Slide Number Placeholder 4"/>
          <p:cNvSpPr>
            <a:spLocks noGrp="1"/>
          </p:cNvSpPr>
          <p:nvPr>
            <p:ph type="sldNum" sz="quarter" idx="11"/>
          </p:nvPr>
        </p:nvSpPr>
        <p:spPr/>
        <p:txBody>
          <a:bodyPr/>
          <a:lstStyle/>
          <a:p>
            <a:fld id="{D9E9AA33-EA30-3C42-82D8-9FCE492AA726}" type="slidenum">
              <a:rPr lang="en-US" smtClean="0"/>
              <a:pPr/>
              <a:t>11</a:t>
            </a:fld>
            <a:endParaRPr lang="en-US" dirty="0"/>
          </a:p>
        </p:txBody>
      </p:sp>
    </p:spTree>
    <p:extLst>
      <p:ext uri="{BB962C8B-B14F-4D97-AF65-F5344CB8AC3E}">
        <p14:creationId xmlns:p14="http://schemas.microsoft.com/office/powerpoint/2010/main" val="4134696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Shape 6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9" name="Shape 6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rtl="0">
              <a:spcBef>
                <a:spcPts val="0"/>
              </a:spcBef>
              <a:spcAft>
                <a:spcPts val="0"/>
              </a:spcAft>
            </a:pPr>
            <a:r>
              <a:rPr lang="en" sz="1100" dirty="0">
                <a:solidFill>
                  <a:schemeClr val="dk1"/>
                </a:solidFill>
                <a:latin typeface="Calibri"/>
                <a:ea typeface="Calibri"/>
                <a:cs typeface="Calibri"/>
                <a:sym typeface="Calibri"/>
              </a:rPr>
              <a:t>When our applications are successful, we see their scope expanding worldwide, </a:t>
            </a:r>
          </a:p>
          <a:p>
            <a:pPr marL="171450" lvl="0" indent="-171450" rtl="0">
              <a:spcBef>
                <a:spcPts val="0"/>
              </a:spcBef>
              <a:spcAft>
                <a:spcPts val="0"/>
              </a:spcAft>
            </a:pPr>
            <a:r>
              <a:rPr lang="en" sz="1100" dirty="0">
                <a:solidFill>
                  <a:schemeClr val="dk1"/>
                </a:solidFill>
                <a:latin typeface="Calibri"/>
                <a:ea typeface="Calibri"/>
                <a:cs typeface="Calibri"/>
                <a:sym typeface="Calibri"/>
              </a:rPr>
              <a:t>We begin to deploy them across multiple data centers </a:t>
            </a:r>
            <a:r>
              <a:rPr lang="en-US" sz="1100" dirty="0">
                <a:solidFill>
                  <a:schemeClr val="dk1"/>
                </a:solidFill>
                <a:latin typeface="Calibri"/>
                <a:ea typeface="Calibri"/>
                <a:cs typeface="Calibri"/>
                <a:sym typeface="Calibri"/>
              </a:rPr>
              <a:t>so we can do a better job of servicing our users wherever they are</a:t>
            </a:r>
          </a:p>
          <a:p>
            <a:pPr marL="171450" lvl="0" indent="-171450" rtl="0">
              <a:spcBef>
                <a:spcPts val="0"/>
              </a:spcBef>
              <a:spcAft>
                <a:spcPts val="0"/>
              </a:spcAft>
            </a:pPr>
            <a:r>
              <a:rPr lang="en-US" sz="1100" dirty="0">
                <a:solidFill>
                  <a:schemeClr val="dk1"/>
                </a:solidFill>
                <a:latin typeface="Calibri"/>
                <a:ea typeface="Calibri"/>
                <a:cs typeface="Calibri"/>
                <a:sym typeface="Calibri"/>
              </a:rPr>
              <a:t>These data centers might be on premises, in various public clouds, or both</a:t>
            </a:r>
            <a:endParaRPr lang="en" sz="1100" dirty="0">
              <a:solidFill>
                <a:schemeClr val="dk1"/>
              </a:solidFill>
              <a:latin typeface="Calibri"/>
              <a:ea typeface="Calibri"/>
              <a:cs typeface="Calibri"/>
              <a:sym typeface="Calibri"/>
            </a:endParaRPr>
          </a:p>
          <a:p>
            <a:pPr marL="0" lvl="0" indent="0" rtl="0">
              <a:spcBef>
                <a:spcPts val="0"/>
              </a:spcBef>
              <a:spcAft>
                <a:spcPts val="0"/>
              </a:spcAft>
              <a:buNone/>
            </a:pPr>
            <a:endParaRPr dirty="0"/>
          </a:p>
        </p:txBody>
      </p:sp>
    </p:spTree>
    <p:extLst>
      <p:ext uri="{BB962C8B-B14F-4D97-AF65-F5344CB8AC3E}">
        <p14:creationId xmlns:p14="http://schemas.microsoft.com/office/powerpoint/2010/main" val="3758853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a:spcBef>
                <a:spcPts val="0"/>
              </a:spcBef>
              <a:spcAft>
                <a:spcPts val="0"/>
              </a:spcAft>
            </a:pPr>
            <a:r>
              <a:rPr lang="en-US" dirty="0"/>
              <a:t>This is an important point. </a:t>
            </a:r>
          </a:p>
          <a:p>
            <a:pPr marL="171450" lvl="0" indent="-171450">
              <a:spcBef>
                <a:spcPts val="0"/>
              </a:spcBef>
              <a:spcAft>
                <a:spcPts val="0"/>
              </a:spcAft>
            </a:pPr>
            <a:r>
              <a:rPr lang="en-US" dirty="0"/>
              <a:t>Companies have a significant investment in on-premise technology, </a:t>
            </a:r>
          </a:p>
          <a:p>
            <a:pPr marL="171450" lvl="0" indent="-171450">
              <a:spcBef>
                <a:spcPts val="0"/>
              </a:spcBef>
              <a:spcAft>
                <a:spcPts val="0"/>
              </a:spcAft>
            </a:pPr>
            <a:r>
              <a:rPr lang="en-US" dirty="0"/>
              <a:t>but they’re also are taking advantage of public cloud services to be able to scale rapidly and reduce time-to-market for new services. </a:t>
            </a:r>
          </a:p>
          <a:p>
            <a:pPr marL="171450" lvl="0" indent="-171450">
              <a:spcBef>
                <a:spcPts val="0"/>
              </a:spcBef>
              <a:spcAft>
                <a:spcPts val="0"/>
              </a:spcAft>
            </a:pPr>
            <a:r>
              <a:rPr lang="en-US" dirty="0"/>
              <a:t>A more recent trend is the usage of multiple public clouds, which we refer to as multi-cloud. </a:t>
            </a:r>
          </a:p>
          <a:p>
            <a:pPr marL="171450" lvl="0" indent="-171450">
              <a:spcBef>
                <a:spcPts val="0"/>
              </a:spcBef>
              <a:spcAft>
                <a:spcPts val="0"/>
              </a:spcAft>
            </a:pPr>
            <a:r>
              <a:rPr lang="en-US" dirty="0"/>
              <a:t> </a:t>
            </a:r>
          </a:p>
          <a:p>
            <a:pPr marL="0" lvl="0" indent="0">
              <a:spcBef>
                <a:spcPts val="0"/>
              </a:spcBef>
              <a:spcAft>
                <a:spcPts val="0"/>
              </a:spcAft>
              <a:buNone/>
            </a:pPr>
            <a:endParaRPr lang="en-US" dirty="0"/>
          </a:p>
        </p:txBody>
      </p:sp>
      <p:sp>
        <p:nvSpPr>
          <p:cNvPr id="4" name="Footer Placeholder 3"/>
          <p:cNvSpPr>
            <a:spLocks noGrp="1"/>
          </p:cNvSpPr>
          <p:nvPr>
            <p:ph type="ftr" sz="quarter" idx="10"/>
          </p:nvPr>
        </p:nvSpPr>
        <p:spPr/>
        <p:txBody>
          <a:bodyPr/>
          <a:lstStyle/>
          <a:p>
            <a:r>
              <a:rPr lang="en-US" dirty="0"/>
              <a:t>© DataStax, All Rights Reserved.</a:t>
            </a:r>
            <a:endParaRPr lang="mr-IN" dirty="0"/>
          </a:p>
        </p:txBody>
      </p:sp>
      <p:sp>
        <p:nvSpPr>
          <p:cNvPr id="5" name="Slide Number Placeholder 4"/>
          <p:cNvSpPr>
            <a:spLocks noGrp="1"/>
          </p:cNvSpPr>
          <p:nvPr>
            <p:ph type="sldNum" sz="quarter" idx="11"/>
          </p:nvPr>
        </p:nvSpPr>
        <p:spPr/>
        <p:txBody>
          <a:bodyPr/>
          <a:lstStyle/>
          <a:p>
            <a:fld id="{D9E9AA33-EA30-3C42-82D8-9FCE492AA726}" type="slidenum">
              <a:rPr lang="en-US" smtClean="0"/>
              <a:pPr/>
              <a:t>13</a:t>
            </a:fld>
            <a:endParaRPr lang="en-US" dirty="0"/>
          </a:p>
        </p:txBody>
      </p:sp>
    </p:spTree>
    <p:extLst>
      <p:ext uri="{BB962C8B-B14F-4D97-AF65-F5344CB8AC3E}">
        <p14:creationId xmlns:p14="http://schemas.microsoft.com/office/powerpoint/2010/main" val="1327961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Tx/>
              <a:buSzPts val="1100"/>
              <a:buFontTx/>
              <a:buChar char="●"/>
              <a:tabLst/>
              <a:defRPr/>
            </a:pPr>
            <a:r>
              <a:rPr lang="en" sz="1100" dirty="0">
                <a:solidFill>
                  <a:schemeClr val="dk1"/>
                </a:solidFill>
                <a:latin typeface="Calibri"/>
                <a:ea typeface="Calibri"/>
                <a:cs typeface="Calibri"/>
                <a:sym typeface="Calibri"/>
              </a:rPr>
              <a:t>We built DSE to address these cloud application characteristics</a:t>
            </a:r>
          </a:p>
          <a:p>
            <a:pPr marL="457200" marR="0" lvl="0" indent="-298450" algn="l" defTabSz="914400" rtl="0" eaLnBrk="1" fontAlgn="auto" latinLnBrk="0" hangingPunct="1">
              <a:lnSpc>
                <a:spcPct val="100000"/>
              </a:lnSpc>
              <a:spcBef>
                <a:spcPts val="0"/>
              </a:spcBef>
              <a:spcAft>
                <a:spcPts val="0"/>
              </a:spcAft>
              <a:buClrTx/>
              <a:buSzPts val="1100"/>
              <a:buFontTx/>
              <a:buChar char="●"/>
              <a:tabLst/>
              <a:defRPr/>
            </a:pPr>
            <a:r>
              <a:rPr lang="en" sz="1100" dirty="0">
                <a:solidFill>
                  <a:schemeClr val="dk1"/>
                </a:solidFill>
                <a:latin typeface="Calibri"/>
                <a:ea typeface="Calibri"/>
                <a:cs typeface="Calibri"/>
                <a:sym typeface="Calibri"/>
              </a:rPr>
              <a:t>They help describe why we were major contributors behind Apache Cassandra, and other open source technologies</a:t>
            </a:r>
          </a:p>
          <a:p>
            <a:pPr marL="457200" marR="0" lvl="0" indent="-298450" algn="l" defTabSz="914400" rtl="0" eaLnBrk="1" fontAlgn="auto" latinLnBrk="0" hangingPunct="1">
              <a:lnSpc>
                <a:spcPct val="100000"/>
              </a:lnSpc>
              <a:spcBef>
                <a:spcPts val="0"/>
              </a:spcBef>
              <a:spcAft>
                <a:spcPts val="0"/>
              </a:spcAft>
              <a:buClrTx/>
              <a:buSzPts val="1100"/>
              <a:buFontTx/>
              <a:buChar char="●"/>
              <a:tabLst/>
              <a:defRPr/>
            </a:pPr>
            <a:r>
              <a:rPr lang="en" sz="1100" dirty="0">
                <a:solidFill>
                  <a:schemeClr val="dk1"/>
                </a:solidFill>
                <a:latin typeface="Calibri"/>
                <a:ea typeface="Calibri"/>
                <a:cs typeface="Calibri"/>
                <a:sym typeface="Calibri"/>
              </a:rPr>
              <a:t>And it’s why this technology has been applied successfully in many companies</a:t>
            </a:r>
          </a:p>
          <a:p>
            <a:pPr marL="457200" marR="0" lvl="0" indent="-298450" algn="l" defTabSz="914400" rtl="0" eaLnBrk="1" fontAlgn="auto" latinLnBrk="0" hangingPunct="1">
              <a:lnSpc>
                <a:spcPct val="100000"/>
              </a:lnSpc>
              <a:spcBef>
                <a:spcPts val="0"/>
              </a:spcBef>
              <a:spcAft>
                <a:spcPts val="0"/>
              </a:spcAft>
              <a:buClrTx/>
              <a:buSzPts val="1100"/>
              <a:buFontTx/>
              <a:buChar char="●"/>
              <a:tabLst/>
              <a:defRPr/>
            </a:pPr>
            <a:r>
              <a:rPr lang="en" sz="1100" dirty="0">
                <a:solidFill>
                  <a:schemeClr val="dk1"/>
                </a:solidFill>
                <a:latin typeface="Calibri"/>
                <a:ea typeface="Calibri"/>
                <a:cs typeface="Calibri"/>
                <a:sym typeface="Calibri"/>
              </a:rPr>
              <a:t>Cassandra was first developed at Facebook (explain other details)</a:t>
            </a:r>
          </a:p>
          <a:p>
            <a:pPr marL="457200" marR="0" lvl="0" indent="-298450" algn="l" defTabSz="914400" rtl="0" eaLnBrk="1" fontAlgn="auto" latinLnBrk="0" hangingPunct="1">
              <a:lnSpc>
                <a:spcPct val="100000"/>
              </a:lnSpc>
              <a:spcBef>
                <a:spcPts val="0"/>
              </a:spcBef>
              <a:spcAft>
                <a:spcPts val="0"/>
              </a:spcAft>
              <a:buClrTx/>
              <a:buSzPts val="1100"/>
              <a:buFontTx/>
              <a:buChar char="●"/>
              <a:tabLst/>
              <a:defRPr/>
            </a:pPr>
            <a:r>
              <a:rPr lang="en" sz="1100" dirty="0">
                <a:solidFill>
                  <a:schemeClr val="dk1"/>
                </a:solidFill>
                <a:latin typeface="Calibri"/>
                <a:ea typeface="Calibri"/>
                <a:cs typeface="Calibri"/>
                <a:sym typeface="Calibri"/>
              </a:rPr>
              <a:t>DataStax Enterprise is our distribution of Apache Cassandra.</a:t>
            </a:r>
          </a:p>
          <a:p>
            <a:pPr marL="457200" marR="0" lvl="0" indent="-298450" algn="l" defTabSz="914400" rtl="0" eaLnBrk="1" fontAlgn="auto" latinLnBrk="0" hangingPunct="1">
              <a:lnSpc>
                <a:spcPct val="100000"/>
              </a:lnSpc>
              <a:spcBef>
                <a:spcPts val="0"/>
              </a:spcBef>
              <a:spcAft>
                <a:spcPts val="0"/>
              </a:spcAft>
              <a:buClrTx/>
              <a:buSzPts val="1100"/>
              <a:buFontTx/>
              <a:buChar char="●"/>
              <a:tabLst/>
              <a:defRPr/>
            </a:pPr>
            <a:r>
              <a:rPr lang="en" sz="1100" dirty="0">
                <a:solidFill>
                  <a:schemeClr val="dk1"/>
                </a:solidFill>
                <a:latin typeface="Calibri"/>
                <a:ea typeface="Calibri"/>
                <a:cs typeface="Calibri"/>
                <a:sym typeface="Calibri"/>
              </a:rPr>
              <a:t>We say this distribution is the best because of the additional security and performance features we put into the core database and the testing and hardening we do</a:t>
            </a:r>
          </a:p>
          <a:p>
            <a:endParaRPr lang="en-US" dirty="0"/>
          </a:p>
        </p:txBody>
      </p:sp>
      <p:sp>
        <p:nvSpPr>
          <p:cNvPr id="4" name="Footer Placeholder 3"/>
          <p:cNvSpPr>
            <a:spLocks noGrp="1"/>
          </p:cNvSpPr>
          <p:nvPr>
            <p:ph type="ftr" sz="quarter" idx="10"/>
          </p:nvPr>
        </p:nvSpPr>
        <p:spPr/>
        <p:txBody>
          <a:bodyPr/>
          <a:lstStyle/>
          <a:p>
            <a:r>
              <a:rPr lang="en-US" dirty="0"/>
              <a:t>© DataStax, All Rights Reserved.</a:t>
            </a:r>
            <a:endParaRPr lang="mr-IN" dirty="0"/>
          </a:p>
        </p:txBody>
      </p:sp>
      <p:sp>
        <p:nvSpPr>
          <p:cNvPr id="5" name="Slide Number Placeholder 4"/>
          <p:cNvSpPr>
            <a:spLocks noGrp="1"/>
          </p:cNvSpPr>
          <p:nvPr>
            <p:ph type="sldNum" sz="quarter" idx="11"/>
          </p:nvPr>
        </p:nvSpPr>
        <p:spPr/>
        <p:txBody>
          <a:bodyPr/>
          <a:lstStyle/>
          <a:p>
            <a:fld id="{D9E9AA33-EA30-3C42-82D8-9FCE492AA726}" type="slidenum">
              <a:rPr lang="en-US" smtClean="0"/>
              <a:pPr/>
              <a:t>14</a:t>
            </a:fld>
            <a:endParaRPr lang="en-US" dirty="0"/>
          </a:p>
        </p:txBody>
      </p:sp>
    </p:spTree>
    <p:extLst>
      <p:ext uri="{BB962C8B-B14F-4D97-AF65-F5344CB8AC3E}">
        <p14:creationId xmlns:p14="http://schemas.microsoft.com/office/powerpoint/2010/main" val="1833594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Shape 6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4" name="Shape 6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rtl="0">
              <a:spcBef>
                <a:spcPts val="0"/>
              </a:spcBef>
              <a:spcAft>
                <a:spcPts val="0"/>
              </a:spcAft>
            </a:pPr>
            <a:r>
              <a:rPr lang="en" sz="1100" dirty="0">
                <a:solidFill>
                  <a:schemeClr val="dk1"/>
                </a:solidFill>
                <a:latin typeface="Calibri"/>
                <a:ea typeface="Calibri"/>
                <a:cs typeface="Calibri"/>
                <a:sym typeface="Calibri"/>
              </a:rPr>
              <a:t>Second, we expect these applications to be always-on, always available, never down</a:t>
            </a:r>
          </a:p>
          <a:p>
            <a:pPr marL="171450" lvl="0" indent="-171450" rtl="0">
              <a:spcBef>
                <a:spcPts val="0"/>
              </a:spcBef>
              <a:spcAft>
                <a:spcPts val="0"/>
              </a:spcAft>
            </a:pPr>
            <a:r>
              <a:rPr lang="en" sz="1100" dirty="0">
                <a:solidFill>
                  <a:schemeClr val="dk1"/>
                </a:solidFill>
                <a:latin typeface="Calibri"/>
                <a:ea typeface="Calibri"/>
                <a:cs typeface="Calibri"/>
                <a:sym typeface="Calibri"/>
              </a:rPr>
              <a:t>Being </a:t>
            </a:r>
            <a:r>
              <a:rPr lang="en" sz="1100" dirty="0" err="1">
                <a:solidFill>
                  <a:schemeClr val="dk1"/>
                </a:solidFill>
                <a:latin typeface="Calibri"/>
                <a:ea typeface="Calibri"/>
                <a:cs typeface="Calibri"/>
                <a:sym typeface="Calibri"/>
              </a:rPr>
              <a:t>alway</a:t>
            </a:r>
            <a:r>
              <a:rPr lang="en-US" sz="1100" dirty="0">
                <a:solidFill>
                  <a:schemeClr val="dk1"/>
                </a:solidFill>
                <a:latin typeface="Calibri"/>
                <a:ea typeface="Calibri"/>
                <a:cs typeface="Calibri"/>
                <a:sym typeface="Calibri"/>
              </a:rPr>
              <a:t>s</a:t>
            </a:r>
            <a:r>
              <a:rPr lang="en" sz="1100" dirty="0">
                <a:solidFill>
                  <a:schemeClr val="dk1"/>
                </a:solidFill>
                <a:latin typeface="Calibri"/>
                <a:ea typeface="Calibri"/>
                <a:cs typeface="Calibri"/>
                <a:sym typeface="Calibri"/>
              </a:rPr>
              <a:t>-on requires underlying technology that can survive the loss of a portion of its capability and keep rolling, as you see in some of these tweets and articles below</a:t>
            </a:r>
          </a:p>
          <a:p>
            <a:pPr marL="0" lvl="0" indent="0" rtl="0">
              <a:spcBef>
                <a:spcPts val="0"/>
              </a:spcBef>
              <a:spcAft>
                <a:spcPts val="0"/>
              </a:spcAft>
              <a:buNone/>
            </a:pPr>
            <a:endParaRPr dirty="0"/>
          </a:p>
        </p:txBody>
      </p:sp>
    </p:spTree>
    <p:extLst>
      <p:ext uri="{BB962C8B-B14F-4D97-AF65-F5344CB8AC3E}">
        <p14:creationId xmlns:p14="http://schemas.microsoft.com/office/powerpoint/2010/main" val="40769303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2.png"/><Relationship Id="rId4" Type="http://schemas.microsoft.com/office/2007/relationships/hdphoto" Target="../media/hdphoto3.wdp"/></Relationships>
</file>

<file path=ppt/slideLayouts/_rels/slideLayout1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5.wdp"/><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2.png"/><Relationship Id="rId4" Type="http://schemas.microsoft.com/office/2007/relationships/hdphoto" Target="../media/hdphoto3.wdp"/></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2.png"/><Relationship Id="rId4" Type="http://schemas.microsoft.com/office/2007/relationships/hdphoto" Target="../media/hdphoto3.wdp"/></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2.png"/><Relationship Id="rId4" Type="http://schemas.microsoft.com/office/2007/relationships/hdphoto" Target="../media/hdphoto3.wdp"/></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Round Single Corner Rectangle 4"/>
          <p:cNvSpPr/>
          <p:nvPr userDrawn="1"/>
        </p:nvSpPr>
        <p:spPr>
          <a:xfrm flipH="1">
            <a:off x="0" y="1"/>
            <a:ext cx="4267200" cy="4286249"/>
          </a:xfrm>
          <a:prstGeom prst="round1Rect">
            <a:avLst>
              <a:gd name="adj" fmla="val 3481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userDrawn="1"/>
        </p:nvPicPr>
        <p:blipFill>
          <a:blip r:embed="rId2" cstate="screen">
            <a:alphaModFix amt="5000"/>
            <a:extLst>
              <a:ext uri="{28A0092B-C50C-407E-A947-70E740481C1C}">
                <a14:useLocalDpi xmlns:a14="http://schemas.microsoft.com/office/drawing/2010/main"/>
              </a:ext>
            </a:extLst>
          </a:blip>
          <a:stretch>
            <a:fillRect/>
          </a:stretch>
        </p:blipFill>
        <p:spPr>
          <a:xfrm>
            <a:off x="2004635" y="1733071"/>
            <a:ext cx="3350010" cy="3392685"/>
          </a:xfrm>
          <a:prstGeom prst="rect">
            <a:avLst/>
          </a:prstGeom>
        </p:spPr>
      </p:pic>
      <p:sp>
        <p:nvSpPr>
          <p:cNvPr id="21" name="Picture Placeholder 20"/>
          <p:cNvSpPr>
            <a:spLocks noGrp="1"/>
          </p:cNvSpPr>
          <p:nvPr>
            <p:ph type="pic" sz="quarter" idx="13"/>
          </p:nvPr>
        </p:nvSpPr>
        <p:spPr>
          <a:xfrm flipH="1">
            <a:off x="4261390" y="-1"/>
            <a:ext cx="4882610" cy="4291781"/>
          </a:xfrm>
          <a:custGeom>
            <a:avLst/>
            <a:gdLst>
              <a:gd name="connsiteX0" fmla="*/ 4877692 w 4882610"/>
              <a:gd name="connsiteY0" fmla="*/ 0 h 4305302"/>
              <a:gd name="connsiteX1" fmla="*/ 0 w 4882610"/>
              <a:gd name="connsiteY1" fmla="*/ 0 h 4305302"/>
              <a:gd name="connsiteX2" fmla="*/ 0 w 4882610"/>
              <a:gd name="connsiteY2" fmla="*/ 1558799 h 4305302"/>
              <a:gd name="connsiteX3" fmla="*/ 1560 w 4882610"/>
              <a:gd name="connsiteY3" fmla="*/ 1766430 h 4305302"/>
              <a:gd name="connsiteX4" fmla="*/ 5811 w 4882610"/>
              <a:gd name="connsiteY4" fmla="*/ 2834111 h 4305302"/>
              <a:gd name="connsiteX5" fmla="*/ 1475417 w 4882610"/>
              <a:gd name="connsiteY5" fmla="*/ 4305302 h 4305302"/>
              <a:gd name="connsiteX6" fmla="*/ 4882610 w 4882610"/>
              <a:gd name="connsiteY6" fmla="*/ 4300781 h 4305302"/>
              <a:gd name="connsiteX7" fmla="*/ 4882610 w 4882610"/>
              <a:gd name="connsiteY7" fmla="*/ 19 h 430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82610" h="4305302">
                <a:moveTo>
                  <a:pt x="4877692" y="0"/>
                </a:moveTo>
                <a:lnTo>
                  <a:pt x="0" y="0"/>
                </a:lnTo>
                <a:lnTo>
                  <a:pt x="0" y="1558799"/>
                </a:lnTo>
                <a:lnTo>
                  <a:pt x="1560" y="1766430"/>
                </a:lnTo>
                <a:cubicBezTo>
                  <a:pt x="4254" y="2124944"/>
                  <a:pt x="6310" y="2482148"/>
                  <a:pt x="5811" y="2834111"/>
                </a:cubicBezTo>
                <a:cubicBezTo>
                  <a:pt x="5811" y="3646628"/>
                  <a:pt x="663775" y="4305302"/>
                  <a:pt x="1475417" y="4305302"/>
                </a:cubicBezTo>
                <a:lnTo>
                  <a:pt x="4882610" y="4300781"/>
                </a:lnTo>
                <a:lnTo>
                  <a:pt x="4882610" y="19"/>
                </a:lnTo>
                <a:close/>
              </a:path>
            </a:pathLst>
          </a:custGeom>
          <a:noFill/>
        </p:spPr>
        <p:txBody>
          <a:bodyPr wrap="square">
            <a:noAutofit/>
          </a:bodyPr>
          <a:lstStyle/>
          <a:p>
            <a:r>
              <a:rPr lang="en-US"/>
              <a:t>Drag picture to placeholder or click icon to add</a:t>
            </a:r>
            <a:endParaRPr lang="en-US" dirty="0"/>
          </a:p>
        </p:txBody>
      </p:sp>
      <p:pic>
        <p:nvPicPr>
          <p:cNvPr id="24" name="Picture 23"/>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26" name="Slide Number Placeholder 11"/>
          <p:cNvSpPr>
            <a:spLocks noGrp="1"/>
          </p:cNvSpPr>
          <p:nvPr>
            <p:ph type="sldNum" sz="quarter" idx="4"/>
          </p:nvPr>
        </p:nvSpPr>
        <p:spPr>
          <a:xfrm>
            <a:off x="99060" y="4789170"/>
            <a:ext cx="289560" cy="274637"/>
          </a:xfrm>
          <a:prstGeom prst="rect">
            <a:avLst/>
          </a:prstGeom>
        </p:spPr>
        <p:txBody>
          <a:bodyPr vert="horz" wrap="none" lIns="91440" tIns="45720" rIns="91440" bIns="45720" rtlCol="0" anchor="b" anchorCtr="0"/>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algn="r" defTabSz="457200"/>
            <a:fld id="{625532A8-9998-1545-8016-7D9932388623}" type="slidenum">
              <a:rPr lang="uk-UA" smtClean="0"/>
              <a:pPr algn="r" defTabSz="457200"/>
              <a:t>‹#›</a:t>
            </a:fld>
            <a:endParaRPr lang="uk-UA"/>
          </a:p>
        </p:txBody>
      </p:sp>
      <p:sp>
        <p:nvSpPr>
          <p:cNvPr id="27" name="Date Placeholder 12"/>
          <p:cNvSpPr>
            <a:spLocks noGrp="1"/>
          </p:cNvSpPr>
          <p:nvPr>
            <p:ph type="dt" sz="half" idx="2"/>
          </p:nvPr>
        </p:nvSpPr>
        <p:spPr>
          <a:xfrm>
            <a:off x="474791" y="4790122"/>
            <a:ext cx="2057400" cy="274637"/>
          </a:xfrm>
          <a:prstGeom prst="rect">
            <a:avLst/>
          </a:prstGeom>
        </p:spPr>
        <p:txBody>
          <a:bodyPr lIns="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defTabSz="457200"/>
            <a:r>
              <a:rPr lang="en-US" dirty="0"/>
              <a:t>© DataStax, All Rights Reserved.</a:t>
            </a:r>
            <a:endParaRPr lang="mr-IN" dirty="0"/>
          </a:p>
        </p:txBody>
      </p:sp>
      <p:pic>
        <p:nvPicPr>
          <p:cNvPr id="28" name="Shape 74" descr="line-dot-pattern@2x.png"/>
          <p:cNvPicPr preferRelativeResize="0"/>
          <p:nvPr userDrawn="1"/>
        </p:nvPicPr>
        <p:blipFill rotWithShape="1">
          <a:blip r:embed="rId4" cstate="screen">
            <a:alphaModFix amt="25000"/>
            <a:extLst>
              <a:ext uri="{28A0092B-C50C-407E-A947-70E740481C1C}">
                <a14:useLocalDpi xmlns:a14="http://schemas.microsoft.com/office/drawing/2010/main"/>
              </a:ext>
            </a:extLst>
          </a:blip>
          <a:srcRect/>
          <a:stretch/>
        </p:blipFill>
        <p:spPr>
          <a:xfrm flipV="1">
            <a:off x="-1274" y="0"/>
            <a:ext cx="5199810" cy="4326018"/>
          </a:xfrm>
          <a:prstGeom prst="rect">
            <a:avLst/>
          </a:prstGeom>
          <a:noFill/>
          <a:ln>
            <a:noFill/>
          </a:ln>
        </p:spPr>
      </p:pic>
      <p:sp>
        <p:nvSpPr>
          <p:cNvPr id="12" name="Shape 71"/>
          <p:cNvSpPr txBox="1">
            <a:spLocks noGrp="1"/>
          </p:cNvSpPr>
          <p:nvPr>
            <p:ph type="body" idx="1"/>
          </p:nvPr>
        </p:nvSpPr>
        <p:spPr>
          <a:xfrm>
            <a:off x="457200" y="3015512"/>
            <a:ext cx="3409406" cy="1189095"/>
          </a:xfrm>
          <a:prstGeom prst="rect">
            <a:avLst/>
          </a:prstGeom>
          <a:noFill/>
          <a:ln>
            <a:noFill/>
          </a:ln>
        </p:spPr>
        <p:txBody>
          <a:bodyPr spcFirstLastPara="1" wrap="square" lIns="0" tIns="91425" rIns="91425" bIns="91425" anchor="t" anchorCtr="0"/>
          <a:lstStyle>
            <a:lvl1pPr marL="6350" marR="0" lvl="0" indent="-6350" algn="l" rtl="0">
              <a:spcBef>
                <a:spcPts val="400"/>
              </a:spcBef>
              <a:spcAft>
                <a:spcPts val="0"/>
              </a:spcAft>
              <a:buClr>
                <a:schemeClr val="lt1"/>
              </a:buClr>
              <a:buSzPts val="1400"/>
              <a:buFont typeface="Arial"/>
              <a:buNone/>
              <a:tabLst/>
              <a:defRPr sz="1800" b="0" i="0" u="none" strike="noStrike" cap="none">
                <a:solidFill>
                  <a:schemeClr val="bg1"/>
                </a:solidFill>
                <a:latin typeface="Arial"/>
                <a:ea typeface="Arial"/>
                <a:cs typeface="Arial"/>
                <a:sym typeface="Arial"/>
              </a:defRPr>
            </a:lvl1pPr>
            <a:lvl2pPr marL="914400" marR="0" lvl="1" indent="-406400" algn="l" rtl="0">
              <a:spcBef>
                <a:spcPts val="560"/>
              </a:spcBef>
              <a:spcAft>
                <a:spcPts val="0"/>
              </a:spcAft>
              <a:buClr>
                <a:schemeClr val="lt1"/>
              </a:buClr>
              <a:buSzPts val="2800"/>
              <a:buFont typeface="Arial"/>
              <a:buChar char="–"/>
              <a:defRPr sz="2800" b="0" i="0" u="none" strike="noStrike" cap="none">
                <a:solidFill>
                  <a:schemeClr val="lt1"/>
                </a:solidFill>
                <a:latin typeface="Helvetica Neue"/>
                <a:ea typeface="Helvetica Neue"/>
                <a:cs typeface="Helvetica Neue"/>
                <a:sym typeface="Helvetica Neue"/>
              </a:defRPr>
            </a:lvl2pPr>
            <a:lvl3pPr marL="1371600" marR="0" lvl="2" indent="-381000" algn="l" rtl="0">
              <a:spcBef>
                <a:spcPts val="480"/>
              </a:spcBef>
              <a:spcAft>
                <a:spcPts val="0"/>
              </a:spcAft>
              <a:buClr>
                <a:schemeClr val="lt1"/>
              </a:buClr>
              <a:buSzPts val="2400"/>
              <a:buFont typeface="Arial"/>
              <a:buChar char="•"/>
              <a:defRPr sz="2400" b="0" i="0" u="none" strike="noStrike" cap="none">
                <a:solidFill>
                  <a:schemeClr val="lt1"/>
                </a:solidFill>
                <a:latin typeface="Helvetica Neue"/>
                <a:ea typeface="Helvetica Neue"/>
                <a:cs typeface="Helvetica Neue"/>
                <a:sym typeface="Helvetica Neue"/>
              </a:defRPr>
            </a:lvl3pPr>
            <a:lvl4pPr marL="1828800" marR="0" lvl="3"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4pPr>
            <a:lvl5pPr marL="2286000" marR="0" lvl="4"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13" name="Shape 64"/>
          <p:cNvSpPr txBox="1">
            <a:spLocks noGrp="1"/>
          </p:cNvSpPr>
          <p:nvPr>
            <p:ph type="title"/>
          </p:nvPr>
        </p:nvSpPr>
        <p:spPr>
          <a:xfrm>
            <a:off x="457200" y="1702021"/>
            <a:ext cx="3409406" cy="1299000"/>
          </a:xfrm>
          <a:prstGeom prst="rect">
            <a:avLst/>
          </a:prstGeom>
          <a:noFill/>
          <a:ln>
            <a:noFill/>
          </a:ln>
        </p:spPr>
        <p:txBody>
          <a:bodyPr spcFirstLastPara="1" wrap="square" lIns="0" tIns="91425" rIns="91425" bIns="91425" anchor="b" anchorCtr="0"/>
          <a:lstStyle>
            <a:lvl1pPr marL="0" marR="0" lvl="0" indent="0" algn="l" rtl="0">
              <a:lnSpc>
                <a:spcPct val="80000"/>
              </a:lnSpc>
              <a:spcBef>
                <a:spcPts val="0"/>
              </a:spcBef>
              <a:spcAft>
                <a:spcPts val="0"/>
              </a:spcAft>
              <a:buClr>
                <a:schemeClr val="lt1"/>
              </a:buClr>
              <a:buSzPts val="1400"/>
              <a:buFont typeface="Arial"/>
              <a:buNone/>
              <a:defRPr sz="3200" b="1" i="0" u="none" strike="noStrike" cap="none">
                <a:solidFill>
                  <a:schemeClr val="bg1"/>
                </a:solidFill>
                <a:latin typeface="Arial"/>
                <a:ea typeface="Arial"/>
                <a:cs typeface="Arial"/>
                <a:sym typeface="Arial"/>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r>
              <a:rPr lang="en-US"/>
              <a:t>Click to edit Master title style</a:t>
            </a:r>
            <a:endParaRPr lang="en-US" dirty="0"/>
          </a:p>
        </p:txBody>
      </p:sp>
    </p:spTree>
    <p:extLst>
      <p:ext uri="{BB962C8B-B14F-4D97-AF65-F5344CB8AC3E}">
        <p14:creationId xmlns:p14="http://schemas.microsoft.com/office/powerpoint/2010/main" val="1524047524"/>
      </p:ext>
    </p:extLst>
  </p:cSld>
  <p:clrMapOvr>
    <a:masterClrMapping/>
  </p:clrMapOvr>
  <p:extLst mod="1">
    <p:ext uri="{DCECCB84-F9BA-43D5-87BE-67443E8EF086}">
      <p15:sldGuideLst xmlns:p15="http://schemas.microsoft.com/office/powerpoint/2012/main">
        <p15:guide id="1" pos="2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pic>
        <p:nvPicPr>
          <p:cNvPr id="22" name="Picture 21"/>
          <p:cNvPicPr>
            <a:picLocks noChangeAspect="1"/>
          </p:cNvPicPr>
          <p:nvPr userDrawn="1"/>
        </p:nvPicPr>
        <p:blipFill rotWithShape="1">
          <a:blip r:embed="rId2" cstate="hqprint">
            <a:alphaModFix amt="3000"/>
            <a:extLst>
              <a:ext uri="{28A0092B-C50C-407E-A947-70E740481C1C}">
                <a14:useLocalDpi xmlns:a14="http://schemas.microsoft.com/office/drawing/2010/main"/>
              </a:ext>
            </a:extLst>
          </a:blip>
          <a:srcRect/>
          <a:stretch/>
        </p:blipFill>
        <p:spPr>
          <a:xfrm rot="5400000">
            <a:off x="227748" y="2081119"/>
            <a:ext cx="2860272" cy="3264494"/>
          </a:xfrm>
          <a:prstGeom prst="rect">
            <a:avLst/>
          </a:prstGeom>
        </p:spPr>
      </p:pic>
      <p:pic>
        <p:nvPicPr>
          <p:cNvPr id="21" name="Shape 74" descr="line-dot-pattern@2x.png"/>
          <p:cNvPicPr preferRelativeResize="0"/>
          <p:nvPr userDrawn="1"/>
        </p:nvPicPr>
        <p:blipFill rotWithShape="1">
          <a:blip r:embed="rId3" cstate="screen">
            <a:alphaModFix amt="2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sp>
        <p:nvSpPr>
          <p:cNvPr id="19" name="Rectangle 18"/>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3" name="Content Placeholder 2"/>
          <p:cNvSpPr>
            <a:spLocks noGrp="1"/>
          </p:cNvSpPr>
          <p:nvPr>
            <p:ph sz="quarter" idx="16"/>
          </p:nvPr>
        </p:nvSpPr>
        <p:spPr>
          <a:xfrm>
            <a:off x="3542339" y="1120777"/>
            <a:ext cx="5144460" cy="3480260"/>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10" name="Picture Placeholder 12"/>
          <p:cNvSpPr>
            <a:spLocks noGrp="1"/>
          </p:cNvSpPr>
          <p:nvPr>
            <p:ph type="pic" sz="quarter" idx="12"/>
          </p:nvPr>
        </p:nvSpPr>
        <p:spPr>
          <a:xfrm>
            <a:off x="457201" y="1120776"/>
            <a:ext cx="2799806" cy="3517900"/>
          </a:xfrm>
          <a:prstGeom prst="round1Rect">
            <a:avLst>
              <a:gd name="adj" fmla="val 34218"/>
            </a:avLst>
          </a:prstGeom>
          <a:noFill/>
        </p:spPr>
        <p:txBody>
          <a:bodyPr/>
          <a:lstStyle/>
          <a:p>
            <a:r>
              <a:rPr lang="en-US"/>
              <a:t>Drag picture to placeholder or click icon to add</a:t>
            </a:r>
          </a:p>
        </p:txBody>
      </p:sp>
      <p:sp>
        <p:nvSpPr>
          <p:cNvPr id="16" name="Date Placeholder 12"/>
          <p:cNvSpPr>
            <a:spLocks noGrp="1"/>
          </p:cNvSpPr>
          <p:nvPr>
            <p:ph type="dt" sz="half" idx="2"/>
          </p:nvPr>
        </p:nvSpPr>
        <p:spPr>
          <a:xfrm>
            <a:off x="474791" y="4790122"/>
            <a:ext cx="2057400" cy="274637"/>
          </a:xfrm>
          <a:prstGeom prst="rect">
            <a:avLst/>
          </a:prstGeom>
        </p:spPr>
        <p:txBody>
          <a:bodyPr lIns="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defTabSz="457200"/>
            <a:r>
              <a:rPr lang="en-US" dirty="0"/>
              <a:t>© DataStax, All Rights Reserved.</a:t>
            </a:r>
            <a:endParaRPr lang="mr-IN" dirty="0"/>
          </a:p>
        </p:txBody>
      </p:sp>
      <p:sp>
        <p:nvSpPr>
          <p:cNvPr id="12" name="Slide Number Placeholder 11"/>
          <p:cNvSpPr>
            <a:spLocks noGrp="1"/>
          </p:cNvSpPr>
          <p:nvPr>
            <p:ph type="sldNum" sz="quarter" idx="4"/>
          </p:nvPr>
        </p:nvSpPr>
        <p:spPr>
          <a:xfrm>
            <a:off x="99060" y="4789170"/>
            <a:ext cx="289560" cy="274637"/>
          </a:xfrm>
          <a:prstGeom prst="rect">
            <a:avLst/>
          </a:prstGeom>
        </p:spPr>
        <p:txBody>
          <a:bodyPr vert="horz" lIns="91440" tIns="45720" rIns="91440" bIns="45720" rtlCol="0" anchor="b" anchorCtr="0"/>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algn="r" defTabSz="457200"/>
            <a:fld id="{625532A8-9998-1545-8016-7D9932388623}" type="slidenum">
              <a:rPr lang="uk-UA" smtClean="0"/>
              <a:pPr algn="r" defTabSz="457200"/>
              <a:t>‹#›</a:t>
            </a:fld>
            <a:endParaRPr lang="uk-UA"/>
          </a:p>
        </p:txBody>
      </p:sp>
    </p:spTree>
    <p:extLst/>
  </p:cSld>
  <p:clrMapOvr>
    <a:masterClrMapping/>
  </p:clrMapOvr>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clusio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7" name="Picture 6" descr="line-dot-pattern@2x.png"/>
          <p:cNvPicPr>
            <a:picLocks noChangeAspect="1"/>
          </p:cNvPicPr>
          <p:nvPr userDrawn="1"/>
        </p:nvPicPr>
        <p:blipFill rotWithShape="1">
          <a:blip r:embed="rId4">
            <a:alphaModFix amt="40000"/>
            <a:extLst>
              <a:ext uri="{28A0092B-C50C-407E-A947-70E740481C1C}">
                <a14:useLocalDpi xmlns:a14="http://schemas.microsoft.com/office/drawing/2010/main"/>
              </a:ext>
            </a:extLst>
          </a:blip>
          <a:srcRect/>
          <a:stretch/>
        </p:blipFill>
        <p:spPr>
          <a:xfrm>
            <a:off x="0" y="-54964"/>
            <a:ext cx="6248400" cy="5198464"/>
          </a:xfrm>
          <a:prstGeom prst="rect">
            <a:avLst/>
          </a:prstGeom>
        </p:spPr>
      </p:pic>
      <p:pic>
        <p:nvPicPr>
          <p:cNvPr id="17" name="Picture 16"/>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6739215" y="4803191"/>
            <a:ext cx="2284327" cy="220639"/>
          </a:xfrm>
          <a:prstGeom prst="rect">
            <a:avLst/>
          </a:prstGeom>
        </p:spPr>
      </p:pic>
      <p:pic>
        <p:nvPicPr>
          <p:cNvPr id="15" name="Picture 14"/>
          <p:cNvPicPr>
            <a:picLocks noChangeAspect="1"/>
          </p:cNvPicPr>
          <p:nvPr userDrawn="1"/>
        </p:nvPicPr>
        <p:blipFill>
          <a:blip r:embed="rId6" cstate="screen">
            <a:lum bright="70000" contrast="-70000"/>
            <a:alphaModFix amt="29000"/>
            <a:extLst>
              <a:ext uri="{28A0092B-C50C-407E-A947-70E740481C1C}">
                <a14:useLocalDpi xmlns:a14="http://schemas.microsoft.com/office/drawing/2010/main"/>
              </a:ext>
            </a:extLst>
          </a:blip>
          <a:stretch>
            <a:fillRect/>
          </a:stretch>
        </p:blipFill>
        <p:spPr>
          <a:xfrm>
            <a:off x="3454744" y="1733071"/>
            <a:ext cx="3350010" cy="3392685"/>
          </a:xfrm>
          <a:prstGeom prst="rect">
            <a:avLst/>
          </a:prstGeom>
        </p:spPr>
      </p:pic>
      <p:sp>
        <p:nvSpPr>
          <p:cNvPr id="8" name="Rectangle 7"/>
          <p:cNvSpPr/>
          <p:nvPr userDrawn="1"/>
        </p:nvSpPr>
        <p:spPr>
          <a:xfrm>
            <a:off x="0" y="1428750"/>
            <a:ext cx="9144000" cy="1828800"/>
          </a:xfrm>
          <a:prstGeom prst="rect">
            <a:avLst/>
          </a:prstGeom>
          <a:solidFill>
            <a:schemeClr val="accent1">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1927314"/>
            <a:ext cx="8229600" cy="857250"/>
          </a:xfrm>
          <a:prstGeom prst="rect">
            <a:avLst/>
          </a:prstGeom>
        </p:spPr>
        <p:txBody>
          <a:bodyPr anchor="ctr" anchorCtr="0">
            <a:normAutofit/>
          </a:bodyPr>
          <a:lstStyle>
            <a:lvl1pPr algn="l">
              <a:defRPr sz="4800" b="0" i="0">
                <a:solidFill>
                  <a:schemeClr val="bg1"/>
                </a:solidFill>
                <a:latin typeface="Arial" charset="0"/>
                <a:ea typeface="Arial" charset="0"/>
                <a:cs typeface="Arial" charset="0"/>
              </a:defRPr>
            </a:lvl1pPr>
          </a:lstStyle>
          <a:p>
            <a:r>
              <a:rPr lang="en-US" dirty="0"/>
              <a:t>Click to edit Title text</a:t>
            </a:r>
          </a:p>
        </p:txBody>
      </p:sp>
      <p:sp>
        <p:nvSpPr>
          <p:cNvPr id="13" name="Slide Number Placeholder 3"/>
          <p:cNvSpPr>
            <a:spLocks noGrp="1"/>
          </p:cNvSpPr>
          <p:nvPr>
            <p:ph type="sldNum" sz="quarter" idx="11"/>
          </p:nvPr>
        </p:nvSpPr>
        <p:spPr>
          <a:xfrm>
            <a:off x="99060" y="4789170"/>
            <a:ext cx="289560" cy="274637"/>
          </a:xfrm>
          <a:prstGeom prst="rect">
            <a:avLst/>
          </a:prstGeom>
        </p:spPr>
        <p:txBody>
          <a:bodyPr/>
          <a:lstStyle>
            <a:lvl1pPr algn="r">
              <a:defRPr>
                <a:solidFill>
                  <a:schemeClr val="bg1"/>
                </a:solidFill>
              </a:defRPr>
            </a:lvl1pPr>
          </a:lstStyle>
          <a:p>
            <a:fld id="{5A6FB346-E907-314D-8DE1-ECD2B2B6AA1B}" type="slidenum">
              <a:rPr lang="uk-UA" smtClean="0"/>
              <a:pPr/>
              <a:t>‹#›</a:t>
            </a:fld>
            <a:endParaRPr lang="uk-UA" dirty="0"/>
          </a:p>
        </p:txBody>
      </p:sp>
      <p:sp>
        <p:nvSpPr>
          <p:cNvPr id="14" name="Date Placeholder 4"/>
          <p:cNvSpPr>
            <a:spLocks noGrp="1"/>
          </p:cNvSpPr>
          <p:nvPr>
            <p:ph type="dt" sz="half" idx="12"/>
          </p:nvPr>
        </p:nvSpPr>
        <p:spPr>
          <a:xfrm>
            <a:off x="474791" y="4790122"/>
            <a:ext cx="2057400" cy="274637"/>
          </a:xfrm>
        </p:spPr>
        <p:txBody>
          <a:bodyPr/>
          <a:lstStyle>
            <a:lvl1pPr>
              <a:defRPr>
                <a:solidFill>
                  <a:schemeClr val="bg1"/>
                </a:solidFill>
              </a:defRPr>
            </a:lvl1pPr>
          </a:lstStyle>
          <a:p>
            <a:r>
              <a:rPr lang="en-US" dirty="0"/>
              <a:t>© DataStax, All Rights Reserved.</a:t>
            </a:r>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edium Text">
    <p:spTree>
      <p:nvGrpSpPr>
        <p:cNvPr id="1" name="Shape 61"/>
        <p:cNvGrpSpPr/>
        <p:nvPr/>
      </p:nvGrpSpPr>
      <p:grpSpPr>
        <a:xfrm>
          <a:off x="0" y="0"/>
          <a:ext cx="0" cy="0"/>
          <a:chOff x="0" y="0"/>
          <a:chExt cx="0" cy="0"/>
        </a:xfrm>
      </p:grpSpPr>
      <p:pic>
        <p:nvPicPr>
          <p:cNvPr id="9" name="Shape 74" descr="line-dot-pattern@2x.png"/>
          <p:cNvPicPr preferRelativeResize="0"/>
          <p:nvPr userDrawn="1"/>
        </p:nvPicPr>
        <p:blipFill rotWithShape="1">
          <a:blip r:embed="rId2" cstate="screen">
            <a:alphaModFix amt="25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pic>
        <p:nvPicPr>
          <p:cNvPr id="13" name="Picture 12"/>
          <p:cNvPicPr>
            <a:picLocks noChangeAspect="1"/>
          </p:cNvPicPr>
          <p:nvPr userDrawn="1"/>
        </p:nvPicPr>
        <p:blipFill>
          <a:blip r:embed="rId4">
            <a:alphaModFix amt="3000"/>
            <a:extLst>
              <a:ext uri="{28A0092B-C50C-407E-A947-70E740481C1C}">
                <a14:useLocalDpi xmlns:a14="http://schemas.microsoft.com/office/drawing/2010/main"/>
              </a:ext>
            </a:extLst>
          </a:blip>
          <a:stretch>
            <a:fillRect/>
          </a:stretch>
        </p:blipFill>
        <p:spPr>
          <a:xfrm rot="16200000" flipH="1">
            <a:off x="1773973" y="1788839"/>
            <a:ext cx="3817970" cy="3866606"/>
          </a:xfrm>
          <a:prstGeom prst="rect">
            <a:avLst/>
          </a:prstGeom>
        </p:spPr>
      </p:pic>
      <p:pic>
        <p:nvPicPr>
          <p:cNvPr id="12" name="Picture 11"/>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15" name="Slide Number Placeholder 11"/>
          <p:cNvSpPr>
            <a:spLocks noGrp="1"/>
          </p:cNvSpPr>
          <p:nvPr>
            <p:ph type="sldNum" sz="quarter" idx="4"/>
          </p:nvPr>
        </p:nvSpPr>
        <p:spPr>
          <a:xfrm>
            <a:off x="99060" y="4789170"/>
            <a:ext cx="289560" cy="274637"/>
          </a:xfrm>
          <a:prstGeom prst="rect">
            <a:avLst/>
          </a:prstGeom>
        </p:spPr>
        <p:txBody>
          <a:bodyPr vert="horz" lIns="91440" tIns="45720" rIns="91440" bIns="45720" rtlCol="0" anchor="b" anchorCtr="0"/>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algn="r" defTabSz="457200"/>
            <a:fld id="{625532A8-9998-1545-8016-7D9932388623}" type="slidenum">
              <a:rPr lang="uk-UA" smtClean="0"/>
              <a:pPr algn="r" defTabSz="457200"/>
              <a:t>‹#›</a:t>
            </a:fld>
            <a:endParaRPr lang="uk-UA" dirty="0"/>
          </a:p>
        </p:txBody>
      </p:sp>
      <p:sp>
        <p:nvSpPr>
          <p:cNvPr id="16" name="Date Placeholder 12"/>
          <p:cNvSpPr>
            <a:spLocks noGrp="1"/>
          </p:cNvSpPr>
          <p:nvPr>
            <p:ph type="dt" sz="half" idx="2"/>
          </p:nvPr>
        </p:nvSpPr>
        <p:spPr>
          <a:xfrm>
            <a:off x="474791" y="4790122"/>
            <a:ext cx="2057400" cy="274637"/>
          </a:xfrm>
          <a:prstGeom prst="rect">
            <a:avLst/>
          </a:prstGeom>
        </p:spPr>
        <p:txBody>
          <a:bodyPr lIns="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defTabSz="457200"/>
            <a:r>
              <a:rPr lang="en-US" dirty="0"/>
              <a:t>© DataStax, All Rights Reserved.</a:t>
            </a:r>
            <a:endParaRPr lang="mr-IN" dirty="0"/>
          </a:p>
        </p:txBody>
      </p:sp>
      <p:sp>
        <p:nvSpPr>
          <p:cNvPr id="11" name="Content Placeholder 2"/>
          <p:cNvSpPr>
            <a:spLocks noGrp="1"/>
          </p:cNvSpPr>
          <p:nvPr>
            <p:ph sz="quarter" idx="10"/>
          </p:nvPr>
        </p:nvSpPr>
        <p:spPr>
          <a:xfrm>
            <a:off x="362956" y="313490"/>
            <a:ext cx="7613984" cy="2441575"/>
          </a:xfrm>
          <a:prstGeom prst="rect">
            <a:avLst/>
          </a:prstGeom>
        </p:spPr>
        <p:txBody>
          <a:bodyPr/>
          <a:lstStyle>
            <a:lvl1pPr>
              <a:lnSpc>
                <a:spcPct val="80000"/>
              </a:lnSpc>
              <a:defRPr sz="4800"/>
            </a:lvl1pPr>
            <a:lvl2pPr>
              <a:lnSpc>
                <a:spcPct val="80000"/>
              </a:lnSpc>
              <a:defRPr sz="4800"/>
            </a:lvl2pPr>
            <a:lvl3pPr>
              <a:lnSpc>
                <a:spcPct val="80000"/>
              </a:lnSpc>
              <a:defRPr sz="4800"/>
            </a:lvl3pPr>
            <a:lvl4pPr>
              <a:lnSpc>
                <a:spcPct val="80000"/>
              </a:lnSpc>
              <a:defRPr sz="4800"/>
            </a:lvl4pPr>
            <a:lvl5pPr>
              <a:lnSpc>
                <a:spcPct val="80000"/>
              </a:lnSpc>
              <a:defRPr sz="4800"/>
            </a:lvl5pPr>
          </a:lstStyle>
          <a:p>
            <a:pPr lvl="0"/>
            <a:r>
              <a:rPr lang="en-US"/>
              <a:t>Click to edit Master text styles</a:t>
            </a:r>
          </a:p>
        </p:txBody>
      </p:sp>
    </p:spTree>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pic>
        <p:nvPicPr>
          <p:cNvPr id="8" name="Shape 74" descr="line-dot-pattern@2x.png"/>
          <p:cNvPicPr preferRelativeResize="0"/>
          <p:nvPr userDrawn="1"/>
        </p:nvPicPr>
        <p:blipFill rotWithShape="1">
          <a:blip r:embed="rId2" cstate="screen">
            <a:alphaModFix amt="25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sp>
        <p:nvSpPr>
          <p:cNvPr id="4" name="Slide Number Placeholder 3"/>
          <p:cNvSpPr>
            <a:spLocks noGrp="1"/>
          </p:cNvSpPr>
          <p:nvPr>
            <p:ph type="sldNum" sz="quarter" idx="11"/>
          </p:nvPr>
        </p:nvSpPr>
        <p:spPr>
          <a:xfrm>
            <a:off x="99060" y="4789170"/>
            <a:ext cx="289560" cy="274637"/>
          </a:xfrm>
          <a:prstGeom prst="rect">
            <a:avLst/>
          </a:prstGeom>
        </p:spPr>
        <p:txBody>
          <a:bodyPr/>
          <a:lstStyle/>
          <a:p>
            <a:pPr algn="r" defTabSz="457200"/>
            <a:fld id="{625532A8-9998-1545-8016-7D9932388623}" type="slidenum">
              <a:rPr lang="uk-UA" smtClean="0"/>
              <a:pPr algn="r" defTabSz="457200"/>
              <a:t>‹#›</a:t>
            </a:fld>
            <a:endParaRPr lang="uk-UA"/>
          </a:p>
        </p:txBody>
      </p:sp>
      <p:sp>
        <p:nvSpPr>
          <p:cNvPr id="5" name="Date Placeholder 4"/>
          <p:cNvSpPr>
            <a:spLocks noGrp="1"/>
          </p:cNvSpPr>
          <p:nvPr>
            <p:ph type="dt" sz="half" idx="12"/>
          </p:nvPr>
        </p:nvSpPr>
        <p:spPr/>
        <p:txBody>
          <a:bodyPr/>
          <a:lstStyle/>
          <a:p>
            <a:pPr defTabSz="457200"/>
            <a:r>
              <a:rPr lang="en-US" dirty="0"/>
              <a:t>© DataStax, All Rights Reserved.</a:t>
            </a:r>
            <a:endParaRPr lang="mr-IN" dirty="0"/>
          </a:p>
        </p:txBody>
      </p:sp>
      <p:pic>
        <p:nvPicPr>
          <p:cNvPr id="6" name="Picture 5"/>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7" name="Content Placeholder 6"/>
          <p:cNvSpPr>
            <a:spLocks noGrp="1"/>
          </p:cNvSpPr>
          <p:nvPr>
            <p:ph sz="quarter" idx="13"/>
          </p:nvPr>
        </p:nvSpPr>
        <p:spPr>
          <a:xfrm>
            <a:off x="352842" y="336629"/>
            <a:ext cx="8394700" cy="3765550"/>
          </a:xfrm>
          <a:prstGeom prst="rect">
            <a:avLst/>
          </a:prstGeom>
        </p:spPr>
        <p:txBody>
          <a:bodyPr/>
          <a:lstStyle>
            <a:lvl1pPr>
              <a:lnSpc>
                <a:spcPct val="80000"/>
              </a:lnSpc>
              <a:defRPr sz="6600"/>
            </a:lvl1pPr>
            <a:lvl2pPr>
              <a:lnSpc>
                <a:spcPct val="80000"/>
              </a:lnSpc>
              <a:defRPr sz="6600"/>
            </a:lvl2pPr>
            <a:lvl3pPr>
              <a:lnSpc>
                <a:spcPct val="80000"/>
              </a:lnSpc>
              <a:defRPr sz="6600"/>
            </a:lvl3pPr>
            <a:lvl4pPr>
              <a:lnSpc>
                <a:spcPct val="80000"/>
              </a:lnSpc>
              <a:defRPr sz="6600"/>
            </a:lvl4pPr>
            <a:lvl5pPr>
              <a:lnSpc>
                <a:spcPct val="80000"/>
              </a:lnSpc>
              <a:defRPr sz="6600"/>
            </a:lvl5pPr>
          </a:lstStyle>
          <a:p>
            <a:pPr lvl="0"/>
            <a:r>
              <a:rPr lang="en-US"/>
              <a:t>Click to edit Master text styles</a:t>
            </a:r>
          </a:p>
        </p:txBody>
      </p:sp>
    </p:spTree>
    <p:extLst>
      <p:ext uri="{BB962C8B-B14F-4D97-AF65-F5344CB8AC3E}">
        <p14:creationId xmlns:p14="http://schemas.microsoft.com/office/powerpoint/2010/main" val="452778317"/>
      </p:ext>
    </p:extLst>
  </p:cSld>
  <p:clrMapOvr>
    <a:masterClrMapping/>
  </p:clrMapOvr>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Shape 61"/>
        <p:cNvGrpSpPr/>
        <p:nvPr/>
      </p:nvGrpSpPr>
      <p:grpSpPr>
        <a:xfrm>
          <a:off x="0" y="0"/>
          <a:ext cx="0" cy="0"/>
          <a:chOff x="0" y="0"/>
          <a:chExt cx="0" cy="0"/>
        </a:xfrm>
      </p:grpSpPr>
      <p:pic>
        <p:nvPicPr>
          <p:cNvPr id="13" name="Picture 12"/>
          <p:cNvPicPr>
            <a:picLocks noChangeAspect="1"/>
          </p:cNvPicPr>
          <p:nvPr userDrawn="1"/>
        </p:nvPicPr>
        <p:blipFill>
          <a:blip r:embed="rId2">
            <a:alphaModFix amt="3000"/>
            <a:extLst>
              <a:ext uri="{28A0092B-C50C-407E-A947-70E740481C1C}">
                <a14:useLocalDpi xmlns:a14="http://schemas.microsoft.com/office/drawing/2010/main"/>
              </a:ext>
            </a:extLst>
          </a:blip>
          <a:stretch>
            <a:fillRect/>
          </a:stretch>
        </p:blipFill>
        <p:spPr>
          <a:xfrm rot="16200000" flipH="1">
            <a:off x="1773973" y="1788839"/>
            <a:ext cx="3817970" cy="3866606"/>
          </a:xfrm>
          <a:prstGeom prst="rect">
            <a:avLst/>
          </a:prstGeom>
        </p:spPr>
      </p:pic>
      <p:pic>
        <p:nvPicPr>
          <p:cNvPr id="12" name="Picture 11"/>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15" name="Slide Number Placeholder 11"/>
          <p:cNvSpPr>
            <a:spLocks noGrp="1"/>
          </p:cNvSpPr>
          <p:nvPr>
            <p:ph type="sldNum" sz="quarter" idx="4"/>
          </p:nvPr>
        </p:nvSpPr>
        <p:spPr>
          <a:xfrm>
            <a:off x="99060" y="4789170"/>
            <a:ext cx="289560" cy="274637"/>
          </a:xfrm>
          <a:prstGeom prst="rect">
            <a:avLst/>
          </a:prstGeom>
        </p:spPr>
        <p:txBody>
          <a:bodyPr vert="horz" lIns="91440" tIns="45720" rIns="91440" bIns="45720" rtlCol="0" anchor="b" anchorCtr="0"/>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algn="r" defTabSz="457200"/>
            <a:fld id="{625532A8-9998-1545-8016-7D9932388623}" type="slidenum">
              <a:rPr lang="uk-UA" smtClean="0"/>
              <a:pPr algn="r" defTabSz="457200"/>
              <a:t>‹#›</a:t>
            </a:fld>
            <a:endParaRPr lang="uk-UA"/>
          </a:p>
        </p:txBody>
      </p:sp>
      <p:sp>
        <p:nvSpPr>
          <p:cNvPr id="16" name="Date Placeholder 12"/>
          <p:cNvSpPr>
            <a:spLocks noGrp="1"/>
          </p:cNvSpPr>
          <p:nvPr>
            <p:ph type="dt" sz="half" idx="2"/>
          </p:nvPr>
        </p:nvSpPr>
        <p:spPr>
          <a:xfrm>
            <a:off x="474791" y="4790122"/>
            <a:ext cx="2057400" cy="274637"/>
          </a:xfrm>
          <a:prstGeom prst="rect">
            <a:avLst/>
          </a:prstGeom>
        </p:spPr>
        <p:txBody>
          <a:bodyPr lIns="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defTabSz="457200"/>
            <a:r>
              <a:rPr lang="en-US" dirty="0"/>
              <a:t>© DataStax, All Rights Reserved.</a:t>
            </a:r>
            <a:endParaRPr lang="mr-IN" dirty="0"/>
          </a:p>
        </p:txBody>
      </p:sp>
      <p:pic>
        <p:nvPicPr>
          <p:cNvPr id="8" name="Shape 74" descr="line-dot-pattern@2x.png"/>
          <p:cNvPicPr preferRelativeResize="0"/>
          <p:nvPr userDrawn="1"/>
        </p:nvPicPr>
        <p:blipFill rotWithShape="1">
          <a:blip r:embed="rId4" cstate="screen">
            <a:alphaModFix amt="25000"/>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spTree>
  </p:cSld>
  <p:clrMapOvr>
    <a:masterClrMapping/>
  </p:clrMapOvr>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ey Blank">
    <p:spTree>
      <p:nvGrpSpPr>
        <p:cNvPr id="1" name="Shape 61"/>
        <p:cNvGrpSpPr/>
        <p:nvPr/>
      </p:nvGrpSpPr>
      <p:grpSpPr>
        <a:xfrm>
          <a:off x="0" y="0"/>
          <a:ext cx="0" cy="0"/>
          <a:chOff x="0" y="0"/>
          <a:chExt cx="0" cy="0"/>
        </a:xfrm>
      </p:grpSpPr>
      <p:sp>
        <p:nvSpPr>
          <p:cNvPr id="19" name="Round Single Corner Rectangle 18"/>
          <p:cNvSpPr/>
          <p:nvPr userDrawn="1"/>
        </p:nvSpPr>
        <p:spPr>
          <a:xfrm rot="5400000">
            <a:off x="2000247" y="-2000250"/>
            <a:ext cx="5143501" cy="9144002"/>
          </a:xfrm>
          <a:prstGeom prst="round1Rect">
            <a:avLst>
              <a:gd name="adj" fmla="val 0"/>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2">
            <a:alphaModFix amt="3000"/>
            <a:extLst>
              <a:ext uri="{28A0092B-C50C-407E-A947-70E740481C1C}">
                <a14:useLocalDpi xmlns:a14="http://schemas.microsoft.com/office/drawing/2010/main"/>
              </a:ext>
            </a:extLst>
          </a:blip>
          <a:stretch>
            <a:fillRect/>
          </a:stretch>
        </p:blipFill>
        <p:spPr>
          <a:xfrm rot="16200000" flipH="1">
            <a:off x="1773973" y="1788839"/>
            <a:ext cx="3817970" cy="3866606"/>
          </a:xfrm>
          <a:prstGeom prst="rect">
            <a:avLst/>
          </a:prstGeom>
        </p:spPr>
      </p:pic>
      <p:pic>
        <p:nvPicPr>
          <p:cNvPr id="12" name="Picture 11"/>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15" name="Slide Number Placeholder 11"/>
          <p:cNvSpPr>
            <a:spLocks noGrp="1"/>
          </p:cNvSpPr>
          <p:nvPr>
            <p:ph type="sldNum" sz="quarter" idx="4"/>
          </p:nvPr>
        </p:nvSpPr>
        <p:spPr>
          <a:xfrm>
            <a:off x="99060" y="4789170"/>
            <a:ext cx="289560" cy="274637"/>
          </a:xfrm>
          <a:prstGeom prst="rect">
            <a:avLst/>
          </a:prstGeom>
        </p:spPr>
        <p:txBody>
          <a:bodyPr vert="horz" lIns="91440" tIns="45720" rIns="91440" bIns="45720" rtlCol="0" anchor="b" anchorCtr="0"/>
          <a:lstStyle>
            <a:lvl1pPr>
              <a:defRPr kumimoji="0" lang="en-US" sz="600" kern="1200" spc="0" normalizeH="0" baseline="0" smtClean="0">
                <a:ln>
                  <a:noFill/>
                </a:ln>
                <a:solidFill>
                  <a:schemeClr val="tx1"/>
                </a:solidFill>
                <a:effectLst/>
                <a:uLnTx/>
                <a:uFillTx/>
                <a:latin typeface="Arial" charset="0"/>
                <a:ea typeface="Arial" charset="0"/>
                <a:cs typeface="Arial" charset="0"/>
              </a:defRPr>
            </a:lvl1pPr>
          </a:lstStyle>
          <a:p>
            <a:pPr algn="r" defTabSz="457200"/>
            <a:fld id="{625532A8-9998-1545-8016-7D9932388623}" type="slidenum">
              <a:rPr lang="uk-UA" smtClean="0"/>
              <a:pPr algn="r" defTabSz="457200"/>
              <a:t>‹#›</a:t>
            </a:fld>
            <a:endParaRPr lang="uk-UA"/>
          </a:p>
        </p:txBody>
      </p:sp>
      <p:sp>
        <p:nvSpPr>
          <p:cNvPr id="16" name="Date Placeholder 12"/>
          <p:cNvSpPr>
            <a:spLocks noGrp="1"/>
          </p:cNvSpPr>
          <p:nvPr>
            <p:ph type="dt" sz="half" idx="2"/>
          </p:nvPr>
        </p:nvSpPr>
        <p:spPr>
          <a:xfrm>
            <a:off x="474791" y="4790122"/>
            <a:ext cx="2057400" cy="274637"/>
          </a:xfrm>
          <a:prstGeom prst="rect">
            <a:avLst/>
          </a:prstGeom>
        </p:spPr>
        <p:txBody>
          <a:bodyPr lIns="0" anchor="b"/>
          <a:lstStyle>
            <a:lvl1pPr>
              <a:defRPr kumimoji="0" lang="en-US" sz="600" kern="1200" spc="0" normalizeH="0" baseline="0" smtClean="0">
                <a:ln>
                  <a:noFill/>
                </a:ln>
                <a:solidFill>
                  <a:schemeClr val="tx1"/>
                </a:solidFill>
                <a:effectLst/>
                <a:uLnTx/>
                <a:uFillTx/>
                <a:latin typeface="Arial" charset="0"/>
                <a:ea typeface="Arial" charset="0"/>
                <a:cs typeface="Arial" charset="0"/>
              </a:defRPr>
            </a:lvl1pPr>
          </a:lstStyle>
          <a:p>
            <a:pPr defTabSz="457200"/>
            <a:r>
              <a:rPr lang="en-US" dirty="0"/>
              <a:t>© DataStax, All Rights Reserved.</a:t>
            </a:r>
          </a:p>
        </p:txBody>
      </p:sp>
      <p:pic>
        <p:nvPicPr>
          <p:cNvPr id="17" name="Shape 74" descr="line-dot-pattern@2x.png"/>
          <p:cNvPicPr preferRelativeResize="0"/>
          <p:nvPr userDrawn="1"/>
        </p:nvPicPr>
        <p:blipFill rotWithShape="1">
          <a:blip r:embed="rId4" cstate="hqprint">
            <a:alphaModFix amt="25000"/>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a:ext>
            </a:extLst>
          </a:blip>
          <a:srcRect/>
          <a:stretch/>
        </p:blipFill>
        <p:spPr>
          <a:xfrm flipV="1">
            <a:off x="0" y="0"/>
            <a:ext cx="4286808" cy="4046784"/>
          </a:xfrm>
          <a:prstGeom prst="rect">
            <a:avLst/>
          </a:prstGeom>
          <a:noFill/>
          <a:ln>
            <a:noFill/>
          </a:ln>
        </p:spPr>
      </p:pic>
    </p:spTree>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Blue Title Slide">
    <p:spTree>
      <p:nvGrpSpPr>
        <p:cNvPr id="1" name="Shape 16"/>
        <p:cNvGrpSpPr/>
        <p:nvPr/>
      </p:nvGrpSpPr>
      <p:grpSpPr>
        <a:xfrm>
          <a:off x="0" y="0"/>
          <a:ext cx="0" cy="0"/>
          <a:chOff x="0" y="0"/>
          <a:chExt cx="0" cy="0"/>
        </a:xfrm>
      </p:grpSpPr>
      <p:sp>
        <p:nvSpPr>
          <p:cNvPr id="17" name="Shape 17"/>
          <p:cNvSpPr/>
          <p:nvPr/>
        </p:nvSpPr>
        <p:spPr>
          <a:xfrm>
            <a:off x="0" y="0"/>
            <a:ext cx="9144000" cy="5150358"/>
          </a:xfrm>
          <a:prstGeom prst="rect">
            <a:avLst/>
          </a:prstGeom>
          <a:solidFill>
            <a:srgbClr val="007A97"/>
          </a:solidFill>
          <a:ln>
            <a:noFill/>
          </a:ln>
        </p:spPr>
        <p:txBody>
          <a:bodyPr wrap="square" lIns="91425" tIns="45700" rIns="91425" bIns="45700" anchor="ctr" anchorCtr="0">
            <a:noAutofit/>
          </a:bodyPr>
          <a:lstStyle/>
          <a:p>
            <a:pPr marL="0" marR="0" lvl="0" indent="0" algn="ctr" rtl="0">
              <a:spcBef>
                <a:spcPts val="0"/>
              </a:spcBef>
              <a:buNone/>
            </a:pPr>
            <a:endParaRPr sz="1350" b="0" i="0" u="none" strike="noStrike" cap="none">
              <a:solidFill>
                <a:schemeClr val="lt1"/>
              </a:solidFill>
              <a:latin typeface="Times New Roman"/>
              <a:ea typeface="Times New Roman"/>
              <a:cs typeface="Times New Roman"/>
              <a:sym typeface="Times New Roman"/>
            </a:endParaRPr>
          </a:p>
        </p:txBody>
      </p:sp>
      <p:sp>
        <p:nvSpPr>
          <p:cNvPr id="18" name="Shape 18"/>
          <p:cNvSpPr txBox="1">
            <a:spLocks noGrp="1"/>
          </p:cNvSpPr>
          <p:nvPr>
            <p:ph type="title"/>
          </p:nvPr>
        </p:nvSpPr>
        <p:spPr>
          <a:xfrm>
            <a:off x="457200" y="1200150"/>
            <a:ext cx="8229600" cy="857250"/>
          </a:xfrm>
          <a:prstGeom prst="rect">
            <a:avLst/>
          </a:prstGeom>
          <a:noFill/>
          <a:ln>
            <a:noFill/>
          </a:ln>
        </p:spPr>
        <p:txBody>
          <a:bodyPr wrap="square" lIns="91425" tIns="91425" rIns="91425" bIns="91425" anchor="b" anchorCtr="0"/>
          <a:lstStyle>
            <a:lvl1pPr marL="0" marR="0" lvl="0" indent="0" algn="l" rtl="0">
              <a:lnSpc>
                <a:spcPct val="80000"/>
              </a:lnSpc>
              <a:spcBef>
                <a:spcPts val="0"/>
              </a:spcBef>
              <a:buClr>
                <a:schemeClr val="lt1"/>
              </a:buClr>
              <a:buSzPts val="3600"/>
              <a:buFont typeface="Arial"/>
              <a:buNone/>
              <a:defRPr sz="3600" b="0" i="0" u="none" strike="noStrike" cap="none">
                <a:solidFill>
                  <a:schemeClr val="lt1"/>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19" name="Shape 19"/>
          <p:cNvSpPr txBox="1">
            <a:spLocks noGrp="1"/>
          </p:cNvSpPr>
          <p:nvPr>
            <p:ph type="body" idx="1"/>
          </p:nvPr>
        </p:nvSpPr>
        <p:spPr>
          <a:xfrm>
            <a:off x="468313" y="2395539"/>
            <a:ext cx="8229600" cy="576263"/>
          </a:xfrm>
          <a:prstGeom prst="rect">
            <a:avLst/>
          </a:prstGeom>
          <a:noFill/>
          <a:ln>
            <a:noFill/>
          </a:ln>
        </p:spPr>
        <p:txBody>
          <a:bodyPr wrap="square" lIns="91425" tIns="91425" rIns="91425" bIns="91425" anchor="t" anchorCtr="0"/>
          <a:lstStyle>
            <a:lvl1pPr marL="0" marR="0" lvl="0" indent="0" algn="l" rtl="0">
              <a:spcBef>
                <a:spcPts val="600"/>
              </a:spcBef>
              <a:buClr>
                <a:schemeClr val="lt1"/>
              </a:buClr>
              <a:buSzPts val="1500"/>
              <a:buFont typeface="Arial"/>
              <a:buNone/>
              <a:defRPr sz="1500" b="0" i="0" u="none" strike="noStrike" cap="none">
                <a:solidFill>
                  <a:schemeClr val="lt1"/>
                </a:solidFill>
                <a:latin typeface="Arial"/>
                <a:ea typeface="Arial"/>
                <a:cs typeface="Arial"/>
                <a:sym typeface="Arial"/>
              </a:defRPr>
            </a:lvl1pPr>
            <a:lvl2pPr marL="742950" marR="0" lvl="1" indent="-209550" algn="l" rtl="0">
              <a:spcBef>
                <a:spcPts val="600"/>
              </a:spcBef>
              <a:buClr>
                <a:srgbClr val="4C5858"/>
              </a:buClr>
              <a:buSzPts val="1200"/>
              <a:buFont typeface="Arial"/>
              <a:buChar char="–"/>
              <a:defRPr sz="1200" b="0" i="0" u="none" strike="noStrike" cap="none">
                <a:solidFill>
                  <a:srgbClr val="4C5858"/>
                </a:solidFill>
                <a:latin typeface="Helvetica Neue Light"/>
                <a:ea typeface="Helvetica Neue Light"/>
                <a:cs typeface="Helvetica Neue Light"/>
                <a:sym typeface="Helvetica Neue Light"/>
              </a:defRPr>
            </a:lvl2pPr>
            <a:lvl3pPr marL="1143000" marR="0" lvl="2" indent="-158750" algn="l" rtl="0">
              <a:spcBef>
                <a:spcPts val="600"/>
              </a:spcBef>
              <a:buClr>
                <a:srgbClr val="4C5858"/>
              </a:buClr>
              <a:buSzPts val="1100"/>
              <a:buFont typeface="Arial"/>
              <a:buChar char="•"/>
              <a:defRPr sz="1100" b="0" i="0" u="none" strike="noStrike" cap="none">
                <a:solidFill>
                  <a:srgbClr val="4C5858"/>
                </a:solidFill>
                <a:latin typeface="Helvetica Neue Light"/>
                <a:ea typeface="Helvetica Neue Light"/>
                <a:cs typeface="Helvetica Neue Light"/>
                <a:sym typeface="Helvetica Neue Light"/>
              </a:defRPr>
            </a:lvl3pPr>
            <a:lvl4pPr marL="1600200" marR="0" lvl="3" indent="-161925" algn="l" rtl="0">
              <a:spcBef>
                <a:spcPts val="600"/>
              </a:spcBef>
              <a:buClr>
                <a:srgbClr val="4C5858"/>
              </a:buClr>
              <a:buSzPts val="1050"/>
              <a:buFont typeface="Arial"/>
              <a:buChar char="–"/>
              <a:defRPr sz="1050" b="0" i="0" u="none" strike="noStrike" cap="none">
                <a:solidFill>
                  <a:srgbClr val="4C5858"/>
                </a:solidFill>
                <a:latin typeface="Helvetica Neue Light"/>
                <a:ea typeface="Helvetica Neue Light"/>
                <a:cs typeface="Helvetica Neue Light"/>
                <a:sym typeface="Helvetica Neue Light"/>
              </a:defRPr>
            </a:lvl4pPr>
            <a:lvl5pPr marL="2057400" marR="0" lvl="4" indent="-161925" algn="l" rtl="0">
              <a:spcBef>
                <a:spcPts val="600"/>
              </a:spcBef>
              <a:buClr>
                <a:srgbClr val="4C5858"/>
              </a:buClr>
              <a:buSzPts val="1050"/>
              <a:buFont typeface="Arial"/>
              <a:buChar char="»"/>
              <a:defRPr sz="1050" b="0" i="0" u="none" strike="noStrike" cap="none">
                <a:solidFill>
                  <a:srgbClr val="4C5858"/>
                </a:solidFill>
                <a:latin typeface="Helvetica Neue Light"/>
                <a:ea typeface="Helvetica Neue Light"/>
                <a:cs typeface="Helvetica Neue Light"/>
                <a:sym typeface="Helvetica Neue Light"/>
              </a:defRPr>
            </a:lvl5pPr>
            <a:lvl6pPr marL="2514600" marR="0" lvl="5" indent="-101600" algn="l" rtl="0">
              <a:spcBef>
                <a:spcPts val="400"/>
              </a:spcBef>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6pPr>
            <a:lvl7pPr marL="2971800" marR="0" lvl="6" indent="-101600" algn="l" rtl="0">
              <a:spcBef>
                <a:spcPts val="400"/>
              </a:spcBef>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7pPr>
            <a:lvl8pPr marL="3429000" marR="0" lvl="7" indent="-101600" algn="l" rtl="0">
              <a:spcBef>
                <a:spcPts val="400"/>
              </a:spcBef>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8pPr>
            <a:lvl9pPr marL="3886200" marR="0" lvl="8" indent="-101600" algn="l" rtl="0">
              <a:spcBef>
                <a:spcPts val="400"/>
              </a:spcBef>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9pPr>
          </a:lstStyle>
          <a:p>
            <a:endParaRPr/>
          </a:p>
        </p:txBody>
      </p:sp>
      <p:cxnSp>
        <p:nvCxnSpPr>
          <p:cNvPr id="20" name="Shape 20"/>
          <p:cNvCxnSpPr/>
          <p:nvPr/>
        </p:nvCxnSpPr>
        <p:spPr>
          <a:xfrm>
            <a:off x="605121" y="2209800"/>
            <a:ext cx="8092792" cy="0"/>
          </a:xfrm>
          <a:prstGeom prst="straightConnector1">
            <a:avLst/>
          </a:prstGeom>
          <a:noFill/>
          <a:ln w="12700" cap="rnd" cmpd="sng">
            <a:solidFill>
              <a:schemeClr val="lt1"/>
            </a:solidFill>
            <a:prstDash val="solid"/>
            <a:round/>
            <a:headEnd type="oval" w="sm" len="sm"/>
            <a:tailEnd type="oval" w="sm" len="sm"/>
          </a:ln>
        </p:spPr>
      </p:cxnSp>
      <p:pic>
        <p:nvPicPr>
          <p:cNvPr id="21" name="Shape 21"/>
          <p:cNvPicPr preferRelativeResize="0"/>
          <p:nvPr/>
        </p:nvPicPr>
        <p:blipFill rotWithShape="1">
          <a:blip r:embed="rId2">
            <a:alphaModFix/>
          </a:blip>
          <a:srcRect/>
          <a:stretch/>
        </p:blipFill>
        <p:spPr>
          <a:xfrm>
            <a:off x="5838440" y="3158867"/>
            <a:ext cx="3322320" cy="2000250"/>
          </a:xfrm>
          <a:prstGeom prst="rect">
            <a:avLst/>
          </a:prstGeom>
          <a:noFill/>
          <a:ln>
            <a:noFill/>
          </a:ln>
        </p:spPr>
      </p:pic>
      <p:pic>
        <p:nvPicPr>
          <p:cNvPr id="22" name="Shape 22"/>
          <p:cNvPicPr preferRelativeResize="0"/>
          <p:nvPr/>
        </p:nvPicPr>
        <p:blipFill rotWithShape="1">
          <a:blip r:embed="rId3">
            <a:alphaModFix/>
          </a:blip>
          <a:srcRect/>
          <a:stretch/>
        </p:blipFill>
        <p:spPr>
          <a:xfrm>
            <a:off x="7249434" y="4654292"/>
            <a:ext cx="1823672" cy="401542"/>
          </a:xfrm>
          <a:prstGeom prst="rect">
            <a:avLst/>
          </a:prstGeom>
          <a:noFill/>
          <a:ln>
            <a:noFill/>
          </a:ln>
        </p:spPr>
      </p:pic>
    </p:spTree>
    <p:extLst>
      <p:ext uri="{BB962C8B-B14F-4D97-AF65-F5344CB8AC3E}">
        <p14:creationId xmlns:p14="http://schemas.microsoft.com/office/powerpoint/2010/main" val="39059417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Blue Section Slide">
    <p:spTree>
      <p:nvGrpSpPr>
        <p:cNvPr id="1" name="Shape 188"/>
        <p:cNvGrpSpPr/>
        <p:nvPr/>
      </p:nvGrpSpPr>
      <p:grpSpPr>
        <a:xfrm>
          <a:off x="0" y="0"/>
          <a:ext cx="0" cy="0"/>
          <a:chOff x="0" y="0"/>
          <a:chExt cx="0" cy="0"/>
        </a:xfrm>
      </p:grpSpPr>
      <p:sp>
        <p:nvSpPr>
          <p:cNvPr id="189" name="Shape 189"/>
          <p:cNvSpPr/>
          <p:nvPr/>
        </p:nvSpPr>
        <p:spPr>
          <a:xfrm>
            <a:off x="0" y="0"/>
            <a:ext cx="9144000" cy="5143500"/>
          </a:xfrm>
          <a:prstGeom prst="rect">
            <a:avLst/>
          </a:prstGeom>
          <a:solidFill>
            <a:schemeClr val="accent1"/>
          </a:solidFill>
          <a:ln>
            <a:noFill/>
          </a:ln>
        </p:spPr>
        <p:txBody>
          <a:bodyPr wrap="square" lIns="91425" tIns="45700" rIns="91425" bIns="45700" anchor="ctr" anchorCtr="0">
            <a:noAutofit/>
          </a:bodyPr>
          <a:lstStyle/>
          <a:p>
            <a:pPr marL="0" marR="0" lvl="0" indent="-28575" algn="ctr" rtl="0">
              <a:lnSpc>
                <a:spcPct val="100000"/>
              </a:lnSpc>
              <a:spcBef>
                <a:spcPts val="0"/>
              </a:spcBef>
              <a:spcAft>
                <a:spcPts val="0"/>
              </a:spcAft>
              <a:buClr>
                <a:schemeClr val="dk1"/>
              </a:buClr>
              <a:buSzPts val="450"/>
              <a:buFont typeface="Arial"/>
              <a:buNone/>
            </a:pPr>
            <a:endParaRPr sz="1800" b="0" i="0" u="none" strike="noStrike" cap="none">
              <a:solidFill>
                <a:srgbClr val="FFFFFF"/>
              </a:solidFill>
              <a:latin typeface="Calibri"/>
              <a:ea typeface="Calibri"/>
              <a:cs typeface="Calibri"/>
              <a:sym typeface="Calibri"/>
            </a:endParaRPr>
          </a:p>
        </p:txBody>
      </p:sp>
      <p:pic>
        <p:nvPicPr>
          <p:cNvPr id="190" name="Shape 190" descr="line-dot-pattern@2x.png"/>
          <p:cNvPicPr preferRelativeResize="0"/>
          <p:nvPr/>
        </p:nvPicPr>
        <p:blipFill rotWithShape="1">
          <a:blip r:embed="rId2">
            <a:alphaModFix amt="40000"/>
          </a:blip>
          <a:srcRect/>
          <a:stretch/>
        </p:blipFill>
        <p:spPr>
          <a:xfrm>
            <a:off x="0" y="-54964"/>
            <a:ext cx="6248400" cy="5198400"/>
          </a:xfrm>
          <a:prstGeom prst="rect">
            <a:avLst/>
          </a:prstGeom>
          <a:noFill/>
          <a:ln>
            <a:noFill/>
          </a:ln>
        </p:spPr>
      </p:pic>
      <p:sp>
        <p:nvSpPr>
          <p:cNvPr id="191" name="Shape 191"/>
          <p:cNvSpPr/>
          <p:nvPr/>
        </p:nvSpPr>
        <p:spPr>
          <a:xfrm>
            <a:off x="0" y="1428750"/>
            <a:ext cx="9144000" cy="1828800"/>
          </a:xfrm>
          <a:prstGeom prst="rect">
            <a:avLst/>
          </a:prstGeom>
          <a:solidFill>
            <a:srgbClr val="003D4B">
              <a:alpha val="20000"/>
            </a:srgbClr>
          </a:solidFill>
          <a:ln>
            <a:noFill/>
          </a:ln>
        </p:spPr>
        <p:txBody>
          <a:bodyPr wrap="square" lIns="91425" tIns="45700" rIns="91425" bIns="45700" anchor="ctr" anchorCtr="0">
            <a:noAutofit/>
          </a:bodyPr>
          <a:lstStyle/>
          <a:p>
            <a:pPr marL="0" marR="0" lvl="0" indent="-28575" algn="ctr" rtl="0">
              <a:lnSpc>
                <a:spcPct val="100000"/>
              </a:lnSpc>
              <a:spcBef>
                <a:spcPts val="0"/>
              </a:spcBef>
              <a:spcAft>
                <a:spcPts val="0"/>
              </a:spcAft>
              <a:buClr>
                <a:schemeClr val="dk1"/>
              </a:buClr>
              <a:buSzPts val="450"/>
              <a:buFont typeface="Arial"/>
              <a:buNone/>
            </a:pPr>
            <a:endParaRPr sz="1800" b="0" i="0" u="none" strike="noStrike" cap="none">
              <a:solidFill>
                <a:srgbClr val="FFFFFF"/>
              </a:solidFill>
              <a:latin typeface="Calibri"/>
              <a:ea typeface="Calibri"/>
              <a:cs typeface="Calibri"/>
              <a:sym typeface="Calibri"/>
            </a:endParaRPr>
          </a:p>
        </p:txBody>
      </p:sp>
      <p:sp>
        <p:nvSpPr>
          <p:cNvPr id="192" name="Shape 192"/>
          <p:cNvSpPr txBox="1">
            <a:spLocks noGrp="1"/>
          </p:cNvSpPr>
          <p:nvPr>
            <p:ph type="title"/>
          </p:nvPr>
        </p:nvSpPr>
        <p:spPr>
          <a:xfrm>
            <a:off x="457200" y="1656672"/>
            <a:ext cx="8229600" cy="1371600"/>
          </a:xfrm>
          <a:prstGeom prst="rect">
            <a:avLst/>
          </a:prstGeom>
          <a:noFill/>
          <a:ln>
            <a:noFill/>
          </a:ln>
        </p:spPr>
        <p:txBody>
          <a:bodyPr wrap="square" lIns="91425" tIns="91425" rIns="91425" bIns="91425" anchor="ctr" anchorCtr="0"/>
          <a:lstStyle>
            <a:lvl1pPr marL="0" marR="0" lvl="0" indent="0" algn="l" rtl="0">
              <a:lnSpc>
                <a:spcPct val="80000"/>
              </a:lnSpc>
              <a:spcBef>
                <a:spcPts val="0"/>
              </a:spcBef>
              <a:spcAft>
                <a:spcPts val="0"/>
              </a:spcAft>
              <a:buClr>
                <a:schemeClr val="lt1"/>
              </a:buClr>
              <a:buSzPts val="1400"/>
              <a:buFont typeface="Arial"/>
              <a:buNone/>
              <a:defRPr sz="3600" b="0" i="0" u="none" strike="noStrike" cap="none">
                <a:solidFill>
                  <a:schemeClr val="lt1"/>
                </a:solidFill>
                <a:latin typeface="Arial"/>
                <a:ea typeface="Arial"/>
                <a:cs typeface="Arial"/>
                <a:sym typeface="Arial"/>
              </a:defRPr>
            </a:lvl1pPr>
            <a:lvl2pPr lvl="1" indent="0">
              <a:spcBef>
                <a:spcPts val="0"/>
              </a:spcBef>
              <a:buSzPts val="1400"/>
              <a:buFont typeface="Arial"/>
              <a:buNone/>
              <a:defRPr sz="1800"/>
            </a:lvl2pPr>
            <a:lvl3pPr lvl="2" indent="0">
              <a:spcBef>
                <a:spcPts val="0"/>
              </a:spcBef>
              <a:buSzPts val="1400"/>
              <a:buFont typeface="Arial"/>
              <a:buNone/>
              <a:defRPr sz="1800"/>
            </a:lvl3pPr>
            <a:lvl4pPr lvl="3" indent="0">
              <a:spcBef>
                <a:spcPts val="0"/>
              </a:spcBef>
              <a:buSzPts val="1400"/>
              <a:buFont typeface="Arial"/>
              <a:buNone/>
              <a:defRPr sz="1800"/>
            </a:lvl4pPr>
            <a:lvl5pPr lvl="4" indent="0">
              <a:spcBef>
                <a:spcPts val="0"/>
              </a:spcBef>
              <a:buSzPts val="1400"/>
              <a:buFont typeface="Arial"/>
              <a:buNone/>
              <a:defRPr sz="1800"/>
            </a:lvl5pPr>
            <a:lvl6pPr lvl="5" indent="0">
              <a:spcBef>
                <a:spcPts val="0"/>
              </a:spcBef>
              <a:buSzPts val="1400"/>
              <a:buFont typeface="Arial"/>
              <a:buNone/>
              <a:defRPr sz="1800"/>
            </a:lvl6pPr>
            <a:lvl7pPr lvl="6" indent="0">
              <a:spcBef>
                <a:spcPts val="0"/>
              </a:spcBef>
              <a:buSzPts val="1400"/>
              <a:buFont typeface="Arial"/>
              <a:buNone/>
              <a:defRPr sz="1800"/>
            </a:lvl7pPr>
            <a:lvl8pPr lvl="7" indent="0">
              <a:spcBef>
                <a:spcPts val="0"/>
              </a:spcBef>
              <a:buSzPts val="1400"/>
              <a:buFont typeface="Arial"/>
              <a:buNone/>
              <a:defRPr sz="1800"/>
            </a:lvl8pPr>
            <a:lvl9pPr lvl="8" indent="0">
              <a:spcBef>
                <a:spcPts val="0"/>
              </a:spcBef>
              <a:buSzPts val="1400"/>
              <a:buFont typeface="Arial"/>
              <a:buNone/>
              <a:defRPr sz="1800"/>
            </a:lvl9pPr>
          </a:lstStyle>
          <a:p>
            <a:endParaRPr/>
          </a:p>
        </p:txBody>
      </p:sp>
      <p:pic>
        <p:nvPicPr>
          <p:cNvPr id="193" name="Shape 193"/>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6739215" y="4803191"/>
            <a:ext cx="2284200" cy="220500"/>
          </a:xfrm>
          <a:prstGeom prst="rect">
            <a:avLst/>
          </a:prstGeom>
          <a:noFill/>
          <a:ln>
            <a:noFill/>
          </a:ln>
        </p:spPr>
      </p:pic>
      <p:sp>
        <p:nvSpPr>
          <p:cNvPr id="194" name="Shape 194"/>
          <p:cNvSpPr txBox="1">
            <a:spLocks noGrp="1"/>
          </p:cNvSpPr>
          <p:nvPr>
            <p:ph type="ftr" idx="11"/>
          </p:nvPr>
        </p:nvSpPr>
        <p:spPr>
          <a:xfrm>
            <a:off x="289080" y="4784541"/>
            <a:ext cx="1371600" cy="274500"/>
          </a:xfrm>
          <a:prstGeom prst="rect">
            <a:avLst/>
          </a:prstGeom>
          <a:noFill/>
          <a:ln>
            <a:noFill/>
          </a:ln>
        </p:spPr>
        <p:txBody>
          <a:bodyPr wrap="square" lIns="91425" tIns="91425" rIns="91425" bIns="91425" anchor="b" anchorCtr="0"/>
          <a:lstStyle>
            <a:lvl1pPr marL="0" marR="0" lvl="0" indent="0" algn="l" rtl="0">
              <a:spcBef>
                <a:spcPts val="0"/>
              </a:spcBef>
              <a:buClr>
                <a:srgbClr val="BFBFBF"/>
              </a:buClr>
              <a:buSzPts val="1400"/>
              <a:buFont typeface="Arial"/>
              <a:buNone/>
              <a:defRPr sz="600" b="0" i="0" u="none" strike="noStrike" cap="none">
                <a:solidFill>
                  <a:srgbClr val="BFBFBF"/>
                </a:solidFill>
                <a:latin typeface="Arial"/>
                <a:ea typeface="Arial"/>
                <a:cs typeface="Arial"/>
                <a:sym typeface="Arial"/>
              </a:defRPr>
            </a:lvl1pPr>
            <a:lvl2pPr marL="457200" marR="0" lvl="1" indent="0" algn="l" rtl="0">
              <a:spcBef>
                <a:spcPts val="0"/>
              </a:spcBef>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95" name="Shape 195"/>
          <p:cNvSpPr txBox="1">
            <a:spLocks noGrp="1"/>
          </p:cNvSpPr>
          <p:nvPr>
            <p:ph type="sldNum" idx="12"/>
          </p:nvPr>
        </p:nvSpPr>
        <p:spPr>
          <a:xfrm>
            <a:off x="43200" y="4784541"/>
            <a:ext cx="274200" cy="274500"/>
          </a:xfrm>
          <a:prstGeom prst="rect">
            <a:avLst/>
          </a:prstGeom>
          <a:noFill/>
          <a:ln>
            <a:noFill/>
          </a:ln>
        </p:spPr>
        <p:txBody>
          <a:bodyPr wrap="square" lIns="91425" tIns="45700" rIns="91425" bIns="45700" anchor="b" anchorCtr="0">
            <a:noAutofit/>
          </a:bodyPr>
          <a:lstStyle/>
          <a:p>
            <a:pPr marL="0" marR="0" lvl="0" indent="-9525" algn="l" rtl="0">
              <a:lnSpc>
                <a:spcPct val="100000"/>
              </a:lnSpc>
              <a:spcBef>
                <a:spcPts val="0"/>
              </a:spcBef>
              <a:spcAft>
                <a:spcPts val="0"/>
              </a:spcAft>
              <a:buClr>
                <a:srgbClr val="BFBFBF"/>
              </a:buClr>
              <a:buSzPts val="150"/>
              <a:buFont typeface="Arial"/>
              <a:buNone/>
            </a:pPr>
            <a:fld id="{00000000-1234-1234-1234-123412341234}" type="slidenum">
              <a:rPr lang="en-US" sz="600" b="0" i="0" u="none" strike="noStrike" cap="none">
                <a:solidFill>
                  <a:srgbClr val="BFBFBF"/>
                </a:solidFill>
                <a:latin typeface="Arial"/>
                <a:ea typeface="Arial"/>
                <a:cs typeface="Arial"/>
                <a:sym typeface="Arial"/>
              </a:rPr>
              <a:t>‹#›</a:t>
            </a:fld>
            <a:endParaRPr lang="en-US" sz="600" b="0" i="0" u="none" strike="noStrike" cap="none">
              <a:solidFill>
                <a:srgbClr val="BFBFBF"/>
              </a:solidFill>
              <a:latin typeface="Arial"/>
              <a:ea typeface="Arial"/>
              <a:cs typeface="Arial"/>
              <a:sym typeface="Arial"/>
            </a:endParaRPr>
          </a:p>
        </p:txBody>
      </p:sp>
    </p:spTree>
    <p:extLst>
      <p:ext uri="{BB962C8B-B14F-4D97-AF65-F5344CB8AC3E}">
        <p14:creationId xmlns:p14="http://schemas.microsoft.com/office/powerpoint/2010/main" val="37414387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ext Slide">
  <p:cSld name="1_Text Slide">
    <p:spTree>
      <p:nvGrpSpPr>
        <p:cNvPr id="1" name="Shape 35"/>
        <p:cNvGrpSpPr/>
        <p:nvPr/>
      </p:nvGrpSpPr>
      <p:grpSpPr>
        <a:xfrm>
          <a:off x="0" y="0"/>
          <a:ext cx="0" cy="0"/>
          <a:chOff x="0" y="0"/>
          <a:chExt cx="0" cy="0"/>
        </a:xfrm>
      </p:grpSpPr>
      <p:pic>
        <p:nvPicPr>
          <p:cNvPr id="36" name="Shape 36"/>
          <p:cNvPicPr preferRelativeResize="0"/>
          <p:nvPr/>
        </p:nvPicPr>
        <p:blipFill rotWithShape="1">
          <a:blip r:embed="rId2" cstate="hqprint">
            <a:alphaModFix amt="3000"/>
            <a:extLst>
              <a:ext uri="{28A0092B-C50C-407E-A947-70E740481C1C}">
                <a14:useLocalDpi xmlns:a14="http://schemas.microsoft.com/office/drawing/2010/main"/>
              </a:ext>
            </a:extLst>
          </a:blip>
          <a:srcRect r="11266"/>
          <a:stretch/>
        </p:blipFill>
        <p:spPr>
          <a:xfrm rot="5400000">
            <a:off x="227748" y="2081119"/>
            <a:ext cx="2860272" cy="3264494"/>
          </a:xfrm>
          <a:prstGeom prst="rect">
            <a:avLst/>
          </a:prstGeom>
          <a:noFill/>
          <a:ln>
            <a:noFill/>
          </a:ln>
        </p:spPr>
      </p:pic>
      <p:sp>
        <p:nvSpPr>
          <p:cNvPr id="37" name="Shape 37"/>
          <p:cNvSpPr txBox="1">
            <a:spLocks noGrp="1"/>
          </p:cNvSpPr>
          <p:nvPr>
            <p:ph type="title"/>
          </p:nvPr>
        </p:nvSpPr>
        <p:spPr>
          <a:xfrm>
            <a:off x="457200" y="270472"/>
            <a:ext cx="8229600" cy="548048"/>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accent5"/>
              </a:buClr>
              <a:buSzPts val="2800"/>
              <a:buFont typeface="Arial"/>
              <a:buNone/>
              <a:defRPr sz="2800" b="0" i="0" u="none" strike="noStrike" cap="none">
                <a:solidFill>
                  <a:schemeClr val="accent5"/>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8" name="Shape 38"/>
          <p:cNvSpPr txBox="1">
            <a:spLocks noGrp="1"/>
          </p:cNvSpPr>
          <p:nvPr>
            <p:ph type="body" idx="1"/>
          </p:nvPr>
        </p:nvSpPr>
        <p:spPr>
          <a:xfrm>
            <a:off x="457200" y="1123949"/>
            <a:ext cx="8229600" cy="3477087"/>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28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17500" algn="l" rtl="0">
              <a:lnSpc>
                <a:spcPct val="100000"/>
              </a:lnSpc>
              <a:spcBef>
                <a:spcPts val="500"/>
              </a:spcBef>
              <a:spcAft>
                <a:spcPts val="0"/>
              </a:spcAft>
              <a:buClr>
                <a:schemeClr val="accent5"/>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04800" algn="l" rtl="0">
              <a:lnSpc>
                <a:spcPct val="100000"/>
              </a:lnSpc>
              <a:spcBef>
                <a:spcPts val="500"/>
              </a:spcBef>
              <a:spcAft>
                <a:spcPts val="0"/>
              </a:spcAft>
              <a:buClr>
                <a:schemeClr val="accent5"/>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500"/>
              </a:spcBef>
              <a:spcAft>
                <a:spcPts val="0"/>
              </a:spcAft>
              <a:buClr>
                <a:schemeClr val="accent5"/>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500"/>
              </a:spcBef>
              <a:spcAft>
                <a:spcPts val="0"/>
              </a:spcAft>
              <a:buClr>
                <a:schemeClr val="accent5"/>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39" name="Shape 39"/>
          <p:cNvPicPr preferRelativeResize="0"/>
          <p:nvPr/>
        </p:nvPicPr>
        <p:blipFill rotWithShape="1">
          <a:blip r:embed="rId3">
            <a:alphaModFix/>
          </a:blip>
          <a:srcRect/>
          <a:stretch/>
        </p:blipFill>
        <p:spPr>
          <a:xfrm>
            <a:off x="6617524" y="4709160"/>
            <a:ext cx="2496312" cy="402710"/>
          </a:xfrm>
          <a:prstGeom prst="rect">
            <a:avLst/>
          </a:prstGeom>
          <a:noFill/>
          <a:ln>
            <a:noFill/>
          </a:ln>
        </p:spPr>
      </p:pic>
      <p:sp>
        <p:nvSpPr>
          <p:cNvPr id="40" name="Shape 40"/>
          <p:cNvSpPr txBox="1">
            <a:spLocks noGrp="1"/>
          </p:cNvSpPr>
          <p:nvPr>
            <p:ph type="dt" idx="10"/>
          </p:nvPr>
        </p:nvSpPr>
        <p:spPr>
          <a:xfrm>
            <a:off x="474791" y="4790122"/>
            <a:ext cx="2057400" cy="274637"/>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 name="Shape 41"/>
          <p:cNvSpPr/>
          <p:nvPr/>
        </p:nvSpPr>
        <p:spPr>
          <a:xfrm>
            <a:off x="0" y="0"/>
            <a:ext cx="9144000" cy="65988"/>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2" name="Shape 42" descr="line-dot-pattern@2x.png"/>
          <p:cNvPicPr preferRelativeResize="0"/>
          <p:nvPr/>
        </p:nvPicPr>
        <p:blipFill rotWithShape="1">
          <a:blip r:embed="rId4">
            <a:alphaModFix amt="25000"/>
          </a:blip>
          <a:srcRect/>
          <a:stretch/>
        </p:blipFill>
        <p:spPr>
          <a:xfrm rot="10800000">
            <a:off x="4706530" y="0"/>
            <a:ext cx="4437469" cy="3691783"/>
          </a:xfrm>
          <a:prstGeom prst="rect">
            <a:avLst/>
          </a:prstGeom>
          <a:noFill/>
          <a:ln>
            <a:noFill/>
          </a:ln>
        </p:spPr>
      </p:pic>
      <p:sp>
        <p:nvSpPr>
          <p:cNvPr id="43" name="Shape 43"/>
          <p:cNvSpPr txBox="1">
            <a:spLocks noGrp="1"/>
          </p:cNvSpPr>
          <p:nvPr>
            <p:ph type="sldNum" idx="12"/>
          </p:nvPr>
        </p:nvSpPr>
        <p:spPr>
          <a:xfrm>
            <a:off x="80683" y="4789169"/>
            <a:ext cx="309282" cy="274637"/>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1pPr>
            <a:lvl2pPr marL="0" marR="0" lvl="1"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2pPr>
            <a:lvl3pPr marL="0" marR="0" lvl="2"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3pPr>
            <a:lvl4pPr marL="0" marR="0" lvl="3"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4pPr>
            <a:lvl5pPr marL="0" marR="0" lvl="4"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5pPr>
            <a:lvl6pPr marL="0" marR="0" lvl="5"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6pPr>
            <a:lvl7pPr marL="0" marR="0" lvl="6"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7pPr>
            <a:lvl8pPr marL="0" marR="0" lvl="7"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8pPr>
            <a:lvl9pPr marL="0" marR="0" lvl="8"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44" name="Shape 44"/>
          <p:cNvSpPr txBox="1">
            <a:spLocks noGrp="1"/>
          </p:cNvSpPr>
          <p:nvPr>
            <p:ph type="ftr" idx="11"/>
          </p:nvPr>
        </p:nvSpPr>
        <p:spPr>
          <a:xfrm>
            <a:off x="3028950" y="4789169"/>
            <a:ext cx="3086100" cy="274637"/>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6020096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idebar Slide">
  <p:cSld name="1_Sidebar Slide">
    <p:spTree>
      <p:nvGrpSpPr>
        <p:cNvPr id="1" name="Shape 261"/>
        <p:cNvGrpSpPr/>
        <p:nvPr/>
      </p:nvGrpSpPr>
      <p:grpSpPr>
        <a:xfrm>
          <a:off x="0" y="0"/>
          <a:ext cx="0" cy="0"/>
          <a:chOff x="0" y="0"/>
          <a:chExt cx="0" cy="0"/>
        </a:xfrm>
      </p:grpSpPr>
      <p:sp>
        <p:nvSpPr>
          <p:cNvPr id="262" name="Shape 262"/>
          <p:cNvSpPr/>
          <p:nvPr/>
        </p:nvSpPr>
        <p:spPr>
          <a:xfrm rot="10800000" flipH="1">
            <a:off x="0" y="0"/>
            <a:ext cx="3654000" cy="5143500"/>
          </a:xfrm>
          <a:prstGeom prst="round1Rect">
            <a:avLst>
              <a:gd name="adj" fmla="val 28462"/>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0" i="0" u="none" strike="noStrike" cap="none">
                <a:solidFill>
                  <a:schemeClr val="lt1"/>
                </a:solidFill>
                <a:latin typeface="Arial"/>
                <a:ea typeface="Arial"/>
                <a:cs typeface="Arial"/>
                <a:sym typeface="Arial"/>
              </a:rPr>
              <a:t> </a:t>
            </a:r>
            <a:endParaRPr/>
          </a:p>
        </p:txBody>
      </p:sp>
      <p:sp>
        <p:nvSpPr>
          <p:cNvPr id="263" name="Shape 263"/>
          <p:cNvSpPr/>
          <p:nvPr/>
        </p:nvSpPr>
        <p:spPr>
          <a:xfrm>
            <a:off x="-3472" y="659747"/>
            <a:ext cx="3657600" cy="1842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64" name="Shape 264"/>
          <p:cNvPicPr preferRelativeResize="0"/>
          <p:nvPr/>
        </p:nvPicPr>
        <p:blipFill rotWithShape="1">
          <a:blip r:embed="rId2">
            <a:alphaModFix/>
          </a:blip>
          <a:srcRect/>
          <a:stretch/>
        </p:blipFill>
        <p:spPr>
          <a:xfrm>
            <a:off x="6617524" y="4709160"/>
            <a:ext cx="2496313" cy="402710"/>
          </a:xfrm>
          <a:prstGeom prst="rect">
            <a:avLst/>
          </a:prstGeom>
          <a:noFill/>
          <a:ln>
            <a:noFill/>
          </a:ln>
        </p:spPr>
      </p:pic>
      <p:pic>
        <p:nvPicPr>
          <p:cNvPr id="265" name="Shape 265" descr="line-dot-pattern@2x.png"/>
          <p:cNvPicPr preferRelativeResize="0"/>
          <p:nvPr/>
        </p:nvPicPr>
        <p:blipFill rotWithShape="1">
          <a:blip r:embed="rId3" cstate="hqprint">
            <a:alphaModFix amt="25000"/>
            <a:extLst>
              <a:ext uri="{28A0092B-C50C-407E-A947-70E740481C1C}">
                <a14:useLocalDpi xmlns:a14="http://schemas.microsoft.com/office/drawing/2010/main"/>
              </a:ext>
            </a:extLst>
          </a:blip>
          <a:srcRect/>
          <a:stretch/>
        </p:blipFill>
        <p:spPr>
          <a:xfrm>
            <a:off x="0" y="817418"/>
            <a:ext cx="3654127" cy="4326018"/>
          </a:xfrm>
          <a:prstGeom prst="rect">
            <a:avLst/>
          </a:prstGeom>
          <a:noFill/>
          <a:ln>
            <a:noFill/>
          </a:ln>
        </p:spPr>
      </p:pic>
      <p:sp>
        <p:nvSpPr>
          <p:cNvPr id="266" name="Shape 266"/>
          <p:cNvSpPr txBox="1">
            <a:spLocks noGrp="1"/>
          </p:cNvSpPr>
          <p:nvPr>
            <p:ph type="dt" idx="10"/>
          </p:nvPr>
        </p:nvSpPr>
        <p:spPr>
          <a:xfrm>
            <a:off x="474791" y="4790122"/>
            <a:ext cx="2057400" cy="2745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lt1"/>
              </a:buClr>
              <a:buSzPts val="600"/>
              <a:buFont typeface="Arial"/>
              <a:buNone/>
              <a:defRPr sz="6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7" name="Shape 267"/>
          <p:cNvSpPr txBox="1">
            <a:spLocks noGrp="1"/>
          </p:cNvSpPr>
          <p:nvPr>
            <p:ph type="body" idx="1"/>
          </p:nvPr>
        </p:nvSpPr>
        <p:spPr>
          <a:xfrm>
            <a:off x="4111328" y="659747"/>
            <a:ext cx="4575600" cy="3941400"/>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40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17500" algn="l" rtl="0">
              <a:lnSpc>
                <a:spcPct val="100000"/>
              </a:lnSpc>
              <a:spcBef>
                <a:spcPts val="1600"/>
              </a:spcBef>
              <a:spcAft>
                <a:spcPts val="0"/>
              </a:spcAft>
              <a:buClr>
                <a:schemeClr val="accent5"/>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17500" algn="l" rtl="0">
              <a:lnSpc>
                <a:spcPct val="100000"/>
              </a:lnSpc>
              <a:spcBef>
                <a:spcPts val="500"/>
              </a:spcBef>
              <a:spcAft>
                <a:spcPts val="0"/>
              </a:spcAft>
              <a:buClr>
                <a:schemeClr val="accent5"/>
              </a:buClr>
              <a:buSzPts val="1400"/>
              <a:buFont typeface="Arial"/>
              <a:buChar char="•"/>
              <a:defRPr sz="1200" b="0" i="0" u="none" strike="noStrike" cap="none">
                <a:solidFill>
                  <a:schemeClr val="dk1"/>
                </a:solidFill>
                <a:latin typeface="Arial"/>
                <a:ea typeface="Arial"/>
                <a:cs typeface="Arial"/>
                <a:sym typeface="Arial"/>
              </a:defRPr>
            </a:lvl3pPr>
            <a:lvl4pPr marL="1828800" marR="0" lvl="3" indent="-317500" algn="l" rtl="0">
              <a:lnSpc>
                <a:spcPct val="100000"/>
              </a:lnSpc>
              <a:spcBef>
                <a:spcPts val="500"/>
              </a:spcBef>
              <a:spcAft>
                <a:spcPts val="0"/>
              </a:spcAft>
              <a:buClr>
                <a:schemeClr val="accent5"/>
              </a:buClr>
              <a:buSzPts val="1400"/>
              <a:buFont typeface="Arial"/>
              <a:buChar char="–"/>
              <a:defRPr sz="1200" b="0" i="0" u="none" strike="noStrike" cap="none">
                <a:solidFill>
                  <a:schemeClr val="dk1"/>
                </a:solidFill>
                <a:latin typeface="Arial"/>
                <a:ea typeface="Arial"/>
                <a:cs typeface="Arial"/>
                <a:sym typeface="Arial"/>
              </a:defRPr>
            </a:lvl4pPr>
            <a:lvl5pPr marL="2286000" marR="0" lvl="4" indent="-317500" algn="l" rtl="0">
              <a:lnSpc>
                <a:spcPct val="100000"/>
              </a:lnSpc>
              <a:spcBef>
                <a:spcPts val="500"/>
              </a:spcBef>
              <a:spcAft>
                <a:spcPts val="0"/>
              </a:spcAft>
              <a:buClr>
                <a:schemeClr val="accent5"/>
              </a:buClr>
              <a:buSzPts val="1400"/>
              <a:buFont typeface="Arial"/>
              <a:buChar char="•"/>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8" name="Shape 268"/>
          <p:cNvSpPr txBox="1">
            <a:spLocks noGrp="1"/>
          </p:cNvSpPr>
          <p:nvPr>
            <p:ph type="body" idx="2"/>
          </p:nvPr>
        </p:nvSpPr>
        <p:spPr>
          <a:xfrm>
            <a:off x="457200" y="1733643"/>
            <a:ext cx="3089400" cy="6810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400"/>
              </a:spcBef>
              <a:spcAft>
                <a:spcPts val="0"/>
              </a:spcAft>
              <a:buClr>
                <a:schemeClr val="lt1"/>
              </a:buClr>
              <a:buSzPts val="1400"/>
              <a:buFont typeface="Arial"/>
              <a:buNone/>
              <a:defRPr sz="1600" b="0" i="0" u="none" strike="noStrike" cap="none">
                <a:solidFill>
                  <a:schemeClr val="lt1"/>
                </a:solidFill>
                <a:latin typeface="Arial"/>
                <a:ea typeface="Arial"/>
                <a:cs typeface="Arial"/>
                <a:sym typeface="Arial"/>
              </a:defRPr>
            </a:lvl1pPr>
            <a:lvl2pPr marL="914400" marR="0" lvl="1" indent="-406400" algn="l" rtl="0">
              <a:lnSpc>
                <a:spcPct val="100000"/>
              </a:lnSpc>
              <a:spcBef>
                <a:spcPts val="560"/>
              </a:spcBef>
              <a:spcAft>
                <a:spcPts val="0"/>
              </a:spcAft>
              <a:buClr>
                <a:schemeClr val="lt1"/>
              </a:buClr>
              <a:buSzPts val="2800"/>
              <a:buFont typeface="Arial"/>
              <a:buChar char="–"/>
              <a:defRPr sz="2800" b="0" i="0" u="none" strike="noStrike" cap="none">
                <a:solidFill>
                  <a:schemeClr val="lt1"/>
                </a:solidFill>
                <a:latin typeface="Helvetica Neue"/>
                <a:ea typeface="Helvetica Neue"/>
                <a:cs typeface="Helvetica Neue"/>
                <a:sym typeface="Helvetica Neue"/>
              </a:defRPr>
            </a:lvl2pPr>
            <a:lvl3pPr marL="1371600" marR="0" lvl="2" indent="-381000" algn="l" rtl="0">
              <a:lnSpc>
                <a:spcPct val="100000"/>
              </a:lnSpc>
              <a:spcBef>
                <a:spcPts val="480"/>
              </a:spcBef>
              <a:spcAft>
                <a:spcPts val="0"/>
              </a:spcAft>
              <a:buClr>
                <a:schemeClr val="lt1"/>
              </a:buClr>
              <a:buSzPts val="2400"/>
              <a:buFont typeface="Arial"/>
              <a:buChar char="•"/>
              <a:defRPr sz="2400" b="0" i="0" u="none" strike="noStrike" cap="none">
                <a:solidFill>
                  <a:schemeClr val="lt1"/>
                </a:solidFill>
                <a:latin typeface="Helvetica Neue"/>
                <a:ea typeface="Helvetica Neue"/>
                <a:cs typeface="Helvetica Neue"/>
                <a:sym typeface="Helvetica Neue"/>
              </a:defRPr>
            </a:lvl3pPr>
            <a:lvl4pPr marL="1828800" marR="0" lvl="3"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4pPr>
            <a:lvl5pPr marL="2286000" marR="0" lvl="4"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69" name="Shape 269"/>
          <p:cNvSpPr txBox="1">
            <a:spLocks noGrp="1"/>
          </p:cNvSpPr>
          <p:nvPr>
            <p:ph type="title"/>
          </p:nvPr>
        </p:nvSpPr>
        <p:spPr>
          <a:xfrm>
            <a:off x="457200" y="890791"/>
            <a:ext cx="3089400" cy="8283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lt1"/>
              </a:buClr>
              <a:buSzPts val="1400"/>
              <a:buFont typeface="Arial"/>
              <a:buNone/>
              <a:defRPr sz="2800" b="1" i="0" u="none" strike="noStrike" cap="none">
                <a:solidFill>
                  <a:schemeClr val="lt1"/>
                </a:solidFill>
                <a:latin typeface="Arial"/>
                <a:ea typeface="Arial"/>
                <a:cs typeface="Arial"/>
                <a:sym typeface="Arial"/>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endParaRPr/>
          </a:p>
        </p:txBody>
      </p:sp>
      <p:sp>
        <p:nvSpPr>
          <p:cNvPr id="270" name="Shape 270"/>
          <p:cNvSpPr txBox="1">
            <a:spLocks noGrp="1"/>
          </p:cNvSpPr>
          <p:nvPr>
            <p:ph type="sldNum" idx="12"/>
          </p:nvPr>
        </p:nvSpPr>
        <p:spPr>
          <a:xfrm>
            <a:off x="99060" y="4789170"/>
            <a:ext cx="289500" cy="2745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lt1"/>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chemeClr val="lt1"/>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chemeClr val="lt1"/>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chemeClr val="lt1"/>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chemeClr val="lt1"/>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chemeClr val="lt1"/>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chemeClr val="lt1"/>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chemeClr val="lt1"/>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chemeClr val="lt1"/>
              </a:buClr>
              <a:buSzPts val="600"/>
              <a:buFont typeface="Arial"/>
              <a:buNone/>
              <a:defRPr sz="600" b="0" i="0" u="none" strike="noStrike" cap="none">
                <a:solidFill>
                  <a:schemeClr val="lt1"/>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271" name="Shape 271"/>
          <p:cNvSpPr txBox="1">
            <a:spLocks noGrp="1"/>
          </p:cNvSpPr>
          <p:nvPr>
            <p:ph type="ftr" idx="11"/>
          </p:nvPr>
        </p:nvSpPr>
        <p:spPr>
          <a:xfrm>
            <a:off x="3028950" y="4789169"/>
            <a:ext cx="3086100" cy="274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237322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Slide 2">
    <p:spTree>
      <p:nvGrpSpPr>
        <p:cNvPr id="1" name="Shape 61"/>
        <p:cNvGrpSpPr/>
        <p:nvPr/>
      </p:nvGrpSpPr>
      <p:grpSpPr>
        <a:xfrm>
          <a:off x="0" y="0"/>
          <a:ext cx="0" cy="0"/>
          <a:chOff x="0" y="0"/>
          <a:chExt cx="0" cy="0"/>
        </a:xfrm>
      </p:grpSpPr>
      <p:sp>
        <p:nvSpPr>
          <p:cNvPr id="11" name="Round Single Corner Rectangle 10"/>
          <p:cNvSpPr/>
          <p:nvPr userDrawn="1"/>
        </p:nvSpPr>
        <p:spPr>
          <a:xfrm rot="5400000">
            <a:off x="405812" y="-405814"/>
            <a:ext cx="5143501" cy="5955129"/>
          </a:xfrm>
          <a:prstGeom prst="round1Rect">
            <a:avLst>
              <a:gd name="adj" fmla="val 0"/>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2">
            <a:alphaModFix amt="3000"/>
            <a:extLst>
              <a:ext uri="{28A0092B-C50C-407E-A947-70E740481C1C}">
                <a14:useLocalDpi xmlns:a14="http://schemas.microsoft.com/office/drawing/2010/main"/>
              </a:ext>
            </a:extLst>
          </a:blip>
          <a:stretch>
            <a:fillRect/>
          </a:stretch>
        </p:blipFill>
        <p:spPr>
          <a:xfrm rot="16200000" flipH="1">
            <a:off x="1773973" y="1788839"/>
            <a:ext cx="3817970" cy="3866606"/>
          </a:xfrm>
          <a:prstGeom prst="rect">
            <a:avLst/>
          </a:prstGeom>
        </p:spPr>
      </p:pic>
      <p:pic>
        <p:nvPicPr>
          <p:cNvPr id="12" name="Picture 11"/>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18" name="Picture Placeholder 17"/>
          <p:cNvSpPr>
            <a:spLocks noGrp="1" noChangeAspect="1"/>
          </p:cNvSpPr>
          <p:nvPr>
            <p:ph type="pic" sz="quarter" idx="13"/>
          </p:nvPr>
        </p:nvSpPr>
        <p:spPr>
          <a:xfrm>
            <a:off x="3287722" y="605790"/>
            <a:ext cx="5856278" cy="3931920"/>
          </a:xfrm>
          <a:custGeom>
            <a:avLst/>
            <a:gdLst>
              <a:gd name="connsiteX0" fmla="*/ 1737360 w 5175315"/>
              <a:gd name="connsiteY0" fmla="*/ 0 h 3474720"/>
              <a:gd name="connsiteX1" fmla="*/ 2582944 w 5175315"/>
              <a:gd name="connsiteY1" fmla="*/ 0 h 3474720"/>
              <a:gd name="connsiteX2" fmla="*/ 2646104 w 5175315"/>
              <a:gd name="connsiteY2" fmla="*/ 0 h 3474720"/>
              <a:gd name="connsiteX3" fmla="*/ 5175315 w 5175315"/>
              <a:gd name="connsiteY3" fmla="*/ 0 h 3474720"/>
              <a:gd name="connsiteX4" fmla="*/ 5175315 w 5175315"/>
              <a:gd name="connsiteY4" fmla="*/ 3474720 h 3474720"/>
              <a:gd name="connsiteX5" fmla="*/ 2646104 w 5175315"/>
              <a:gd name="connsiteY5" fmla="*/ 3474720 h 3474720"/>
              <a:gd name="connsiteX6" fmla="*/ 2582944 w 5175315"/>
              <a:gd name="connsiteY6" fmla="*/ 3474720 h 3474720"/>
              <a:gd name="connsiteX7" fmla="*/ 1737360 w 5175315"/>
              <a:gd name="connsiteY7" fmla="*/ 3474720 h 3474720"/>
              <a:gd name="connsiteX8" fmla="*/ 0 w 5175315"/>
              <a:gd name="connsiteY8" fmla="*/ 1737360 h 3474720"/>
              <a:gd name="connsiteX9" fmla="*/ 1737360 w 5175315"/>
              <a:gd name="connsiteY9" fmla="*/ 0 h 347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75315" h="3474720">
                <a:moveTo>
                  <a:pt x="1737360" y="0"/>
                </a:moveTo>
                <a:lnTo>
                  <a:pt x="2582944" y="0"/>
                </a:lnTo>
                <a:lnTo>
                  <a:pt x="2646104" y="0"/>
                </a:lnTo>
                <a:lnTo>
                  <a:pt x="5175315" y="0"/>
                </a:lnTo>
                <a:lnTo>
                  <a:pt x="5175315" y="3474720"/>
                </a:lnTo>
                <a:lnTo>
                  <a:pt x="2646104" y="3474720"/>
                </a:lnTo>
                <a:lnTo>
                  <a:pt x="2582944" y="3474720"/>
                </a:lnTo>
                <a:lnTo>
                  <a:pt x="1737360" y="3474720"/>
                </a:lnTo>
                <a:cubicBezTo>
                  <a:pt x="777843" y="3474720"/>
                  <a:pt x="0" y="2696877"/>
                  <a:pt x="0" y="1737360"/>
                </a:cubicBezTo>
                <a:cubicBezTo>
                  <a:pt x="0" y="777843"/>
                  <a:pt x="777843" y="0"/>
                  <a:pt x="1737360" y="0"/>
                </a:cubicBezTo>
                <a:close/>
              </a:path>
            </a:pathLst>
          </a:custGeom>
          <a:solidFill>
            <a:schemeClr val="accent1"/>
          </a:solidFill>
          <a:ln w="127000">
            <a:solidFill>
              <a:schemeClr val="bg2">
                <a:lumMod val="40000"/>
                <a:lumOff val="60000"/>
                <a:alpha val="30000"/>
              </a:schemeClr>
            </a:solidFill>
          </a:ln>
        </p:spPr>
        <p:txBody>
          <a:bodyPr wrap="square">
            <a:noAutofit/>
          </a:bodyPr>
          <a:lstStyle/>
          <a:p>
            <a:r>
              <a:rPr lang="en-US"/>
              <a:t>Drag picture to placeholder or click icon to add</a:t>
            </a:r>
            <a:endParaRPr lang="en-US" dirty="0"/>
          </a:p>
        </p:txBody>
      </p:sp>
      <p:sp>
        <p:nvSpPr>
          <p:cNvPr id="64" name="Shape 64"/>
          <p:cNvSpPr txBox="1">
            <a:spLocks noGrp="1"/>
          </p:cNvSpPr>
          <p:nvPr>
            <p:ph type="title"/>
          </p:nvPr>
        </p:nvSpPr>
        <p:spPr>
          <a:xfrm>
            <a:off x="317400" y="1922250"/>
            <a:ext cx="2767706" cy="1299000"/>
          </a:xfrm>
          <a:prstGeom prst="rect">
            <a:avLst/>
          </a:prstGeom>
          <a:noFill/>
          <a:ln>
            <a:noFill/>
          </a:ln>
        </p:spPr>
        <p:txBody>
          <a:bodyPr spcFirstLastPara="1" wrap="square" lIns="0" tIns="91425" rIns="91425" bIns="91425" anchor="ctr" anchorCtr="0"/>
          <a:lstStyle>
            <a:lvl1pPr marL="0" marR="0" lvl="0" indent="0" algn="l" rtl="0">
              <a:lnSpc>
                <a:spcPct val="90000"/>
              </a:lnSpc>
              <a:spcBef>
                <a:spcPts val="0"/>
              </a:spcBef>
              <a:spcAft>
                <a:spcPts val="0"/>
              </a:spcAft>
              <a:buClr>
                <a:schemeClr val="lt1"/>
              </a:buClr>
              <a:buSzPts val="1400"/>
              <a:buFont typeface="Arial"/>
              <a:buNone/>
              <a:defRPr sz="3200" b="1" i="0" u="none" strike="noStrike" cap="none">
                <a:solidFill>
                  <a:schemeClr val="tx1"/>
                </a:solidFill>
                <a:latin typeface="Arial"/>
                <a:ea typeface="Arial"/>
                <a:cs typeface="Arial"/>
                <a:sym typeface="Arial"/>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r>
              <a:rPr lang="en-US"/>
              <a:t>Click to edit Master title style</a:t>
            </a:r>
            <a:endParaRPr lang="en-US" dirty="0"/>
          </a:p>
        </p:txBody>
      </p:sp>
      <p:sp>
        <p:nvSpPr>
          <p:cNvPr id="15" name="Slide Number Placeholder 11"/>
          <p:cNvSpPr>
            <a:spLocks noGrp="1"/>
          </p:cNvSpPr>
          <p:nvPr>
            <p:ph type="sldNum" sz="quarter" idx="4"/>
          </p:nvPr>
        </p:nvSpPr>
        <p:spPr>
          <a:xfrm>
            <a:off x="99060" y="4789170"/>
            <a:ext cx="289560" cy="274637"/>
          </a:xfrm>
          <a:prstGeom prst="rect">
            <a:avLst/>
          </a:prstGeom>
        </p:spPr>
        <p:txBody>
          <a:bodyPr vert="horz" lIns="91440" tIns="45720" rIns="91440" bIns="45720" rtlCol="0" anchor="b" anchorCtr="0"/>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algn="r" defTabSz="457200"/>
            <a:fld id="{625532A8-9998-1545-8016-7D9932388623}" type="slidenum">
              <a:rPr lang="uk-UA" smtClean="0"/>
              <a:pPr algn="r" defTabSz="457200"/>
              <a:t>‹#›</a:t>
            </a:fld>
            <a:endParaRPr lang="uk-UA"/>
          </a:p>
        </p:txBody>
      </p:sp>
      <p:sp>
        <p:nvSpPr>
          <p:cNvPr id="16" name="Date Placeholder 12"/>
          <p:cNvSpPr>
            <a:spLocks noGrp="1"/>
          </p:cNvSpPr>
          <p:nvPr>
            <p:ph type="dt" sz="half" idx="2"/>
          </p:nvPr>
        </p:nvSpPr>
        <p:spPr>
          <a:xfrm>
            <a:off x="474791" y="4790122"/>
            <a:ext cx="2057400" cy="274637"/>
          </a:xfrm>
          <a:prstGeom prst="rect">
            <a:avLst/>
          </a:prstGeom>
        </p:spPr>
        <p:txBody>
          <a:bodyPr lIns="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defTabSz="457200"/>
            <a:r>
              <a:rPr lang="en-US" dirty="0"/>
              <a:t>© DataStax, All Rights Reserved.</a:t>
            </a:r>
            <a:endParaRPr lang="mr-IN" dirty="0"/>
          </a:p>
        </p:txBody>
      </p:sp>
      <p:pic>
        <p:nvPicPr>
          <p:cNvPr id="17" name="Shape 74" descr="line-dot-pattern@2x.png"/>
          <p:cNvPicPr preferRelativeResize="0"/>
          <p:nvPr userDrawn="1"/>
        </p:nvPicPr>
        <p:blipFill rotWithShape="1">
          <a:blip r:embed="rId4" cstate="hqprint">
            <a:alphaModFix amt="25000"/>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a:ext>
            </a:extLst>
          </a:blip>
          <a:srcRect/>
          <a:stretch/>
        </p:blipFill>
        <p:spPr>
          <a:xfrm flipV="1">
            <a:off x="0" y="0"/>
            <a:ext cx="4286808" cy="4046784"/>
          </a:xfrm>
          <a:prstGeom prst="rect">
            <a:avLst/>
          </a:prstGeom>
          <a:noFill/>
          <a:ln>
            <a:noFill/>
          </a:ln>
        </p:spPr>
      </p:pic>
    </p:spTree>
  </p:cSld>
  <p:clrMapOvr>
    <a:masterClrMapping/>
  </p:clrMapOvr>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wo Column Slide">
  <p:cSld name="1_Two Column Slide">
    <p:spTree>
      <p:nvGrpSpPr>
        <p:cNvPr id="1" name="Shape 337"/>
        <p:cNvGrpSpPr/>
        <p:nvPr/>
      </p:nvGrpSpPr>
      <p:grpSpPr>
        <a:xfrm>
          <a:off x="0" y="0"/>
          <a:ext cx="0" cy="0"/>
          <a:chOff x="0" y="0"/>
          <a:chExt cx="0" cy="0"/>
        </a:xfrm>
      </p:grpSpPr>
      <p:pic>
        <p:nvPicPr>
          <p:cNvPr id="338" name="Shape 338" descr="line-dot-pattern@2x.png"/>
          <p:cNvPicPr preferRelativeResize="0"/>
          <p:nvPr/>
        </p:nvPicPr>
        <p:blipFill rotWithShape="1">
          <a:blip r:embed="rId2">
            <a:alphaModFix amt="25000"/>
          </a:blip>
          <a:srcRect/>
          <a:stretch/>
        </p:blipFill>
        <p:spPr>
          <a:xfrm rot="10800000">
            <a:off x="4706529" y="-1"/>
            <a:ext cx="4437470" cy="3691784"/>
          </a:xfrm>
          <a:prstGeom prst="rect">
            <a:avLst/>
          </a:prstGeom>
          <a:noFill/>
          <a:ln>
            <a:noFill/>
          </a:ln>
        </p:spPr>
      </p:pic>
      <p:pic>
        <p:nvPicPr>
          <p:cNvPr id="339" name="Shape 339"/>
          <p:cNvPicPr preferRelativeResize="0"/>
          <p:nvPr/>
        </p:nvPicPr>
        <p:blipFill rotWithShape="1">
          <a:blip r:embed="rId3" cstate="hqprint">
            <a:alphaModFix amt="3000"/>
            <a:extLst>
              <a:ext uri="{28A0092B-C50C-407E-A947-70E740481C1C}">
                <a14:useLocalDpi xmlns:a14="http://schemas.microsoft.com/office/drawing/2010/main"/>
              </a:ext>
            </a:extLst>
          </a:blip>
          <a:srcRect r="11268"/>
          <a:stretch/>
        </p:blipFill>
        <p:spPr>
          <a:xfrm rot="5400000">
            <a:off x="227748" y="2081119"/>
            <a:ext cx="2860272" cy="3264494"/>
          </a:xfrm>
          <a:prstGeom prst="rect">
            <a:avLst/>
          </a:prstGeom>
          <a:noFill/>
          <a:ln>
            <a:noFill/>
          </a:ln>
        </p:spPr>
      </p:pic>
      <p:sp>
        <p:nvSpPr>
          <p:cNvPr id="340" name="Shape 340"/>
          <p:cNvSpPr txBox="1">
            <a:spLocks noGrp="1"/>
          </p:cNvSpPr>
          <p:nvPr>
            <p:ph type="title"/>
          </p:nvPr>
        </p:nvSpPr>
        <p:spPr>
          <a:xfrm>
            <a:off x="457200" y="270472"/>
            <a:ext cx="8229600" cy="54810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accent5"/>
              </a:buClr>
              <a:buSzPts val="2800"/>
              <a:buFont typeface="Arial"/>
              <a:buNone/>
              <a:defRPr sz="2800" b="0" i="0" u="none" strike="noStrike" cap="none">
                <a:solidFill>
                  <a:schemeClr val="accent5"/>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341" name="Shape 341"/>
          <p:cNvSpPr txBox="1">
            <a:spLocks noGrp="1"/>
          </p:cNvSpPr>
          <p:nvPr>
            <p:ph type="body" idx="1"/>
          </p:nvPr>
        </p:nvSpPr>
        <p:spPr>
          <a:xfrm>
            <a:off x="457200" y="1123949"/>
            <a:ext cx="4003800" cy="3477000"/>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28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17500" algn="l" rtl="0">
              <a:lnSpc>
                <a:spcPct val="100000"/>
              </a:lnSpc>
              <a:spcBef>
                <a:spcPts val="500"/>
              </a:spcBef>
              <a:spcAft>
                <a:spcPts val="0"/>
              </a:spcAft>
              <a:buClr>
                <a:schemeClr val="accent5"/>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17500" algn="l" rtl="0">
              <a:lnSpc>
                <a:spcPct val="100000"/>
              </a:lnSpc>
              <a:spcBef>
                <a:spcPts val="500"/>
              </a:spcBef>
              <a:spcAft>
                <a:spcPts val="0"/>
              </a:spcAft>
              <a:buClr>
                <a:schemeClr val="accent5"/>
              </a:buClr>
              <a:buSzPts val="14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500"/>
              </a:spcBef>
              <a:spcAft>
                <a:spcPts val="0"/>
              </a:spcAft>
              <a:buClr>
                <a:schemeClr val="accent5"/>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500"/>
              </a:spcBef>
              <a:spcAft>
                <a:spcPts val="0"/>
              </a:spcAft>
              <a:buClr>
                <a:schemeClr val="accent5"/>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342" name="Shape 342"/>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6617524" y="4709160"/>
            <a:ext cx="2496314" cy="402710"/>
          </a:xfrm>
          <a:prstGeom prst="rect">
            <a:avLst/>
          </a:prstGeom>
          <a:noFill/>
          <a:ln>
            <a:noFill/>
          </a:ln>
        </p:spPr>
      </p:pic>
      <p:sp>
        <p:nvSpPr>
          <p:cNvPr id="343" name="Shape 343"/>
          <p:cNvSpPr txBox="1">
            <a:spLocks noGrp="1"/>
          </p:cNvSpPr>
          <p:nvPr>
            <p:ph type="ftr" idx="11"/>
          </p:nvPr>
        </p:nvSpPr>
        <p:spPr>
          <a:xfrm>
            <a:off x="3031807" y="4790122"/>
            <a:ext cx="3086100" cy="2745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4" name="Shape 344"/>
          <p:cNvSpPr txBox="1">
            <a:spLocks noGrp="1"/>
          </p:cNvSpPr>
          <p:nvPr>
            <p:ph type="sldNum" idx="12"/>
          </p:nvPr>
        </p:nvSpPr>
        <p:spPr>
          <a:xfrm>
            <a:off x="99060" y="4789170"/>
            <a:ext cx="289500" cy="2745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1pPr>
            <a:lvl2pPr marL="0" marR="0" lvl="1"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2pPr>
            <a:lvl3pPr marL="0" marR="0" lvl="2"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3pPr>
            <a:lvl4pPr marL="0" marR="0" lvl="3"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4pPr>
            <a:lvl5pPr marL="0" marR="0" lvl="4"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5pPr>
            <a:lvl6pPr marL="0" marR="0" lvl="5"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6pPr>
            <a:lvl7pPr marL="0" marR="0" lvl="6"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7pPr>
            <a:lvl8pPr marL="0" marR="0" lvl="7"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8pPr>
            <a:lvl9pPr marL="0" marR="0" lvl="8"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345" name="Shape 345"/>
          <p:cNvSpPr txBox="1">
            <a:spLocks noGrp="1"/>
          </p:cNvSpPr>
          <p:nvPr>
            <p:ph type="dt" idx="10"/>
          </p:nvPr>
        </p:nvSpPr>
        <p:spPr>
          <a:xfrm>
            <a:off x="474791" y="4790122"/>
            <a:ext cx="2057400" cy="2745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6" name="Shape 346"/>
          <p:cNvSpPr/>
          <p:nvPr/>
        </p:nvSpPr>
        <p:spPr>
          <a:xfrm>
            <a:off x="0" y="0"/>
            <a:ext cx="9144000" cy="660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7" name="Shape 347"/>
          <p:cNvSpPr txBox="1">
            <a:spLocks noGrp="1"/>
          </p:cNvSpPr>
          <p:nvPr>
            <p:ph type="body" idx="2"/>
          </p:nvPr>
        </p:nvSpPr>
        <p:spPr>
          <a:xfrm>
            <a:off x="4691671" y="1123949"/>
            <a:ext cx="4003800" cy="3477000"/>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28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17500" algn="l" rtl="0">
              <a:lnSpc>
                <a:spcPct val="100000"/>
              </a:lnSpc>
              <a:spcBef>
                <a:spcPts val="500"/>
              </a:spcBef>
              <a:spcAft>
                <a:spcPts val="0"/>
              </a:spcAft>
              <a:buClr>
                <a:schemeClr val="accent5"/>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04800" algn="l" rtl="0">
              <a:lnSpc>
                <a:spcPct val="100000"/>
              </a:lnSpc>
              <a:spcBef>
                <a:spcPts val="500"/>
              </a:spcBef>
              <a:spcAft>
                <a:spcPts val="0"/>
              </a:spcAft>
              <a:buClr>
                <a:schemeClr val="accent5"/>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500"/>
              </a:spcBef>
              <a:spcAft>
                <a:spcPts val="0"/>
              </a:spcAft>
              <a:buClr>
                <a:schemeClr val="accent5"/>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500"/>
              </a:spcBef>
              <a:spcAft>
                <a:spcPts val="0"/>
              </a:spcAft>
              <a:buClr>
                <a:schemeClr val="accent5"/>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751311254"/>
      </p:ext>
    </p:extLst>
  </p:cSld>
  <p:clrMapOvr>
    <a:masterClrMapping/>
  </p:clrMapOvr>
  <p:extLst mod="1">
    <p:ext uri="{DCECCB84-F9BA-43D5-87BE-67443E8EF086}">
      <p15:sldGuideLst xmlns:p15="http://schemas.microsoft.com/office/powerpoint/2012/main">
        <p15:guide id="1" pos="547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ue Text Slide">
  <p:cSld name="3_Blue Text Slide">
    <p:spTree>
      <p:nvGrpSpPr>
        <p:cNvPr id="1" name="Shape 595"/>
        <p:cNvGrpSpPr/>
        <p:nvPr/>
      </p:nvGrpSpPr>
      <p:grpSpPr>
        <a:xfrm>
          <a:off x="0" y="0"/>
          <a:ext cx="0" cy="0"/>
          <a:chOff x="0" y="0"/>
          <a:chExt cx="0" cy="0"/>
        </a:xfrm>
      </p:grpSpPr>
      <p:sp>
        <p:nvSpPr>
          <p:cNvPr id="596" name="Shape 596"/>
          <p:cNvSpPr/>
          <p:nvPr/>
        </p:nvSpPr>
        <p:spPr>
          <a:xfrm rot="10800000" flipH="1">
            <a:off x="-1" y="85"/>
            <a:ext cx="9144000" cy="866400"/>
          </a:xfrm>
          <a:prstGeom prst="round1Rect">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7" name="Shape 597"/>
          <p:cNvSpPr txBox="1">
            <a:spLocks noGrp="1"/>
          </p:cNvSpPr>
          <p:nvPr>
            <p:ph type="title"/>
          </p:nvPr>
        </p:nvSpPr>
        <p:spPr>
          <a:xfrm>
            <a:off x="457200" y="270472"/>
            <a:ext cx="6726300" cy="5481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pic>
        <p:nvPicPr>
          <p:cNvPr id="598" name="Shape 598" descr="line-dot-pattern@2x.png"/>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rot="-5400000">
            <a:off x="7179812" y="-1097707"/>
            <a:ext cx="866487" cy="3061892"/>
          </a:xfrm>
          <a:prstGeom prst="rect">
            <a:avLst/>
          </a:prstGeom>
          <a:noFill/>
          <a:ln>
            <a:noFill/>
          </a:ln>
        </p:spPr>
      </p:pic>
      <p:sp>
        <p:nvSpPr>
          <p:cNvPr id="599" name="Shape 599"/>
          <p:cNvSpPr txBox="1">
            <a:spLocks noGrp="1"/>
          </p:cNvSpPr>
          <p:nvPr>
            <p:ph type="body" idx="1"/>
          </p:nvPr>
        </p:nvSpPr>
        <p:spPr>
          <a:xfrm>
            <a:off x="457200" y="1123949"/>
            <a:ext cx="8229600" cy="3477000"/>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28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17500" algn="l" rtl="0">
              <a:lnSpc>
                <a:spcPct val="100000"/>
              </a:lnSpc>
              <a:spcBef>
                <a:spcPts val="500"/>
              </a:spcBef>
              <a:spcAft>
                <a:spcPts val="0"/>
              </a:spcAft>
              <a:buClr>
                <a:schemeClr val="accent5"/>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04800" algn="l" rtl="0">
              <a:lnSpc>
                <a:spcPct val="100000"/>
              </a:lnSpc>
              <a:spcBef>
                <a:spcPts val="500"/>
              </a:spcBef>
              <a:spcAft>
                <a:spcPts val="0"/>
              </a:spcAft>
              <a:buClr>
                <a:schemeClr val="accent5"/>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500"/>
              </a:spcBef>
              <a:spcAft>
                <a:spcPts val="0"/>
              </a:spcAft>
              <a:buClr>
                <a:schemeClr val="accent5"/>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500"/>
              </a:spcBef>
              <a:spcAft>
                <a:spcPts val="0"/>
              </a:spcAft>
              <a:buClr>
                <a:schemeClr val="accent5"/>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600" name="Shape 600"/>
          <p:cNvPicPr preferRelativeResize="0"/>
          <p:nvPr/>
        </p:nvPicPr>
        <p:blipFill rotWithShape="1">
          <a:blip r:embed="rId3">
            <a:alphaModFix/>
          </a:blip>
          <a:srcRect/>
          <a:stretch/>
        </p:blipFill>
        <p:spPr>
          <a:xfrm>
            <a:off x="6617524" y="4709160"/>
            <a:ext cx="2496313" cy="402710"/>
          </a:xfrm>
          <a:prstGeom prst="rect">
            <a:avLst/>
          </a:prstGeom>
          <a:noFill/>
          <a:ln>
            <a:noFill/>
          </a:ln>
        </p:spPr>
      </p:pic>
      <p:sp>
        <p:nvSpPr>
          <p:cNvPr id="601" name="Shape 601"/>
          <p:cNvSpPr txBox="1">
            <a:spLocks noGrp="1"/>
          </p:cNvSpPr>
          <p:nvPr>
            <p:ph type="sldNum" idx="12"/>
          </p:nvPr>
        </p:nvSpPr>
        <p:spPr>
          <a:xfrm>
            <a:off x="99060" y="4789170"/>
            <a:ext cx="289500" cy="2745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1pPr>
            <a:lvl2pPr marL="0" marR="0" lvl="1"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2pPr>
            <a:lvl3pPr marL="0" marR="0" lvl="2"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3pPr>
            <a:lvl4pPr marL="0" marR="0" lvl="3"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4pPr>
            <a:lvl5pPr marL="0" marR="0" lvl="4"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5pPr>
            <a:lvl6pPr marL="0" marR="0" lvl="5"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6pPr>
            <a:lvl7pPr marL="0" marR="0" lvl="6"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7pPr>
            <a:lvl8pPr marL="0" marR="0" lvl="7"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8pPr>
            <a:lvl9pPr marL="0" marR="0" lvl="8"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602" name="Shape 602"/>
          <p:cNvSpPr txBox="1">
            <a:spLocks noGrp="1"/>
          </p:cNvSpPr>
          <p:nvPr>
            <p:ph type="dt" idx="10"/>
          </p:nvPr>
        </p:nvSpPr>
        <p:spPr>
          <a:xfrm>
            <a:off x="474791" y="4790122"/>
            <a:ext cx="2057400" cy="2745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603" name="Shape 603"/>
          <p:cNvPicPr preferRelativeResize="0"/>
          <p:nvPr/>
        </p:nvPicPr>
        <p:blipFill rotWithShape="1">
          <a:blip r:embed="rId4" cstate="hqprint">
            <a:alphaModFix amt="3000"/>
            <a:extLst>
              <a:ext uri="{28A0092B-C50C-407E-A947-70E740481C1C}">
                <a14:useLocalDpi xmlns:a14="http://schemas.microsoft.com/office/drawing/2010/main"/>
              </a:ext>
            </a:extLst>
          </a:blip>
          <a:srcRect r="11268"/>
          <a:stretch/>
        </p:blipFill>
        <p:spPr>
          <a:xfrm rot="5400000">
            <a:off x="227748" y="2081119"/>
            <a:ext cx="2860272" cy="3264494"/>
          </a:xfrm>
          <a:prstGeom prst="rect">
            <a:avLst/>
          </a:prstGeom>
          <a:noFill/>
          <a:ln>
            <a:noFill/>
          </a:ln>
        </p:spPr>
      </p:pic>
      <p:sp>
        <p:nvSpPr>
          <p:cNvPr id="604" name="Shape 604"/>
          <p:cNvSpPr txBox="1">
            <a:spLocks noGrp="1"/>
          </p:cNvSpPr>
          <p:nvPr>
            <p:ph type="ftr" idx="11"/>
          </p:nvPr>
        </p:nvSpPr>
        <p:spPr>
          <a:xfrm>
            <a:off x="3028950" y="4789169"/>
            <a:ext cx="3086100" cy="274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181503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Section Slide">
    <p:spTree>
      <p:nvGrpSpPr>
        <p:cNvPr id="1" name="Shape 72"/>
        <p:cNvGrpSpPr/>
        <p:nvPr/>
      </p:nvGrpSpPr>
      <p:grpSpPr>
        <a:xfrm>
          <a:off x="0" y="0"/>
          <a:ext cx="0" cy="0"/>
          <a:chOff x="0" y="0"/>
          <a:chExt cx="0" cy="0"/>
        </a:xfrm>
      </p:grpSpPr>
      <p:sp>
        <p:nvSpPr>
          <p:cNvPr id="73" name="Shape 73"/>
          <p:cNvSpPr/>
          <p:nvPr/>
        </p:nvSpPr>
        <p:spPr>
          <a:xfrm>
            <a:off x="0" y="0"/>
            <a:ext cx="91440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Round Single Corner Rectangle 9"/>
          <p:cNvSpPr/>
          <p:nvPr userDrawn="1"/>
        </p:nvSpPr>
        <p:spPr>
          <a:xfrm rot="10800000" flipH="1">
            <a:off x="0" y="0"/>
            <a:ext cx="6858000" cy="3687580"/>
          </a:xfrm>
          <a:prstGeom prst="round1Rect">
            <a:avLst>
              <a:gd name="adj" fmla="val 2792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Shape 74" descr="line-dot-pattern@2x.png"/>
          <p:cNvPicPr preferRelativeResize="0"/>
          <p:nvPr/>
        </p:nvPicPr>
        <p:blipFill rotWithShape="1">
          <a:blip r:embed="rId2" cstate="screen">
            <a:alphaModFix amt="25000"/>
            <a:extLst>
              <a:ext uri="{28A0092B-C50C-407E-A947-70E740481C1C}">
                <a14:useLocalDpi xmlns:a14="http://schemas.microsoft.com/office/drawing/2010/main"/>
              </a:ext>
            </a:extLst>
          </a:blip>
          <a:srcRect/>
          <a:stretch/>
        </p:blipFill>
        <p:spPr>
          <a:xfrm>
            <a:off x="0" y="817418"/>
            <a:ext cx="5199810" cy="4326018"/>
          </a:xfrm>
          <a:prstGeom prst="rect">
            <a:avLst/>
          </a:prstGeom>
          <a:noFill/>
          <a:ln>
            <a:noFill/>
          </a:ln>
        </p:spPr>
      </p:pic>
      <p:sp>
        <p:nvSpPr>
          <p:cNvPr id="76" name="Shape 76"/>
          <p:cNvSpPr txBox="1">
            <a:spLocks noGrp="1"/>
          </p:cNvSpPr>
          <p:nvPr>
            <p:ph type="title"/>
          </p:nvPr>
        </p:nvSpPr>
        <p:spPr>
          <a:xfrm>
            <a:off x="457200" y="1656672"/>
            <a:ext cx="5584371" cy="1371600"/>
          </a:xfrm>
          <a:prstGeom prst="rect">
            <a:avLst/>
          </a:prstGeom>
          <a:noFill/>
          <a:ln>
            <a:noFill/>
          </a:ln>
        </p:spPr>
        <p:txBody>
          <a:bodyPr spcFirstLastPara="1" wrap="square" lIns="0" tIns="91425" rIns="91425" bIns="91425" anchor="ctr" anchorCtr="0"/>
          <a:lstStyle>
            <a:lvl1pPr>
              <a:defRPr sz="3600" b="1" dirty="0">
                <a:solidFill>
                  <a:schemeClr val="lt1"/>
                </a:solidFill>
              </a:defRPr>
            </a:lvl1pPr>
          </a:lstStyle>
          <a:p>
            <a:pPr marL="0" lvl="0" indent="0">
              <a:lnSpc>
                <a:spcPct val="90000"/>
              </a:lnSpc>
              <a:buClr>
                <a:schemeClr val="lt1"/>
              </a:buClr>
              <a:buSzPts val="1400"/>
              <a:buFont typeface="Arial"/>
            </a:pPr>
            <a:r>
              <a:rPr lang="en-US"/>
              <a:t>Click to edit Master title style</a:t>
            </a:r>
            <a:endParaRPr dirty="0"/>
          </a:p>
        </p:txBody>
      </p:sp>
      <p:pic>
        <p:nvPicPr>
          <p:cNvPr id="9" name="Shape 816"/>
          <p:cNvPicPr preferRelativeResize="0"/>
          <p:nvPr userDrawn="1"/>
        </p:nvPicPr>
        <p:blipFill rotWithShape="1">
          <a:blip r:embed="rId3" cstate="hqprint">
            <a:alphaModFix/>
            <a:extLst>
              <a:ext uri="{28A0092B-C50C-407E-A947-70E740481C1C}">
                <a14:useLocalDpi xmlns:a14="http://schemas.microsoft.com/office/drawing/2010/main"/>
              </a:ext>
            </a:extLst>
          </a:blip>
          <a:srcRect/>
          <a:stretch/>
        </p:blipFill>
        <p:spPr>
          <a:xfrm>
            <a:off x="6739215" y="4803191"/>
            <a:ext cx="2284327" cy="220639"/>
          </a:xfrm>
          <a:prstGeom prst="rect">
            <a:avLst/>
          </a:prstGeom>
          <a:noFill/>
          <a:ln>
            <a:noFill/>
          </a:ln>
        </p:spPr>
      </p:pic>
      <p:sp>
        <p:nvSpPr>
          <p:cNvPr id="12" name="Slide Number Placeholder 11"/>
          <p:cNvSpPr>
            <a:spLocks noGrp="1"/>
          </p:cNvSpPr>
          <p:nvPr>
            <p:ph type="sldNum" sz="quarter" idx="4"/>
          </p:nvPr>
        </p:nvSpPr>
        <p:spPr>
          <a:xfrm>
            <a:off x="99060" y="4789170"/>
            <a:ext cx="289560" cy="274637"/>
          </a:xfrm>
          <a:prstGeom prst="rect">
            <a:avLst/>
          </a:prstGeom>
        </p:spPr>
        <p:txBody>
          <a:bodyPr vert="horz" lIns="91440" tIns="45720" rIns="91440" bIns="45720" rtlCol="0" anchor="b" anchorCtr="0"/>
          <a:lstStyle>
            <a:lvl1pPr>
              <a:defRPr kumimoji="0" lang="en-US" sz="600" kern="1200" spc="0" normalizeH="0" baseline="0" smtClean="0">
                <a:ln>
                  <a:noFill/>
                </a:ln>
                <a:solidFill>
                  <a:schemeClr val="bg1"/>
                </a:solidFill>
                <a:effectLst/>
                <a:uLnTx/>
                <a:uFillTx/>
                <a:latin typeface="Arial" charset="0"/>
                <a:ea typeface="Arial" charset="0"/>
                <a:cs typeface="Arial" charset="0"/>
              </a:defRPr>
            </a:lvl1pPr>
          </a:lstStyle>
          <a:p>
            <a:pPr algn="r" defTabSz="457200"/>
            <a:fld id="{625532A8-9998-1545-8016-7D9932388623}" type="slidenum">
              <a:rPr lang="uk-UA" smtClean="0"/>
              <a:pPr algn="r" defTabSz="457200"/>
              <a:t>‹#›</a:t>
            </a:fld>
            <a:endParaRPr lang="uk-UA" dirty="0"/>
          </a:p>
        </p:txBody>
      </p:sp>
      <p:sp>
        <p:nvSpPr>
          <p:cNvPr id="13" name="Date Placeholder 12"/>
          <p:cNvSpPr>
            <a:spLocks noGrp="1"/>
          </p:cNvSpPr>
          <p:nvPr>
            <p:ph type="dt" sz="half" idx="2"/>
          </p:nvPr>
        </p:nvSpPr>
        <p:spPr>
          <a:xfrm>
            <a:off x="474791" y="4790122"/>
            <a:ext cx="2057400" cy="274637"/>
          </a:xfrm>
          <a:prstGeom prst="rect">
            <a:avLst/>
          </a:prstGeom>
        </p:spPr>
        <p:txBody>
          <a:bodyPr lIns="0" anchor="b"/>
          <a:lstStyle>
            <a:lvl1pPr>
              <a:defRPr kumimoji="0" lang="en-US" sz="600" kern="1200" spc="0" normalizeH="0" baseline="0" smtClean="0">
                <a:ln>
                  <a:noFill/>
                </a:ln>
                <a:solidFill>
                  <a:schemeClr val="bg1"/>
                </a:solidFill>
                <a:effectLst/>
                <a:uLnTx/>
                <a:uFillTx/>
                <a:latin typeface="Arial" charset="0"/>
                <a:ea typeface="Arial" charset="0"/>
                <a:cs typeface="Arial" charset="0"/>
              </a:defRPr>
            </a:lvl1pPr>
          </a:lstStyle>
          <a:p>
            <a:pPr defTabSz="457200"/>
            <a:r>
              <a:rPr lang="en-US" dirty="0"/>
              <a:t>© DataStax, All Rights Reserved.</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ue Text Slide">
    <p:spTree>
      <p:nvGrpSpPr>
        <p:cNvPr id="1" name=""/>
        <p:cNvGrpSpPr/>
        <p:nvPr/>
      </p:nvGrpSpPr>
      <p:grpSpPr>
        <a:xfrm>
          <a:off x="0" y="0"/>
          <a:ext cx="0" cy="0"/>
          <a:chOff x="0" y="0"/>
          <a:chExt cx="0" cy="0"/>
        </a:xfrm>
      </p:grpSpPr>
      <p:sp>
        <p:nvSpPr>
          <p:cNvPr id="11" name="Round Single Corner Rectangle 10"/>
          <p:cNvSpPr/>
          <p:nvPr userDrawn="1"/>
        </p:nvSpPr>
        <p:spPr>
          <a:xfrm rot="10800000" flipH="1">
            <a:off x="-1" y="-6"/>
            <a:ext cx="9144001" cy="866491"/>
          </a:xfrm>
          <a:prstGeom prst="round1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270472"/>
            <a:ext cx="6726195"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lt1"/>
                </a:solidFill>
              </a:defRPr>
            </a:lvl1pPr>
          </a:lstStyle>
          <a:p>
            <a:pPr marL="0" lvl="0" indent="0">
              <a:lnSpc>
                <a:spcPct val="80000"/>
              </a:lnSpc>
              <a:buClr>
                <a:schemeClr val="lt1"/>
              </a:buClr>
              <a:buSzPts val="1400"/>
              <a:buFont typeface="Arial"/>
            </a:pPr>
            <a:r>
              <a:rPr lang="en-US" dirty="0"/>
              <a:t>Click to edit title text</a:t>
            </a:r>
          </a:p>
        </p:txBody>
      </p:sp>
      <p:pic>
        <p:nvPicPr>
          <p:cNvPr id="14" name="Picture 13" descr="line-dot-pattern@2x.png"/>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6200000">
            <a:off x="7179812" y="-1097707"/>
            <a:ext cx="866487" cy="3061892"/>
          </a:xfrm>
          <a:prstGeom prst="rect">
            <a:avLst/>
          </a:prstGeom>
        </p:spPr>
      </p:pic>
      <p:sp>
        <p:nvSpPr>
          <p:cNvPr id="3" name="Content Placeholder 2"/>
          <p:cNvSpPr>
            <a:spLocks noGrp="1"/>
          </p:cNvSpPr>
          <p:nvPr>
            <p:ph sz="quarter" idx="16"/>
          </p:nvPr>
        </p:nvSpPr>
        <p:spPr>
          <a:xfrm>
            <a:off x="457200" y="1123949"/>
            <a:ext cx="8229600"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19" name="Slide Number Placeholder 11"/>
          <p:cNvSpPr>
            <a:spLocks noGrp="1"/>
          </p:cNvSpPr>
          <p:nvPr>
            <p:ph type="sldNum" sz="quarter" idx="4"/>
          </p:nvPr>
        </p:nvSpPr>
        <p:spPr>
          <a:xfrm>
            <a:off x="99060" y="4789170"/>
            <a:ext cx="289560" cy="274637"/>
          </a:xfrm>
          <a:prstGeom prst="rect">
            <a:avLst/>
          </a:prstGeom>
        </p:spPr>
        <p:txBody>
          <a:bodyPr vert="horz" lIns="91440" tIns="45720" rIns="91440" bIns="45720" rtlCol="0" anchor="b" anchorCtr="0"/>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algn="r" defTabSz="457200"/>
            <a:fld id="{625532A8-9998-1545-8016-7D9932388623}" type="slidenum">
              <a:rPr lang="uk-UA" smtClean="0"/>
              <a:pPr algn="r" defTabSz="457200"/>
              <a:t>‹#›</a:t>
            </a:fld>
            <a:endParaRPr lang="uk-UA"/>
          </a:p>
        </p:txBody>
      </p:sp>
      <p:sp>
        <p:nvSpPr>
          <p:cNvPr id="20" name="Date Placeholder 12"/>
          <p:cNvSpPr>
            <a:spLocks noGrp="1"/>
          </p:cNvSpPr>
          <p:nvPr>
            <p:ph type="dt" sz="half" idx="2"/>
          </p:nvPr>
        </p:nvSpPr>
        <p:spPr>
          <a:xfrm>
            <a:off x="474791" y="4790122"/>
            <a:ext cx="2057400" cy="274637"/>
          </a:xfrm>
          <a:prstGeom prst="rect">
            <a:avLst/>
          </a:prstGeom>
        </p:spPr>
        <p:txBody>
          <a:bodyPr lIns="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defTabSz="457200"/>
            <a:r>
              <a:rPr lang="en-US" dirty="0"/>
              <a:t>© DataStax, All Rights Reserved.</a:t>
            </a:r>
            <a:endParaRPr lang="mr-IN" dirty="0"/>
          </a:p>
        </p:txBody>
      </p:sp>
      <p:pic>
        <p:nvPicPr>
          <p:cNvPr id="21" name="Picture 20"/>
          <p:cNvPicPr>
            <a:picLocks noChangeAspect="1"/>
          </p:cNvPicPr>
          <p:nvPr userDrawn="1"/>
        </p:nvPicPr>
        <p:blipFill rotWithShape="1">
          <a:blip r:embed="rId4" cstate="hqprint">
            <a:alphaModFix amt="3000"/>
            <a:extLst>
              <a:ext uri="{28A0092B-C50C-407E-A947-70E740481C1C}">
                <a14:useLocalDpi xmlns:a14="http://schemas.microsoft.com/office/drawing/2010/main"/>
              </a:ext>
            </a:extLst>
          </a:blip>
          <a:srcRect/>
          <a:stretch/>
        </p:blipFill>
        <p:spPr>
          <a:xfrm rot="5400000">
            <a:off x="227748" y="2081119"/>
            <a:ext cx="2860272" cy="3264494"/>
          </a:xfrm>
          <a:prstGeom prst="rect">
            <a:avLst/>
          </a:prstGeom>
        </p:spPr>
      </p:pic>
    </p:spTree>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pic>
        <p:nvPicPr>
          <p:cNvPr id="24" name="Picture 23"/>
          <p:cNvPicPr>
            <a:picLocks noChangeAspect="1"/>
          </p:cNvPicPr>
          <p:nvPr userDrawn="1"/>
        </p:nvPicPr>
        <p:blipFill rotWithShape="1">
          <a:blip r:embed="rId2" cstate="hqprint">
            <a:alphaModFix amt="3000"/>
            <a:extLst>
              <a:ext uri="{28A0092B-C50C-407E-A947-70E740481C1C}">
                <a14:useLocalDpi xmlns:a14="http://schemas.microsoft.com/office/drawing/2010/main"/>
              </a:ext>
            </a:extLst>
          </a:blip>
          <a:srcRect/>
          <a:stretch/>
        </p:blipFill>
        <p:spPr>
          <a:xfrm rot="5400000">
            <a:off x="227748" y="2081119"/>
            <a:ext cx="2860272" cy="3264494"/>
          </a:xfrm>
          <a:prstGeom prst="rect">
            <a:avLst/>
          </a:prstGeom>
        </p:spPr>
      </p:pic>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3" name="Content Placeholder 2"/>
          <p:cNvSpPr>
            <a:spLocks noGrp="1"/>
          </p:cNvSpPr>
          <p:nvPr>
            <p:ph sz="quarter" idx="16"/>
          </p:nvPr>
        </p:nvSpPr>
        <p:spPr>
          <a:xfrm>
            <a:off x="457200" y="1123949"/>
            <a:ext cx="8229600"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19" name="Date Placeholder 12"/>
          <p:cNvSpPr>
            <a:spLocks noGrp="1"/>
          </p:cNvSpPr>
          <p:nvPr>
            <p:ph type="dt" sz="half" idx="2"/>
          </p:nvPr>
        </p:nvSpPr>
        <p:spPr>
          <a:xfrm>
            <a:off x="474791" y="4790122"/>
            <a:ext cx="2057400" cy="274637"/>
          </a:xfrm>
          <a:prstGeom prst="rect">
            <a:avLst/>
          </a:prstGeom>
        </p:spPr>
        <p:txBody>
          <a:bodyPr lIns="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defTabSz="457200"/>
            <a:r>
              <a:rPr lang="en-US" dirty="0"/>
              <a:t>© DataStax, All Rights Reserved.</a:t>
            </a:r>
            <a:endParaRPr lang="mr-IN" dirty="0"/>
          </a:p>
        </p:txBody>
      </p:sp>
      <p:sp>
        <p:nvSpPr>
          <p:cNvPr id="15" name="Rectangle 14"/>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Shape 74" descr="line-dot-pattern@2x.png"/>
          <p:cNvPicPr preferRelativeResize="0"/>
          <p:nvPr userDrawn="1"/>
        </p:nvPicPr>
        <p:blipFill rotWithShape="1">
          <a:blip r:embed="rId4" cstate="screen">
            <a:alphaModFix amt="25000"/>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sp>
        <p:nvSpPr>
          <p:cNvPr id="14" name="Slide Number Placeholder 3"/>
          <p:cNvSpPr>
            <a:spLocks noGrp="1"/>
          </p:cNvSpPr>
          <p:nvPr>
            <p:ph type="sldNum" sz="quarter" idx="4"/>
          </p:nvPr>
        </p:nvSpPr>
        <p:spPr>
          <a:xfrm>
            <a:off x="80683" y="4789169"/>
            <a:ext cx="309282" cy="274637"/>
          </a:xfrm>
          <a:prstGeom prst="rect">
            <a:avLst/>
          </a:prstGeom>
        </p:spPr>
        <p:txBody>
          <a:bodyPr vert="horz" lIns="91440" tIns="45720" rIns="91440" bIns="45720" rtlCol="0" anchor="b"/>
          <a:lstStyle>
            <a:lvl1pPr algn="r">
              <a:defRPr sz="600">
                <a:solidFill>
                  <a:srgbClr val="BFBFBF"/>
                </a:solidFill>
              </a:defRPr>
            </a:lvl1pPr>
          </a:lstStyle>
          <a:p>
            <a:fld id="{B2ACA3F6-9BF3-9640-9039-906AF661142D}" type="slidenum">
              <a:rPr lang="en-US" smtClean="0"/>
              <a:pPr/>
              <a:t>‹#›</a:t>
            </a:fld>
            <a:endParaRPr lang="en-US"/>
          </a:p>
        </p:txBody>
      </p:sp>
    </p:spTree>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Slide">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hqprint">
            <a:alphaModFix amt="3000"/>
            <a:extLst>
              <a:ext uri="{28A0092B-C50C-407E-A947-70E740481C1C}">
                <a14:useLocalDpi xmlns:a14="http://schemas.microsoft.com/office/drawing/2010/main"/>
              </a:ext>
            </a:extLst>
          </a:blip>
          <a:srcRect/>
          <a:stretch/>
        </p:blipFill>
        <p:spPr>
          <a:xfrm rot="5400000">
            <a:off x="227748" y="2081119"/>
            <a:ext cx="2860272" cy="3264494"/>
          </a:xfrm>
          <a:prstGeom prst="rect">
            <a:avLst/>
          </a:prstGeom>
        </p:spPr>
      </p:pic>
      <p:pic>
        <p:nvPicPr>
          <p:cNvPr id="14" name="Shape 74" descr="line-dot-pattern@2x.png"/>
          <p:cNvPicPr preferRelativeResize="0"/>
          <p:nvPr userDrawn="1"/>
        </p:nvPicPr>
        <p:blipFill rotWithShape="1">
          <a:blip r:embed="rId3" cstate="screen">
            <a:alphaModFix amt="2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3" name="Content Placeholder 2"/>
          <p:cNvSpPr>
            <a:spLocks noGrp="1"/>
          </p:cNvSpPr>
          <p:nvPr>
            <p:ph sz="quarter" idx="16"/>
          </p:nvPr>
        </p:nvSpPr>
        <p:spPr>
          <a:xfrm>
            <a:off x="457200" y="1123949"/>
            <a:ext cx="4003675"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ts val="14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19" name="Date Placeholder 12"/>
          <p:cNvSpPr>
            <a:spLocks noGrp="1"/>
          </p:cNvSpPr>
          <p:nvPr>
            <p:ph type="dt" sz="half" idx="2"/>
          </p:nvPr>
        </p:nvSpPr>
        <p:spPr>
          <a:xfrm>
            <a:off x="474791" y="4790122"/>
            <a:ext cx="2057400" cy="274637"/>
          </a:xfrm>
          <a:prstGeom prst="rect">
            <a:avLst/>
          </a:prstGeom>
        </p:spPr>
        <p:txBody>
          <a:bodyPr lIns="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defTabSz="457200"/>
            <a:r>
              <a:rPr lang="en-US" dirty="0"/>
              <a:t>© DataStax, All Rights Reserved.</a:t>
            </a:r>
            <a:endParaRPr lang="mr-IN" dirty="0"/>
          </a:p>
        </p:txBody>
      </p:sp>
      <p:sp>
        <p:nvSpPr>
          <p:cNvPr id="15" name="Rectangle 14"/>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a:spLocks noGrp="1"/>
          </p:cNvSpPr>
          <p:nvPr>
            <p:ph sz="quarter" idx="17"/>
          </p:nvPr>
        </p:nvSpPr>
        <p:spPr>
          <a:xfrm>
            <a:off x="4691671" y="1123949"/>
            <a:ext cx="4003675"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11"/>
          <p:cNvSpPr>
            <a:spLocks noGrp="1"/>
          </p:cNvSpPr>
          <p:nvPr>
            <p:ph type="sldNum" sz="quarter" idx="4"/>
          </p:nvPr>
        </p:nvSpPr>
        <p:spPr>
          <a:xfrm>
            <a:off x="99060" y="4789170"/>
            <a:ext cx="289560" cy="274637"/>
          </a:xfrm>
          <a:prstGeom prst="rect">
            <a:avLst/>
          </a:prstGeom>
        </p:spPr>
        <p:txBody>
          <a:bodyPr vert="horz" lIns="91440" tIns="45720" rIns="91440" bIns="45720" rtlCol="0" anchor="b" anchorCtr="0"/>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algn="r" defTabSz="457200"/>
            <a:fld id="{625532A8-9998-1545-8016-7D9932388623}" type="slidenum">
              <a:rPr lang="uk-UA" smtClean="0"/>
              <a:pPr algn="r" defTabSz="457200"/>
              <a:t>‹#›</a:t>
            </a:fld>
            <a:endParaRPr lang="uk-UA"/>
          </a:p>
        </p:txBody>
      </p:sp>
    </p:spTree>
    <p:extLst/>
  </p:cSld>
  <p:clrMapOvr>
    <a:masterClrMapping/>
  </p:clrMapOvr>
  <p:extLst mod="1">
    <p:ext uri="{DCECCB84-F9BA-43D5-87BE-67443E8EF086}">
      <p15:sldGuideLst xmlns:p15="http://schemas.microsoft.com/office/powerpoint/2012/main">
        <p15:guide id="4" pos="547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Two Column Use Case">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hqprint">
            <a:alphaModFix amt="3000"/>
            <a:extLst>
              <a:ext uri="{28A0092B-C50C-407E-A947-70E740481C1C}">
                <a14:useLocalDpi xmlns:a14="http://schemas.microsoft.com/office/drawing/2010/main"/>
              </a:ext>
            </a:extLst>
          </a:blip>
          <a:srcRect/>
          <a:stretch/>
        </p:blipFill>
        <p:spPr>
          <a:xfrm rot="5400000">
            <a:off x="227748" y="2081119"/>
            <a:ext cx="2860272" cy="3264494"/>
          </a:xfrm>
          <a:prstGeom prst="rect">
            <a:avLst/>
          </a:prstGeom>
        </p:spPr>
      </p:pic>
      <p:pic>
        <p:nvPicPr>
          <p:cNvPr id="14" name="Shape 74" descr="line-dot-pattern@2x.png"/>
          <p:cNvPicPr preferRelativeResize="0"/>
          <p:nvPr userDrawn="1"/>
        </p:nvPicPr>
        <p:blipFill rotWithShape="1">
          <a:blip r:embed="rId3" cstate="screen">
            <a:alphaModFix amt="2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3" name="Content Placeholder 2"/>
          <p:cNvSpPr>
            <a:spLocks noGrp="1"/>
          </p:cNvSpPr>
          <p:nvPr>
            <p:ph sz="quarter" idx="16"/>
          </p:nvPr>
        </p:nvSpPr>
        <p:spPr>
          <a:xfrm>
            <a:off x="3889090" y="1123950"/>
            <a:ext cx="4003675" cy="2772318"/>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ts val="14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19" name="Date Placeholder 12"/>
          <p:cNvSpPr>
            <a:spLocks noGrp="1"/>
          </p:cNvSpPr>
          <p:nvPr>
            <p:ph type="dt" sz="half" idx="2"/>
          </p:nvPr>
        </p:nvSpPr>
        <p:spPr>
          <a:xfrm>
            <a:off x="474791" y="4790122"/>
            <a:ext cx="2057400" cy="274637"/>
          </a:xfrm>
          <a:prstGeom prst="rect">
            <a:avLst/>
          </a:prstGeom>
        </p:spPr>
        <p:txBody>
          <a:bodyPr lIns="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defTabSz="457200"/>
            <a:r>
              <a:rPr lang="en-US" dirty="0"/>
              <a:t>© DataStax, All Rights Reserved.</a:t>
            </a:r>
            <a:endParaRPr lang="mr-IN" dirty="0"/>
          </a:p>
        </p:txBody>
      </p:sp>
      <p:sp>
        <p:nvSpPr>
          <p:cNvPr id="15" name="Rectangle 14"/>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a:spLocks noGrp="1"/>
          </p:cNvSpPr>
          <p:nvPr>
            <p:ph sz="quarter" idx="17"/>
          </p:nvPr>
        </p:nvSpPr>
        <p:spPr>
          <a:xfrm>
            <a:off x="457199" y="1123950"/>
            <a:ext cx="3186236" cy="2772318"/>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11"/>
          <p:cNvSpPr>
            <a:spLocks noGrp="1"/>
          </p:cNvSpPr>
          <p:nvPr>
            <p:ph type="sldNum" sz="quarter" idx="4"/>
          </p:nvPr>
        </p:nvSpPr>
        <p:spPr>
          <a:xfrm>
            <a:off x="99060" y="4789170"/>
            <a:ext cx="289560" cy="274637"/>
          </a:xfrm>
          <a:prstGeom prst="rect">
            <a:avLst/>
          </a:prstGeom>
        </p:spPr>
        <p:txBody>
          <a:bodyPr vert="horz" lIns="91440" tIns="45720" rIns="91440" bIns="45720" rtlCol="0" anchor="b" anchorCtr="0"/>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algn="r" defTabSz="457200"/>
            <a:fld id="{625532A8-9998-1545-8016-7D9932388623}" type="slidenum">
              <a:rPr lang="uk-UA" smtClean="0"/>
              <a:pPr algn="r" defTabSz="457200"/>
              <a:t>‹#›</a:t>
            </a:fld>
            <a:endParaRPr lang="uk-UA"/>
          </a:p>
        </p:txBody>
      </p:sp>
    </p:spTree>
    <p:extLst>
      <p:ext uri="{BB962C8B-B14F-4D97-AF65-F5344CB8AC3E}">
        <p14:creationId xmlns:p14="http://schemas.microsoft.com/office/powerpoint/2010/main" val="40298466"/>
      </p:ext>
    </p:extLst>
  </p:cSld>
  <p:clrMapOvr>
    <a:masterClrMapping/>
  </p:clrMapOvr>
  <p:extLst mod="1">
    <p:ext uri="{DCECCB84-F9BA-43D5-87BE-67443E8EF086}">
      <p15:sldGuideLst xmlns:p15="http://schemas.microsoft.com/office/powerpoint/2012/main">
        <p15:guide id="4" pos="547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 Two Column Slide with Titles">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hqprint">
            <a:alphaModFix amt="3000"/>
            <a:extLst>
              <a:ext uri="{28A0092B-C50C-407E-A947-70E740481C1C}">
                <a14:useLocalDpi xmlns:a14="http://schemas.microsoft.com/office/drawing/2010/main"/>
              </a:ext>
            </a:extLst>
          </a:blip>
          <a:srcRect/>
          <a:stretch/>
        </p:blipFill>
        <p:spPr>
          <a:xfrm rot="5400000">
            <a:off x="227748" y="2081119"/>
            <a:ext cx="2860272" cy="3264494"/>
          </a:xfrm>
          <a:prstGeom prst="rect">
            <a:avLst/>
          </a:prstGeom>
        </p:spPr>
      </p:pic>
      <p:pic>
        <p:nvPicPr>
          <p:cNvPr id="14" name="Shape 74" descr="line-dot-pattern@2x.png"/>
          <p:cNvPicPr preferRelativeResize="0"/>
          <p:nvPr userDrawn="1"/>
        </p:nvPicPr>
        <p:blipFill rotWithShape="1">
          <a:blip r:embed="rId3" cstate="screen">
            <a:alphaModFix amt="2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3" name="Content Placeholder 2"/>
          <p:cNvSpPr>
            <a:spLocks noGrp="1"/>
          </p:cNvSpPr>
          <p:nvPr>
            <p:ph sz="quarter" idx="16"/>
          </p:nvPr>
        </p:nvSpPr>
        <p:spPr>
          <a:xfrm>
            <a:off x="457200" y="1735015"/>
            <a:ext cx="4003675" cy="2866021"/>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ts val="14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19" name="Date Placeholder 12"/>
          <p:cNvSpPr>
            <a:spLocks noGrp="1"/>
          </p:cNvSpPr>
          <p:nvPr>
            <p:ph type="dt" sz="half" idx="2"/>
          </p:nvPr>
        </p:nvSpPr>
        <p:spPr>
          <a:xfrm>
            <a:off x="474791" y="4790122"/>
            <a:ext cx="2057400" cy="274637"/>
          </a:xfrm>
          <a:prstGeom prst="rect">
            <a:avLst/>
          </a:prstGeom>
        </p:spPr>
        <p:txBody>
          <a:bodyPr lIns="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defTabSz="457200"/>
            <a:r>
              <a:rPr lang="en-US" dirty="0"/>
              <a:t>© DataStax, All Rights Reserved.</a:t>
            </a:r>
            <a:endParaRPr lang="mr-IN" dirty="0"/>
          </a:p>
        </p:txBody>
      </p:sp>
      <p:sp>
        <p:nvSpPr>
          <p:cNvPr id="15" name="Rectangle 14"/>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a:spLocks noGrp="1"/>
          </p:cNvSpPr>
          <p:nvPr>
            <p:ph sz="quarter" idx="17"/>
          </p:nvPr>
        </p:nvSpPr>
        <p:spPr>
          <a:xfrm>
            <a:off x="4691671" y="1735015"/>
            <a:ext cx="4003675" cy="2866021"/>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11"/>
          <p:cNvSpPr>
            <a:spLocks noGrp="1"/>
          </p:cNvSpPr>
          <p:nvPr>
            <p:ph type="sldNum" sz="quarter" idx="4"/>
          </p:nvPr>
        </p:nvSpPr>
        <p:spPr>
          <a:xfrm>
            <a:off x="99060" y="4789170"/>
            <a:ext cx="289560" cy="274637"/>
          </a:xfrm>
          <a:prstGeom prst="rect">
            <a:avLst/>
          </a:prstGeom>
        </p:spPr>
        <p:txBody>
          <a:bodyPr vert="horz" lIns="91440" tIns="45720" rIns="91440" bIns="45720" rtlCol="0" anchor="b" anchorCtr="0"/>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algn="r" defTabSz="457200"/>
            <a:fld id="{625532A8-9998-1545-8016-7D9932388623}" type="slidenum">
              <a:rPr lang="uk-UA" smtClean="0"/>
              <a:pPr algn="r" defTabSz="457200"/>
              <a:t>‹#›</a:t>
            </a:fld>
            <a:endParaRPr lang="uk-UA"/>
          </a:p>
        </p:txBody>
      </p:sp>
      <p:sp>
        <p:nvSpPr>
          <p:cNvPr id="11" name="Content Placeholder 2">
            <a:extLst>
              <a:ext uri="{FF2B5EF4-FFF2-40B4-BE49-F238E27FC236}">
                <a16:creationId xmlns:a16="http://schemas.microsoft.com/office/drawing/2014/main" id="{4EF4ABC0-2193-8E47-8D19-B02390D8B7D8}"/>
              </a:ext>
            </a:extLst>
          </p:cNvPr>
          <p:cNvSpPr>
            <a:spLocks noGrp="1"/>
          </p:cNvSpPr>
          <p:nvPr>
            <p:ph sz="quarter" idx="18" hasCustomPrompt="1"/>
          </p:nvPr>
        </p:nvSpPr>
        <p:spPr>
          <a:xfrm>
            <a:off x="457200" y="1054536"/>
            <a:ext cx="4003675" cy="491393"/>
          </a:xfrm>
          <a:prstGeom prst="rect">
            <a:avLst/>
          </a:prstGeom>
        </p:spPr>
        <p:txBody>
          <a:bodyPr lIns="0"/>
          <a:lstStyle>
            <a:lvl1pPr marL="6350" marR="0" indent="0" algn="ctr" rtl="0">
              <a:lnSpc>
                <a:spcPct val="100000"/>
              </a:lnSpc>
              <a:spcBef>
                <a:spcPts val="280"/>
              </a:spcBef>
              <a:spcAft>
                <a:spcPts val="500"/>
              </a:spcAft>
              <a:buClr>
                <a:schemeClr val="accent5"/>
              </a:buClr>
              <a:buSzPct val="100000"/>
              <a:buFont typeface="Arial"/>
              <a:buNone/>
              <a:tabLst/>
              <a:defRPr lang="en-US" sz="1800" b="1" i="0" u="none" strike="noStrike" cap="none" dirty="0" smtClean="0">
                <a:solidFill>
                  <a:schemeClr val="dk1"/>
                </a:solidFill>
                <a:latin typeface="Arial"/>
                <a:ea typeface="Arial"/>
                <a:cs typeface="Arial"/>
                <a:sym typeface="Arial"/>
              </a:defRPr>
            </a:lvl1pPr>
            <a:lvl2pPr marL="230188" marR="0" indent="0" algn="l" rtl="0">
              <a:lnSpc>
                <a:spcPct val="100000"/>
              </a:lnSpc>
              <a:spcBef>
                <a:spcPts val="280"/>
              </a:spcBef>
              <a:spcAft>
                <a:spcPts val="500"/>
              </a:spcAft>
              <a:buClr>
                <a:schemeClr val="accent5"/>
              </a:buClr>
              <a:buSzPts val="1400"/>
              <a:buFont typeface=".AppleSystemUIFont" charset="-120"/>
              <a:buNone/>
              <a:tabLst/>
              <a:defRPr lang="en-US" sz="1600" b="1" i="0" u="none" strike="noStrike" cap="none" dirty="0" smtClean="0">
                <a:solidFill>
                  <a:schemeClr val="dk1"/>
                </a:solidFill>
                <a:latin typeface="Arial"/>
                <a:ea typeface="Arial"/>
                <a:cs typeface="Arial"/>
                <a:sym typeface="Arial"/>
              </a:defRPr>
            </a:lvl2pPr>
            <a:lvl3pPr marL="461963" marR="0" indent="0" algn="l" rtl="0">
              <a:lnSpc>
                <a:spcPct val="100000"/>
              </a:lnSpc>
              <a:spcBef>
                <a:spcPts val="280"/>
              </a:spcBef>
              <a:spcAft>
                <a:spcPts val="500"/>
              </a:spcAft>
              <a:buClr>
                <a:schemeClr val="accent5"/>
              </a:buClr>
              <a:buSzPts val="1400"/>
              <a:buFont typeface="Arial"/>
              <a:buNone/>
              <a:tabLst/>
              <a:defRPr lang="en-US" sz="1400" b="1" i="0" u="none" strike="noStrike" cap="none" dirty="0" smtClean="0">
                <a:solidFill>
                  <a:schemeClr val="dk1"/>
                </a:solidFill>
                <a:latin typeface="Arial"/>
                <a:ea typeface="Arial"/>
                <a:cs typeface="Arial"/>
                <a:sym typeface="Arial"/>
              </a:defRPr>
            </a:lvl3pPr>
            <a:lvl4pPr marL="687388" marR="0" indent="0" algn="l" rtl="0">
              <a:lnSpc>
                <a:spcPct val="100000"/>
              </a:lnSpc>
              <a:spcBef>
                <a:spcPts val="280"/>
              </a:spcBef>
              <a:spcAft>
                <a:spcPts val="500"/>
              </a:spcAft>
              <a:buClr>
                <a:schemeClr val="accent5"/>
              </a:buClr>
              <a:buSzPct val="100000"/>
              <a:buFont typeface=".AppleSystemUIFont" charset="-120"/>
              <a:buNone/>
              <a:tabLst/>
              <a:defRPr lang="en-US" sz="1400" b="1" i="0" u="none" strike="noStrike" cap="none" dirty="0" smtClean="0">
                <a:solidFill>
                  <a:schemeClr val="dk1"/>
                </a:solidFill>
                <a:latin typeface="Arial"/>
                <a:ea typeface="Arial"/>
                <a:cs typeface="Arial"/>
                <a:sym typeface="Arial"/>
              </a:defRPr>
            </a:lvl4pPr>
            <a:lvl5pPr marL="919163" marR="0" indent="0" algn="l" rtl="0">
              <a:lnSpc>
                <a:spcPct val="100000"/>
              </a:lnSpc>
              <a:spcBef>
                <a:spcPts val="280"/>
              </a:spcBef>
              <a:spcAft>
                <a:spcPts val="500"/>
              </a:spcAft>
              <a:buClr>
                <a:schemeClr val="accent5"/>
              </a:buClr>
              <a:buSzPct val="100000"/>
              <a:buFont typeface="Arial"/>
              <a:buNone/>
              <a:tabLst/>
              <a:defRPr lang="en-US" sz="1400" b="1" i="0" u="none" strike="noStrike" cap="none" dirty="0">
                <a:solidFill>
                  <a:schemeClr val="dk1"/>
                </a:solidFill>
                <a:latin typeface="Arial"/>
                <a:ea typeface="Arial"/>
                <a:cs typeface="Arial"/>
                <a:sym typeface="Arial"/>
              </a:defRPr>
            </a:lvl5pPr>
          </a:lstStyle>
          <a:p>
            <a:pPr lvl="0"/>
            <a:r>
              <a:rPr lang="en-US" dirty="0"/>
              <a:t>Click to edit Master text styles</a:t>
            </a:r>
          </a:p>
        </p:txBody>
      </p:sp>
      <p:sp>
        <p:nvSpPr>
          <p:cNvPr id="16" name="Content Placeholder 2">
            <a:extLst>
              <a:ext uri="{FF2B5EF4-FFF2-40B4-BE49-F238E27FC236}">
                <a16:creationId xmlns:a16="http://schemas.microsoft.com/office/drawing/2014/main" id="{05F25550-ABFB-D243-8E22-FD2CAB30FB94}"/>
              </a:ext>
            </a:extLst>
          </p:cNvPr>
          <p:cNvSpPr>
            <a:spLocks noGrp="1"/>
          </p:cNvSpPr>
          <p:nvPr>
            <p:ph sz="quarter" idx="19" hasCustomPrompt="1"/>
          </p:nvPr>
        </p:nvSpPr>
        <p:spPr>
          <a:xfrm>
            <a:off x="4691671" y="1054536"/>
            <a:ext cx="4003675" cy="491393"/>
          </a:xfrm>
          <a:prstGeom prst="rect">
            <a:avLst/>
          </a:prstGeom>
        </p:spPr>
        <p:txBody>
          <a:bodyPr lIns="0"/>
          <a:lstStyle>
            <a:lvl1pPr marL="6350" marR="0" indent="0" algn="ctr" rtl="0">
              <a:lnSpc>
                <a:spcPct val="100000"/>
              </a:lnSpc>
              <a:spcBef>
                <a:spcPts val="280"/>
              </a:spcBef>
              <a:spcAft>
                <a:spcPts val="500"/>
              </a:spcAft>
              <a:buClr>
                <a:schemeClr val="accent5"/>
              </a:buClr>
              <a:buSzPct val="100000"/>
              <a:buFont typeface="Arial"/>
              <a:buNone/>
              <a:tabLst/>
              <a:defRPr lang="en-US" sz="1800" b="1" i="0" u="none" strike="noStrike" cap="none" dirty="0" smtClean="0">
                <a:solidFill>
                  <a:schemeClr val="dk1"/>
                </a:solidFill>
                <a:latin typeface="Arial"/>
                <a:ea typeface="Arial"/>
                <a:cs typeface="Arial"/>
                <a:sym typeface="Arial"/>
              </a:defRPr>
            </a:lvl1pPr>
            <a:lvl2pPr marL="230188" marR="0" indent="0" algn="l" rtl="0">
              <a:lnSpc>
                <a:spcPct val="100000"/>
              </a:lnSpc>
              <a:spcBef>
                <a:spcPts val="280"/>
              </a:spcBef>
              <a:spcAft>
                <a:spcPts val="500"/>
              </a:spcAft>
              <a:buClr>
                <a:schemeClr val="accent5"/>
              </a:buClr>
              <a:buSzPts val="1400"/>
              <a:buFont typeface=".AppleSystemUIFont" charset="-120"/>
              <a:buNone/>
              <a:tabLst/>
              <a:defRPr lang="en-US" sz="1600" b="1" i="0" u="none" strike="noStrike" cap="none" dirty="0" smtClean="0">
                <a:solidFill>
                  <a:schemeClr val="dk1"/>
                </a:solidFill>
                <a:latin typeface="Arial"/>
                <a:ea typeface="Arial"/>
                <a:cs typeface="Arial"/>
                <a:sym typeface="Arial"/>
              </a:defRPr>
            </a:lvl2pPr>
            <a:lvl3pPr marL="461963" marR="0" indent="0" algn="l" rtl="0">
              <a:lnSpc>
                <a:spcPct val="100000"/>
              </a:lnSpc>
              <a:spcBef>
                <a:spcPts val="280"/>
              </a:spcBef>
              <a:spcAft>
                <a:spcPts val="500"/>
              </a:spcAft>
              <a:buClr>
                <a:schemeClr val="accent5"/>
              </a:buClr>
              <a:buSzPct val="100000"/>
              <a:buFont typeface="Arial"/>
              <a:buNone/>
              <a:tabLst/>
              <a:defRPr lang="en-US" sz="1400" b="1" i="0" u="none" strike="noStrike" cap="none" dirty="0" smtClean="0">
                <a:solidFill>
                  <a:schemeClr val="dk1"/>
                </a:solidFill>
                <a:latin typeface="Arial"/>
                <a:ea typeface="Arial"/>
                <a:cs typeface="Arial"/>
                <a:sym typeface="Arial"/>
              </a:defRPr>
            </a:lvl3pPr>
            <a:lvl4pPr marL="687388" marR="0" indent="0" algn="l" rtl="0">
              <a:lnSpc>
                <a:spcPct val="100000"/>
              </a:lnSpc>
              <a:spcBef>
                <a:spcPts val="280"/>
              </a:spcBef>
              <a:spcAft>
                <a:spcPts val="500"/>
              </a:spcAft>
              <a:buClr>
                <a:schemeClr val="accent5"/>
              </a:buClr>
              <a:buSzPct val="100000"/>
              <a:buFont typeface=".AppleSystemUIFont" charset="-120"/>
              <a:buNone/>
              <a:tabLst/>
              <a:defRPr lang="en-US" sz="1400" b="1" i="0" u="none" strike="noStrike" cap="none" dirty="0" smtClean="0">
                <a:solidFill>
                  <a:schemeClr val="dk1"/>
                </a:solidFill>
                <a:latin typeface="Arial"/>
                <a:ea typeface="Arial"/>
                <a:cs typeface="Arial"/>
                <a:sym typeface="Arial"/>
              </a:defRPr>
            </a:lvl4pPr>
            <a:lvl5pPr marL="919163" marR="0" indent="0" algn="l" rtl="0">
              <a:lnSpc>
                <a:spcPct val="100000"/>
              </a:lnSpc>
              <a:spcBef>
                <a:spcPts val="280"/>
              </a:spcBef>
              <a:spcAft>
                <a:spcPts val="500"/>
              </a:spcAft>
              <a:buClr>
                <a:schemeClr val="accent5"/>
              </a:buClr>
              <a:buSzPct val="100000"/>
              <a:buFont typeface="Arial"/>
              <a:buNone/>
              <a:tabLst/>
              <a:defRPr lang="en-US" sz="1400" b="1" i="0" u="none" strike="noStrike" cap="none" dirty="0">
                <a:solidFill>
                  <a:schemeClr val="dk1"/>
                </a:solidFill>
                <a:latin typeface="Arial"/>
                <a:ea typeface="Arial"/>
                <a:cs typeface="Arial"/>
                <a:sym typeface="Arial"/>
              </a:defRPr>
            </a:lvl5pPr>
          </a:lstStyle>
          <a:p>
            <a:pPr lvl="0"/>
            <a:r>
              <a:rPr lang="en-US" dirty="0"/>
              <a:t>Click to edit Master text styles</a:t>
            </a:r>
          </a:p>
        </p:txBody>
      </p:sp>
    </p:spTree>
    <p:extLst>
      <p:ext uri="{BB962C8B-B14F-4D97-AF65-F5344CB8AC3E}">
        <p14:creationId xmlns:p14="http://schemas.microsoft.com/office/powerpoint/2010/main" val="2021844863"/>
      </p:ext>
    </p:extLst>
  </p:cSld>
  <p:clrMapOvr>
    <a:masterClrMapping/>
  </p:clrMapOvr>
  <p:extLst mod="1">
    <p:ext uri="{DCECCB84-F9BA-43D5-87BE-67443E8EF086}">
      <p15:sldGuideLst xmlns:p15="http://schemas.microsoft.com/office/powerpoint/2012/main">
        <p15:guide id="4" pos="547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debar Slide">
    <p:spTree>
      <p:nvGrpSpPr>
        <p:cNvPr id="1" name="Shape 88"/>
        <p:cNvGrpSpPr/>
        <p:nvPr/>
      </p:nvGrpSpPr>
      <p:grpSpPr>
        <a:xfrm>
          <a:off x="0" y="0"/>
          <a:ext cx="0" cy="0"/>
          <a:chOff x="0" y="0"/>
          <a:chExt cx="0" cy="0"/>
        </a:xfrm>
      </p:grpSpPr>
      <p:sp>
        <p:nvSpPr>
          <p:cNvPr id="13" name="Round Single Corner Rectangle 12"/>
          <p:cNvSpPr/>
          <p:nvPr userDrawn="1"/>
        </p:nvSpPr>
        <p:spPr>
          <a:xfrm flipV="1">
            <a:off x="0" y="-2"/>
            <a:ext cx="3654128" cy="5143502"/>
          </a:xfrm>
          <a:prstGeom prst="round1Rect">
            <a:avLst>
              <a:gd name="adj" fmla="val 2846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5" name="Shape 98"/>
          <p:cNvSpPr/>
          <p:nvPr userDrawn="1"/>
        </p:nvSpPr>
        <p:spPr>
          <a:xfrm>
            <a:off x="-3472" y="659747"/>
            <a:ext cx="3657600" cy="184280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2" name="Picture 11"/>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pic>
        <p:nvPicPr>
          <p:cNvPr id="14" name="Shape 74" descr="line-dot-pattern@2x.png"/>
          <p:cNvPicPr preferRelativeResize="0"/>
          <p:nvPr userDrawn="1"/>
        </p:nvPicPr>
        <p:blipFill rotWithShape="1">
          <a:blip r:embed="rId3" cstate="hqprint">
            <a:alphaModFix amt="25000"/>
            <a:extLst>
              <a:ext uri="{28A0092B-C50C-407E-A947-70E740481C1C}">
                <a14:useLocalDpi xmlns:a14="http://schemas.microsoft.com/office/drawing/2010/main"/>
              </a:ext>
            </a:extLst>
          </a:blip>
          <a:srcRect/>
          <a:stretch/>
        </p:blipFill>
        <p:spPr>
          <a:xfrm>
            <a:off x="0" y="817418"/>
            <a:ext cx="3654128" cy="4326018"/>
          </a:xfrm>
          <a:prstGeom prst="rect">
            <a:avLst/>
          </a:prstGeom>
          <a:noFill/>
          <a:ln>
            <a:noFill/>
          </a:ln>
        </p:spPr>
      </p:pic>
      <p:sp>
        <p:nvSpPr>
          <p:cNvPr id="19" name="Date Placeholder 12"/>
          <p:cNvSpPr>
            <a:spLocks noGrp="1"/>
          </p:cNvSpPr>
          <p:nvPr>
            <p:ph type="dt" sz="half" idx="11"/>
          </p:nvPr>
        </p:nvSpPr>
        <p:spPr>
          <a:xfrm>
            <a:off x="474791" y="4790122"/>
            <a:ext cx="2057400" cy="274637"/>
          </a:xfrm>
          <a:prstGeom prst="rect">
            <a:avLst/>
          </a:prstGeom>
        </p:spPr>
        <p:txBody>
          <a:bodyPr lIns="0" anchor="b"/>
          <a:lstStyle>
            <a:lvl1pPr>
              <a:defRPr kumimoji="0" lang="en-US" sz="600" kern="1200" spc="0" normalizeH="0" baseline="0" smtClean="0">
                <a:ln>
                  <a:noFill/>
                </a:ln>
                <a:solidFill>
                  <a:schemeClr val="bg1"/>
                </a:solidFill>
                <a:effectLst/>
                <a:uLnTx/>
                <a:uFillTx/>
                <a:latin typeface="Arial" charset="0"/>
                <a:ea typeface="Arial" charset="0"/>
                <a:cs typeface="Arial" charset="0"/>
              </a:defRPr>
            </a:lvl1pPr>
          </a:lstStyle>
          <a:p>
            <a:pPr defTabSz="457200"/>
            <a:r>
              <a:rPr lang="en-US" dirty="0"/>
              <a:t>© DataStax, All Rights Reserved.</a:t>
            </a:r>
          </a:p>
        </p:txBody>
      </p:sp>
      <p:sp>
        <p:nvSpPr>
          <p:cNvPr id="17" name="Content Placeholder 2"/>
          <p:cNvSpPr>
            <a:spLocks noGrp="1"/>
          </p:cNvSpPr>
          <p:nvPr>
            <p:ph sz="quarter" idx="16"/>
          </p:nvPr>
        </p:nvSpPr>
        <p:spPr>
          <a:xfrm>
            <a:off x="4111328" y="659747"/>
            <a:ext cx="4575472" cy="3941290"/>
          </a:xfrm>
          <a:prstGeom prst="rect">
            <a:avLst/>
          </a:prstGeom>
        </p:spPr>
        <p:txBody>
          <a:bodyPr lIns="0"/>
          <a:lstStyle>
            <a:lvl1pPr marL="233363" marR="0" indent="-227013" algn="l" rtl="0">
              <a:lnSpc>
                <a:spcPct val="100000"/>
              </a:lnSpc>
              <a:spcBef>
                <a:spcPts val="400"/>
              </a:spcBef>
              <a:spcAft>
                <a:spcPts val="16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ts val="14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ts val="14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ts val="14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p:txBody>
      </p:sp>
      <p:sp>
        <p:nvSpPr>
          <p:cNvPr id="20" name="Shape 71"/>
          <p:cNvSpPr txBox="1">
            <a:spLocks noGrp="1"/>
          </p:cNvSpPr>
          <p:nvPr>
            <p:ph type="body" idx="1"/>
          </p:nvPr>
        </p:nvSpPr>
        <p:spPr>
          <a:xfrm>
            <a:off x="457200" y="1733643"/>
            <a:ext cx="3089305" cy="680970"/>
          </a:xfrm>
          <a:prstGeom prst="rect">
            <a:avLst/>
          </a:prstGeom>
          <a:noFill/>
          <a:ln>
            <a:noFill/>
          </a:ln>
        </p:spPr>
        <p:txBody>
          <a:bodyPr spcFirstLastPara="1" wrap="square" lIns="0" tIns="91425" rIns="91425" bIns="91425" anchor="t" anchorCtr="0"/>
          <a:lstStyle>
            <a:lvl1pPr marL="6350" marR="0" lvl="0" indent="-6350" algn="l" rtl="0">
              <a:spcBef>
                <a:spcPts val="400"/>
              </a:spcBef>
              <a:spcAft>
                <a:spcPts val="0"/>
              </a:spcAft>
              <a:buClr>
                <a:schemeClr val="lt1"/>
              </a:buClr>
              <a:buSzPts val="1400"/>
              <a:buFont typeface="Arial"/>
              <a:buNone/>
              <a:tabLst/>
              <a:defRPr sz="1600" b="0" i="0" u="none" strike="noStrike" cap="none">
                <a:solidFill>
                  <a:schemeClr val="bg1"/>
                </a:solidFill>
                <a:latin typeface="Arial"/>
                <a:ea typeface="Arial"/>
                <a:cs typeface="Arial"/>
                <a:sym typeface="Arial"/>
              </a:defRPr>
            </a:lvl1pPr>
            <a:lvl2pPr marL="914400" marR="0" lvl="1" indent="-406400" algn="l" rtl="0">
              <a:spcBef>
                <a:spcPts val="560"/>
              </a:spcBef>
              <a:spcAft>
                <a:spcPts val="0"/>
              </a:spcAft>
              <a:buClr>
                <a:schemeClr val="lt1"/>
              </a:buClr>
              <a:buSzPts val="2800"/>
              <a:buFont typeface="Arial"/>
              <a:buChar char="–"/>
              <a:defRPr sz="2800" b="0" i="0" u="none" strike="noStrike" cap="none">
                <a:solidFill>
                  <a:schemeClr val="lt1"/>
                </a:solidFill>
                <a:latin typeface="Helvetica Neue"/>
                <a:ea typeface="Helvetica Neue"/>
                <a:cs typeface="Helvetica Neue"/>
                <a:sym typeface="Helvetica Neue"/>
              </a:defRPr>
            </a:lvl2pPr>
            <a:lvl3pPr marL="1371600" marR="0" lvl="2" indent="-381000" algn="l" rtl="0">
              <a:spcBef>
                <a:spcPts val="480"/>
              </a:spcBef>
              <a:spcAft>
                <a:spcPts val="0"/>
              </a:spcAft>
              <a:buClr>
                <a:schemeClr val="lt1"/>
              </a:buClr>
              <a:buSzPts val="2400"/>
              <a:buFont typeface="Arial"/>
              <a:buChar char="•"/>
              <a:defRPr sz="2400" b="0" i="0" u="none" strike="noStrike" cap="none">
                <a:solidFill>
                  <a:schemeClr val="lt1"/>
                </a:solidFill>
                <a:latin typeface="Helvetica Neue"/>
                <a:ea typeface="Helvetica Neue"/>
                <a:cs typeface="Helvetica Neue"/>
                <a:sym typeface="Helvetica Neue"/>
              </a:defRPr>
            </a:lvl3pPr>
            <a:lvl4pPr marL="1828800" marR="0" lvl="3"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4pPr>
            <a:lvl5pPr marL="2286000" marR="0" lvl="4"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21" name="Shape 64"/>
          <p:cNvSpPr txBox="1">
            <a:spLocks noGrp="1"/>
          </p:cNvSpPr>
          <p:nvPr>
            <p:ph type="title"/>
          </p:nvPr>
        </p:nvSpPr>
        <p:spPr>
          <a:xfrm>
            <a:off x="457200" y="890791"/>
            <a:ext cx="3089305" cy="828360"/>
          </a:xfrm>
          <a:prstGeom prst="rect">
            <a:avLst/>
          </a:prstGeom>
          <a:noFill/>
          <a:ln>
            <a:noFill/>
          </a:ln>
        </p:spPr>
        <p:txBody>
          <a:bodyPr spcFirstLastPara="1" wrap="square" lIns="0" tIns="91425" rIns="91425" bIns="91425" anchor="b" anchorCtr="0"/>
          <a:lstStyle>
            <a:lvl1pPr marL="0" marR="0" lvl="0" indent="0" algn="l" rtl="0">
              <a:lnSpc>
                <a:spcPct val="90000"/>
              </a:lnSpc>
              <a:spcBef>
                <a:spcPts val="0"/>
              </a:spcBef>
              <a:spcAft>
                <a:spcPts val="0"/>
              </a:spcAft>
              <a:buClr>
                <a:schemeClr val="lt1"/>
              </a:buClr>
              <a:buSzPts val="1400"/>
              <a:buFont typeface="Arial"/>
              <a:buNone/>
              <a:defRPr sz="2800" b="1" i="0" u="none" strike="noStrike" cap="none">
                <a:solidFill>
                  <a:schemeClr val="bg1"/>
                </a:solidFill>
                <a:latin typeface="Arial"/>
                <a:ea typeface="Arial"/>
                <a:cs typeface="Arial"/>
                <a:sym typeface="Arial"/>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r>
              <a:rPr lang="en-US"/>
              <a:t>Click to edit Master title style</a:t>
            </a:r>
            <a:endParaRPr lang="en-US" dirty="0"/>
          </a:p>
        </p:txBody>
      </p:sp>
      <p:sp>
        <p:nvSpPr>
          <p:cNvPr id="22" name="Slide Number Placeholder 11"/>
          <p:cNvSpPr>
            <a:spLocks noGrp="1"/>
          </p:cNvSpPr>
          <p:nvPr>
            <p:ph type="sldNum" sz="quarter" idx="4"/>
          </p:nvPr>
        </p:nvSpPr>
        <p:spPr>
          <a:xfrm>
            <a:off x="99060" y="4789170"/>
            <a:ext cx="289560" cy="274637"/>
          </a:xfrm>
          <a:prstGeom prst="rect">
            <a:avLst/>
          </a:prstGeom>
        </p:spPr>
        <p:txBody>
          <a:bodyPr vert="horz" lIns="91440" tIns="45720" rIns="91440" bIns="45720" rtlCol="0" anchor="b" anchorCtr="0"/>
          <a:lstStyle>
            <a:lvl1pPr>
              <a:defRPr kumimoji="0" lang="en-US" sz="600" kern="1200" spc="0" normalizeH="0" baseline="0" smtClean="0">
                <a:ln>
                  <a:noFill/>
                </a:ln>
                <a:solidFill>
                  <a:schemeClr val="bg1"/>
                </a:solidFill>
                <a:effectLst/>
                <a:uLnTx/>
                <a:uFillTx/>
                <a:latin typeface="Arial" charset="0"/>
                <a:ea typeface="Arial" charset="0"/>
                <a:cs typeface="Arial" charset="0"/>
              </a:defRPr>
            </a:lvl1pPr>
          </a:lstStyle>
          <a:p>
            <a:pPr algn="r" defTabSz="457200"/>
            <a:fld id="{625532A8-9998-1545-8016-7D9932388623}" type="slidenum">
              <a:rPr lang="uk-UA" smtClean="0"/>
              <a:pPr algn="r" defTabSz="457200"/>
              <a:t>‹#›</a:t>
            </a:fld>
            <a:endParaRPr lang="uk-UA"/>
          </a:p>
        </p:txBody>
      </p:sp>
    </p:spTree>
  </p:cSld>
  <p:clrMapOvr>
    <a:masterClrMapping/>
  </p:clrMapOvr>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17" name="Date Placeholder 12"/>
          <p:cNvSpPr>
            <a:spLocks noGrp="1"/>
          </p:cNvSpPr>
          <p:nvPr>
            <p:ph type="dt" sz="half" idx="2"/>
          </p:nvPr>
        </p:nvSpPr>
        <p:spPr>
          <a:xfrm>
            <a:off x="474791" y="4790122"/>
            <a:ext cx="2057400" cy="274637"/>
          </a:xfrm>
          <a:prstGeom prst="rect">
            <a:avLst/>
          </a:prstGeom>
        </p:spPr>
        <p:txBody>
          <a:bodyPr lIns="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defTabSz="457200"/>
            <a:r>
              <a:rPr lang="en-US" dirty="0"/>
              <a:t>© DataStax, All Rights Reserved.</a:t>
            </a:r>
            <a:endParaRPr lang="mr-IN" dirty="0"/>
          </a:p>
        </p:txBody>
      </p:sp>
      <p:sp>
        <p:nvSpPr>
          <p:cNvPr id="4" name="Slide Number Placeholder 3"/>
          <p:cNvSpPr>
            <a:spLocks noGrp="1"/>
          </p:cNvSpPr>
          <p:nvPr>
            <p:ph type="sldNum" sz="quarter" idx="4"/>
          </p:nvPr>
        </p:nvSpPr>
        <p:spPr>
          <a:xfrm>
            <a:off x="80683" y="4789169"/>
            <a:ext cx="309282" cy="274637"/>
          </a:xfrm>
          <a:prstGeom prst="rect">
            <a:avLst/>
          </a:prstGeom>
        </p:spPr>
        <p:txBody>
          <a:bodyPr vert="horz" lIns="91440" tIns="45720" rIns="91440" bIns="45720" rtlCol="0" anchor="b"/>
          <a:lstStyle>
            <a:lvl1pPr algn="r">
              <a:defRPr sz="600">
                <a:solidFill>
                  <a:srgbClr val="BFBFBF"/>
                </a:solidFill>
              </a:defRPr>
            </a:lvl1pPr>
          </a:lstStyle>
          <a:p>
            <a:fld id="{B2ACA3F6-9BF3-9640-9039-906AF661142D}"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87" r:id="rId1"/>
    <p:sldLayoutId id="2147483691" r:id="rId2"/>
    <p:sldLayoutId id="2147483661" r:id="rId3"/>
    <p:sldLayoutId id="2147483692" r:id="rId4"/>
    <p:sldLayoutId id="2147483693" r:id="rId5"/>
    <p:sldLayoutId id="2147483695" r:id="rId6"/>
    <p:sldLayoutId id="2147483726" r:id="rId7"/>
    <p:sldLayoutId id="2147483725" r:id="rId8"/>
    <p:sldLayoutId id="2147483696" r:id="rId9"/>
    <p:sldLayoutId id="2147483694" r:id="rId10"/>
    <p:sldLayoutId id="2147483710" r:id="rId11"/>
    <p:sldLayoutId id="2147483701" r:id="rId12"/>
    <p:sldLayoutId id="2147483700" r:id="rId13"/>
    <p:sldLayoutId id="2147483705" r:id="rId14"/>
    <p:sldLayoutId id="2147483698" r:id="rId15"/>
    <p:sldLayoutId id="2147483711" r:id="rId16"/>
    <p:sldLayoutId id="2147483714" r:id="rId17"/>
    <p:sldLayoutId id="2147483721" r:id="rId18"/>
    <p:sldLayoutId id="2147483722" r:id="rId19"/>
    <p:sldLayoutId id="2147483723" r:id="rId20"/>
    <p:sldLayoutId id="2147483724" r:id="rId21"/>
  </p:sldLayoutIdLst>
  <p:hf hdr="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extLst mod="1">
    <p:ext uri="{27BBF7A9-308A-43DC-89C8-2F10F3537804}">
      <p15:sldGuideLst xmlns:p15="http://schemas.microsoft.com/office/powerpoint/2012/main">
        <p15:guide id="1" orient="horz" pos="3151" userDrawn="1">
          <p15:clr>
            <a:srgbClr val="F26B43"/>
          </p15:clr>
        </p15:guide>
        <p15:guide id="2" pos="2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chart" Target="../charts/chart1.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37.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37.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8.png"/><Relationship Id="rId7"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37.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52.png"/><Relationship Id="rId5" Type="http://schemas.openxmlformats.org/officeDocument/2006/relationships/image" Target="../media/image51.tiff"/><Relationship Id="rId4" Type="http://schemas.openxmlformats.org/officeDocument/2006/relationships/image" Target="../media/image50.tiff"/></Relationships>
</file>

<file path=ppt/slides/_rels/slide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comments" Target="../comments/comment1.xml"/><Relationship Id="rId5" Type="http://schemas.openxmlformats.org/officeDocument/2006/relationships/image" Target="../media/image54.png"/><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54.png"/><Relationship Id="rId5" Type="http://schemas.openxmlformats.org/officeDocument/2006/relationships/image" Target="../media/image59.png"/><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jp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tiff"/></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19.xml"/><Relationship Id="rId5" Type="http://schemas.openxmlformats.org/officeDocument/2006/relationships/image" Target="../media/image67.png"/><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19.xml"/><Relationship Id="rId5" Type="http://schemas.openxmlformats.org/officeDocument/2006/relationships/comments" Target="../comments/comment2.xml"/><Relationship Id="rId4" Type="http://schemas.openxmlformats.org/officeDocument/2006/relationships/image" Target="../media/image67.png"/></Relationships>
</file>

<file path=ppt/slides/_rels/slide32.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20.xml"/><Relationship Id="rId6" Type="http://schemas.openxmlformats.org/officeDocument/2006/relationships/image" Target="../media/image72.png"/><Relationship Id="rId11" Type="http://schemas.openxmlformats.org/officeDocument/2006/relationships/comments" Target="../comments/comment3.xml"/><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s>
</file>

<file path=ppt/slides/_rels/slide33.xml.rels><?xml version="1.0" encoding="UTF-8" standalone="yes"?>
<Relationships xmlns="http://schemas.openxmlformats.org/package/2006/relationships"><Relationship Id="rId3" Type="http://schemas.openxmlformats.org/officeDocument/2006/relationships/hyperlink" Target="https://hub.docker.com/u/datastax/" TargetMode="External"/><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77.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19.xml"/><Relationship Id="rId5" Type="http://schemas.openxmlformats.org/officeDocument/2006/relationships/image" Target="../media/image80.png"/><Relationship Id="rId4" Type="http://schemas.openxmlformats.org/officeDocument/2006/relationships/image" Target="../media/image79.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38.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2.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86.tiff"/><Relationship Id="rId5" Type="http://schemas.openxmlformats.org/officeDocument/2006/relationships/image" Target="../media/image85.tiff"/><Relationship Id="rId4" Type="http://schemas.openxmlformats.org/officeDocument/2006/relationships/image" Target="../media/image84.tiff"/></Relationships>
</file>

<file path=ppt/slides/_rels/slide3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89.png"/><Relationship Id="rId4" Type="http://schemas.openxmlformats.org/officeDocument/2006/relationships/image" Target="../media/image88.png"/></Relationships>
</file>

<file path=ppt/slides/_rels/slide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23.jpg"/><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0.tiff"/></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3.xml"/><Relationship Id="rId1" Type="http://schemas.openxmlformats.org/officeDocument/2006/relationships/slideLayout" Target="../slideLayouts/slideLayout8.xml"/><Relationship Id="rId5" Type="http://schemas.openxmlformats.org/officeDocument/2006/relationships/image" Target="../media/image90.png"/><Relationship Id="rId4" Type="http://schemas.openxmlformats.org/officeDocument/2006/relationships/image" Target="../media/image86.tiff"/></Relationships>
</file>

<file path=ppt/slides/_rels/slide4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media/image93.png"/><Relationship Id="rId4" Type="http://schemas.openxmlformats.org/officeDocument/2006/relationships/image" Target="../media/image92.png"/></Relationships>
</file>

<file path=ppt/slides/_rels/slide42.xml.rels><?xml version="1.0" encoding="UTF-8" standalone="yes"?>
<Relationships xmlns="http://schemas.openxmlformats.org/package/2006/relationships"><Relationship Id="rId3" Type="http://schemas.openxmlformats.org/officeDocument/2006/relationships/image" Target="../media/image94.jpeg"/><Relationship Id="rId7" Type="http://schemas.openxmlformats.org/officeDocument/2006/relationships/image" Target="../media/image97.tiff"/><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96.tiff"/><Relationship Id="rId5" Type="http://schemas.openxmlformats.org/officeDocument/2006/relationships/image" Target="../media/image90.png"/><Relationship Id="rId4" Type="http://schemas.openxmlformats.org/officeDocument/2006/relationships/image" Target="../media/image95.tiff"/></Relationships>
</file>

<file path=ppt/slides/_rels/slide4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6.xml"/><Relationship Id="rId1" Type="http://schemas.openxmlformats.org/officeDocument/2006/relationships/slideLayout" Target="../slideLayouts/slideLayout18.xml"/><Relationship Id="rId5" Type="http://schemas.openxmlformats.org/officeDocument/2006/relationships/image" Target="../media/image100.png"/><Relationship Id="rId4" Type="http://schemas.openxmlformats.org/officeDocument/2006/relationships/image" Target="../media/image99.png"/></Relationships>
</file>

<file path=ppt/slides/_rels/slide44.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37.xml"/><Relationship Id="rId1" Type="http://schemas.openxmlformats.org/officeDocument/2006/relationships/slideLayout" Target="../slideLayouts/slideLayout18.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45.xml.rels><?xml version="1.0" encoding="UTF-8" standalone="yes"?>
<Relationships xmlns="http://schemas.openxmlformats.org/package/2006/relationships"><Relationship Id="rId3" Type="http://schemas.openxmlformats.org/officeDocument/2006/relationships/image" Target="../media/image106.tiff"/><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9.xml"/><Relationship Id="rId1" Type="http://schemas.openxmlformats.org/officeDocument/2006/relationships/slideLayout" Target="../slideLayouts/slideLayout17.xml"/><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0.xml"/><Relationship Id="rId1" Type="http://schemas.openxmlformats.org/officeDocument/2006/relationships/slideLayout" Target="../slideLayouts/slideLayout17.xml"/><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1.xml"/><Relationship Id="rId1" Type="http://schemas.openxmlformats.org/officeDocument/2006/relationships/slideLayout" Target="../slideLayouts/slideLayout17.xml"/><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109.png"/></Relationships>
</file>

<file path=ppt/slides/_rels/slide5.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110.tiff"/><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3" Type="http://schemas.openxmlformats.org/officeDocument/2006/relationships/image" Target="../media/image122.jpg"/><Relationship Id="rId18" Type="http://schemas.openxmlformats.org/officeDocument/2006/relationships/image" Target="../media/image127.png"/><Relationship Id="rId26" Type="http://schemas.openxmlformats.org/officeDocument/2006/relationships/image" Target="../media/image135.png"/><Relationship Id="rId21" Type="http://schemas.openxmlformats.org/officeDocument/2006/relationships/image" Target="../media/image130.png"/><Relationship Id="rId34" Type="http://schemas.openxmlformats.org/officeDocument/2006/relationships/image" Target="../media/image143.png"/><Relationship Id="rId7" Type="http://schemas.openxmlformats.org/officeDocument/2006/relationships/image" Target="../media/image116.jpg"/><Relationship Id="rId12" Type="http://schemas.openxmlformats.org/officeDocument/2006/relationships/image" Target="../media/image121.png"/><Relationship Id="rId17" Type="http://schemas.openxmlformats.org/officeDocument/2006/relationships/image" Target="../media/image126.png"/><Relationship Id="rId25" Type="http://schemas.openxmlformats.org/officeDocument/2006/relationships/image" Target="../media/image134.png"/><Relationship Id="rId33" Type="http://schemas.openxmlformats.org/officeDocument/2006/relationships/image" Target="../media/image142.png"/><Relationship Id="rId38" Type="http://schemas.openxmlformats.org/officeDocument/2006/relationships/image" Target="../media/image147.png"/><Relationship Id="rId2" Type="http://schemas.openxmlformats.org/officeDocument/2006/relationships/image" Target="../media/image111.jpg"/><Relationship Id="rId16" Type="http://schemas.openxmlformats.org/officeDocument/2006/relationships/image" Target="../media/image125.png"/><Relationship Id="rId20" Type="http://schemas.openxmlformats.org/officeDocument/2006/relationships/image" Target="../media/image129.png"/><Relationship Id="rId29" Type="http://schemas.openxmlformats.org/officeDocument/2006/relationships/image" Target="../media/image138.png"/><Relationship Id="rId1" Type="http://schemas.openxmlformats.org/officeDocument/2006/relationships/slideLayout" Target="../slideLayouts/slideLayout6.xml"/><Relationship Id="rId6" Type="http://schemas.openxmlformats.org/officeDocument/2006/relationships/image" Target="../media/image115.png"/><Relationship Id="rId11" Type="http://schemas.openxmlformats.org/officeDocument/2006/relationships/image" Target="../media/image120.png"/><Relationship Id="rId24" Type="http://schemas.openxmlformats.org/officeDocument/2006/relationships/image" Target="../media/image133.png"/><Relationship Id="rId32" Type="http://schemas.openxmlformats.org/officeDocument/2006/relationships/image" Target="../media/image141.png"/><Relationship Id="rId37" Type="http://schemas.openxmlformats.org/officeDocument/2006/relationships/image" Target="../media/image146.png"/><Relationship Id="rId5" Type="http://schemas.openxmlformats.org/officeDocument/2006/relationships/image" Target="../media/image114.png"/><Relationship Id="rId15" Type="http://schemas.openxmlformats.org/officeDocument/2006/relationships/image" Target="../media/image124.png"/><Relationship Id="rId23" Type="http://schemas.openxmlformats.org/officeDocument/2006/relationships/image" Target="../media/image132.png"/><Relationship Id="rId28" Type="http://schemas.openxmlformats.org/officeDocument/2006/relationships/image" Target="../media/image137.png"/><Relationship Id="rId36" Type="http://schemas.openxmlformats.org/officeDocument/2006/relationships/image" Target="../media/image145.png"/><Relationship Id="rId10" Type="http://schemas.openxmlformats.org/officeDocument/2006/relationships/image" Target="../media/image119.jpg"/><Relationship Id="rId19" Type="http://schemas.openxmlformats.org/officeDocument/2006/relationships/image" Target="../media/image128.png"/><Relationship Id="rId31" Type="http://schemas.openxmlformats.org/officeDocument/2006/relationships/image" Target="../media/image140.png"/><Relationship Id="rId4" Type="http://schemas.openxmlformats.org/officeDocument/2006/relationships/image" Target="../media/image113.jpg"/><Relationship Id="rId9" Type="http://schemas.openxmlformats.org/officeDocument/2006/relationships/image" Target="../media/image118.png"/><Relationship Id="rId14" Type="http://schemas.openxmlformats.org/officeDocument/2006/relationships/image" Target="../media/image123.png"/><Relationship Id="rId22" Type="http://schemas.openxmlformats.org/officeDocument/2006/relationships/image" Target="../media/image131.png"/><Relationship Id="rId27" Type="http://schemas.openxmlformats.org/officeDocument/2006/relationships/image" Target="../media/image136.png"/><Relationship Id="rId30" Type="http://schemas.openxmlformats.org/officeDocument/2006/relationships/image" Target="../media/image139.png"/><Relationship Id="rId35" Type="http://schemas.openxmlformats.org/officeDocument/2006/relationships/image" Target="../media/image144.png"/><Relationship Id="rId8" Type="http://schemas.openxmlformats.org/officeDocument/2006/relationships/image" Target="../media/image117.png"/><Relationship Id="rId3" Type="http://schemas.openxmlformats.org/officeDocument/2006/relationships/image" Target="../media/image112.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1717FF-B0A7-A04F-A484-13C1BD36261E}"/>
              </a:ext>
            </a:extLst>
          </p:cNvPr>
          <p:cNvSpPr>
            <a:spLocks noGrp="1"/>
          </p:cNvSpPr>
          <p:nvPr>
            <p:ph type="sldNum" sz="quarter" idx="4"/>
          </p:nvPr>
        </p:nvSpPr>
        <p:spPr/>
        <p:txBody>
          <a:bodyPr/>
          <a:lstStyle/>
          <a:p>
            <a:pPr algn="r" defTabSz="457200"/>
            <a:fld id="{625532A8-9998-1545-8016-7D9932388623}" type="slidenum">
              <a:rPr lang="uk-UA" smtClean="0"/>
              <a:pPr algn="r" defTabSz="457200"/>
              <a:t>1</a:t>
            </a:fld>
            <a:endParaRPr lang="uk-UA"/>
          </a:p>
        </p:txBody>
      </p:sp>
      <p:sp>
        <p:nvSpPr>
          <p:cNvPr id="3" name="Date Placeholder 2">
            <a:extLst>
              <a:ext uri="{FF2B5EF4-FFF2-40B4-BE49-F238E27FC236}">
                <a16:creationId xmlns:a16="http://schemas.microsoft.com/office/drawing/2014/main" id="{AAEF6EC3-16A2-0941-8EEA-280E3B8C4F22}"/>
              </a:ext>
            </a:extLst>
          </p:cNvPr>
          <p:cNvSpPr>
            <a:spLocks noGrp="1"/>
          </p:cNvSpPr>
          <p:nvPr>
            <p:ph type="dt" sz="half" idx="2"/>
          </p:nvPr>
        </p:nvSpPr>
        <p:spPr/>
        <p:txBody>
          <a:bodyPr/>
          <a:lstStyle/>
          <a:p>
            <a:pPr defTabSz="457200"/>
            <a:r>
              <a:rPr lang="en-US"/>
              <a:t>© DataStax, All Rights Reserved.</a:t>
            </a:r>
            <a:endParaRPr lang="mr-IN" dirty="0"/>
          </a:p>
        </p:txBody>
      </p:sp>
      <p:pic>
        <p:nvPicPr>
          <p:cNvPr id="4" name="Picture 3">
            <a:extLst>
              <a:ext uri="{FF2B5EF4-FFF2-40B4-BE49-F238E27FC236}">
                <a16:creationId xmlns:a16="http://schemas.microsoft.com/office/drawing/2014/main" id="{06F90539-5C83-0C4E-BA16-9F1E98C84EA0}"/>
              </a:ext>
            </a:extLst>
          </p:cNvPr>
          <p:cNvPicPr>
            <a:picLocks noChangeAspect="1"/>
          </p:cNvPicPr>
          <p:nvPr/>
        </p:nvPicPr>
        <p:blipFill>
          <a:blip r:embed="rId2"/>
          <a:stretch>
            <a:fillRect/>
          </a:stretch>
        </p:blipFill>
        <p:spPr>
          <a:xfrm>
            <a:off x="4234" y="0"/>
            <a:ext cx="9139766" cy="5143499"/>
          </a:xfrm>
          <a:prstGeom prst="rect">
            <a:avLst/>
          </a:prstGeom>
        </p:spPr>
      </p:pic>
    </p:spTree>
    <p:extLst>
      <p:ext uri="{BB962C8B-B14F-4D97-AF65-F5344CB8AC3E}">
        <p14:creationId xmlns:p14="http://schemas.microsoft.com/office/powerpoint/2010/main" val="10575123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F419D-3146-A34B-8786-3653422ACA30}"/>
              </a:ext>
            </a:extLst>
          </p:cNvPr>
          <p:cNvSpPr>
            <a:spLocks noGrp="1"/>
          </p:cNvSpPr>
          <p:nvPr>
            <p:ph type="title"/>
          </p:nvPr>
        </p:nvSpPr>
        <p:spPr/>
        <p:txBody>
          <a:bodyPr/>
          <a:lstStyle/>
          <a:p>
            <a:pPr algn="ctr"/>
            <a:r>
              <a:rPr lang="en-US" dirty="0"/>
              <a:t>DataStax Enterprise</a:t>
            </a:r>
            <a:br>
              <a:rPr lang="en-US" dirty="0"/>
            </a:br>
            <a:br>
              <a:rPr lang="en-US" dirty="0"/>
            </a:br>
            <a:r>
              <a:rPr lang="en-US" dirty="0"/>
              <a:t>Overview</a:t>
            </a:r>
          </a:p>
        </p:txBody>
      </p:sp>
      <p:sp>
        <p:nvSpPr>
          <p:cNvPr id="4" name="Slide Number Placeholder 3">
            <a:extLst>
              <a:ext uri="{FF2B5EF4-FFF2-40B4-BE49-F238E27FC236}">
                <a16:creationId xmlns:a16="http://schemas.microsoft.com/office/drawing/2014/main" id="{859C3F18-9462-5C47-9B49-BDBC4B5F7A44}"/>
              </a:ext>
            </a:extLst>
          </p:cNvPr>
          <p:cNvSpPr>
            <a:spLocks noGrp="1"/>
          </p:cNvSpPr>
          <p:nvPr>
            <p:ph type="sldNum" sz="quarter" idx="4"/>
          </p:nvPr>
        </p:nvSpPr>
        <p:spPr/>
        <p:txBody>
          <a:bodyPr/>
          <a:lstStyle/>
          <a:p>
            <a:pPr algn="r" defTabSz="457200"/>
            <a:fld id="{625532A8-9998-1545-8016-7D9932388623}" type="slidenum">
              <a:rPr lang="uk-UA" smtClean="0"/>
              <a:pPr algn="r" defTabSz="457200"/>
              <a:t>10</a:t>
            </a:fld>
            <a:endParaRPr lang="uk-UA"/>
          </a:p>
        </p:txBody>
      </p:sp>
      <p:sp>
        <p:nvSpPr>
          <p:cNvPr id="5" name="Date Placeholder 4">
            <a:extLst>
              <a:ext uri="{FF2B5EF4-FFF2-40B4-BE49-F238E27FC236}">
                <a16:creationId xmlns:a16="http://schemas.microsoft.com/office/drawing/2014/main" id="{F0A46702-4F14-164F-B171-250E326E99BE}"/>
              </a:ext>
            </a:extLst>
          </p:cNvPr>
          <p:cNvSpPr>
            <a:spLocks noGrp="1"/>
          </p:cNvSpPr>
          <p:nvPr>
            <p:ph type="dt" sz="half" idx="2"/>
          </p:nvPr>
        </p:nvSpPr>
        <p:spPr/>
        <p:txBody>
          <a:bodyPr/>
          <a:lstStyle/>
          <a:p>
            <a:pPr defTabSz="457200"/>
            <a:r>
              <a:rPr lang="en-US" dirty="0"/>
              <a:t>© DataStax, All Rights Reserved.</a:t>
            </a:r>
            <a:endParaRPr lang="mr-IN" dirty="0"/>
          </a:p>
        </p:txBody>
      </p:sp>
    </p:spTree>
    <p:extLst>
      <p:ext uri="{BB962C8B-B14F-4D97-AF65-F5344CB8AC3E}">
        <p14:creationId xmlns:p14="http://schemas.microsoft.com/office/powerpoint/2010/main" val="2365879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23A66-9708-064B-B211-46E8BD8F242F}"/>
              </a:ext>
            </a:extLst>
          </p:cNvPr>
          <p:cNvSpPr>
            <a:spLocks noGrp="1"/>
          </p:cNvSpPr>
          <p:nvPr>
            <p:ph type="title"/>
          </p:nvPr>
        </p:nvSpPr>
        <p:spPr/>
        <p:txBody>
          <a:bodyPr/>
          <a:lstStyle/>
          <a:p>
            <a:r>
              <a:rPr lang="en-US" dirty="0"/>
              <a:t>Apache Cassandra</a:t>
            </a:r>
          </a:p>
        </p:txBody>
      </p:sp>
      <p:sp>
        <p:nvSpPr>
          <p:cNvPr id="4" name="Date Placeholder 3">
            <a:extLst>
              <a:ext uri="{FF2B5EF4-FFF2-40B4-BE49-F238E27FC236}">
                <a16:creationId xmlns:a16="http://schemas.microsoft.com/office/drawing/2014/main" id="{998E3519-37FF-3243-ABA7-E80D96D89D95}"/>
              </a:ext>
            </a:extLst>
          </p:cNvPr>
          <p:cNvSpPr>
            <a:spLocks noGrp="1"/>
          </p:cNvSpPr>
          <p:nvPr>
            <p:ph type="dt" sz="half" idx="2"/>
          </p:nvPr>
        </p:nvSpPr>
        <p:spPr/>
        <p:txBody>
          <a:bodyPr/>
          <a:lstStyle/>
          <a:p>
            <a:pPr defTabSz="457200"/>
            <a:r>
              <a:rPr lang="en-US" dirty="0"/>
              <a:t>© DataStax, All Rights Reserved.</a:t>
            </a:r>
            <a:endParaRPr lang="mr-IN" dirty="0"/>
          </a:p>
        </p:txBody>
      </p:sp>
      <p:sp>
        <p:nvSpPr>
          <p:cNvPr id="5" name="Slide Number Placeholder 4">
            <a:extLst>
              <a:ext uri="{FF2B5EF4-FFF2-40B4-BE49-F238E27FC236}">
                <a16:creationId xmlns:a16="http://schemas.microsoft.com/office/drawing/2014/main" id="{20DF0475-D44D-5841-83A4-A2B52F3BD45A}"/>
              </a:ext>
            </a:extLst>
          </p:cNvPr>
          <p:cNvSpPr>
            <a:spLocks noGrp="1"/>
          </p:cNvSpPr>
          <p:nvPr>
            <p:ph type="sldNum" sz="quarter" idx="4"/>
          </p:nvPr>
        </p:nvSpPr>
        <p:spPr/>
        <p:txBody>
          <a:bodyPr/>
          <a:lstStyle/>
          <a:p>
            <a:fld id="{B2ACA3F6-9BF3-9640-9039-906AF661142D}" type="slidenum">
              <a:rPr lang="en-US" smtClean="0"/>
              <a:pPr/>
              <a:t>11</a:t>
            </a:fld>
            <a:endParaRPr lang="en-US"/>
          </a:p>
        </p:txBody>
      </p:sp>
      <p:sp>
        <p:nvSpPr>
          <p:cNvPr id="9" name="Rectangle 8">
            <a:extLst>
              <a:ext uri="{FF2B5EF4-FFF2-40B4-BE49-F238E27FC236}">
                <a16:creationId xmlns:a16="http://schemas.microsoft.com/office/drawing/2014/main" id="{C2FE6193-8074-074D-B371-41F3A6067407}"/>
              </a:ext>
            </a:extLst>
          </p:cNvPr>
          <p:cNvSpPr/>
          <p:nvPr/>
        </p:nvSpPr>
        <p:spPr>
          <a:xfrm>
            <a:off x="2984994" y="4809891"/>
            <a:ext cx="3248005" cy="253916"/>
          </a:xfrm>
          <a:prstGeom prst="rect">
            <a:avLst/>
          </a:prstGeom>
        </p:spPr>
        <p:txBody>
          <a:bodyPr wrap="none">
            <a:spAutoFit/>
          </a:bodyPr>
          <a:lstStyle/>
          <a:p>
            <a:pPr algn="ctr"/>
            <a:r>
              <a:rPr lang="en-US" sz="1050" dirty="0"/>
              <a:t>Apache Cassandra ® Apache Software Foundation</a:t>
            </a:r>
          </a:p>
        </p:txBody>
      </p:sp>
      <p:pic>
        <p:nvPicPr>
          <p:cNvPr id="14" name="Shape 473">
            <a:extLst>
              <a:ext uri="{FF2B5EF4-FFF2-40B4-BE49-F238E27FC236}">
                <a16:creationId xmlns:a16="http://schemas.microsoft.com/office/drawing/2014/main" id="{A515F3C2-F3A3-424B-83FE-D938D64222B9}"/>
              </a:ext>
            </a:extLst>
          </p:cNvPr>
          <p:cNvPicPr preferRelativeResize="0"/>
          <p:nvPr/>
        </p:nvPicPr>
        <p:blipFill rotWithShape="1">
          <a:blip r:embed="rId3">
            <a:alphaModFix/>
          </a:blip>
          <a:srcRect/>
          <a:stretch/>
        </p:blipFill>
        <p:spPr>
          <a:xfrm>
            <a:off x="3685562" y="2227673"/>
            <a:ext cx="1498600" cy="1549400"/>
          </a:xfrm>
          <a:prstGeom prst="rect">
            <a:avLst/>
          </a:prstGeom>
          <a:noFill/>
          <a:ln>
            <a:noFill/>
          </a:ln>
        </p:spPr>
      </p:pic>
      <p:pic>
        <p:nvPicPr>
          <p:cNvPr id="15" name="Shape 474">
            <a:extLst>
              <a:ext uri="{FF2B5EF4-FFF2-40B4-BE49-F238E27FC236}">
                <a16:creationId xmlns:a16="http://schemas.microsoft.com/office/drawing/2014/main" id="{E7546697-27E4-7B46-883D-209756F102FC}"/>
              </a:ext>
            </a:extLst>
          </p:cNvPr>
          <p:cNvPicPr preferRelativeResize="0"/>
          <p:nvPr/>
        </p:nvPicPr>
        <p:blipFill rotWithShape="1">
          <a:blip r:embed="rId3">
            <a:alphaModFix/>
          </a:blip>
          <a:srcRect/>
          <a:stretch/>
        </p:blipFill>
        <p:spPr>
          <a:xfrm>
            <a:off x="2294186" y="990491"/>
            <a:ext cx="4016844" cy="4153009"/>
          </a:xfrm>
          <a:prstGeom prst="rect">
            <a:avLst/>
          </a:prstGeom>
          <a:noFill/>
          <a:ln>
            <a:noFill/>
          </a:ln>
        </p:spPr>
      </p:pic>
      <p:grpSp>
        <p:nvGrpSpPr>
          <p:cNvPr id="16" name="Shape 475">
            <a:extLst>
              <a:ext uri="{FF2B5EF4-FFF2-40B4-BE49-F238E27FC236}">
                <a16:creationId xmlns:a16="http://schemas.microsoft.com/office/drawing/2014/main" id="{D20A7AAA-F59F-6A4F-BD9D-32484FE0576A}"/>
              </a:ext>
            </a:extLst>
          </p:cNvPr>
          <p:cNvGrpSpPr/>
          <p:nvPr/>
        </p:nvGrpSpPr>
        <p:grpSpPr>
          <a:xfrm>
            <a:off x="655836" y="1035997"/>
            <a:ext cx="1833162" cy="1052580"/>
            <a:chOff x="792974" y="1462624"/>
            <a:chExt cx="1833162" cy="1052580"/>
          </a:xfrm>
        </p:grpSpPr>
        <p:pic>
          <p:nvPicPr>
            <p:cNvPr id="17" name="Shape 476">
              <a:extLst>
                <a:ext uri="{FF2B5EF4-FFF2-40B4-BE49-F238E27FC236}">
                  <a16:creationId xmlns:a16="http://schemas.microsoft.com/office/drawing/2014/main" id="{28572400-6CBD-E947-997D-36712D75BB10}"/>
                </a:ext>
              </a:extLst>
            </p:cNvPr>
            <p:cNvPicPr preferRelativeResize="0"/>
            <p:nvPr/>
          </p:nvPicPr>
          <p:blipFill rotWithShape="1">
            <a:blip r:embed="rId4">
              <a:alphaModFix/>
            </a:blip>
            <a:srcRect/>
            <a:stretch/>
          </p:blipFill>
          <p:spPr>
            <a:xfrm>
              <a:off x="1015389" y="1857130"/>
              <a:ext cx="692171" cy="658074"/>
            </a:xfrm>
            <a:prstGeom prst="rect">
              <a:avLst/>
            </a:prstGeom>
            <a:noFill/>
            <a:ln>
              <a:noFill/>
            </a:ln>
          </p:spPr>
        </p:pic>
        <p:sp>
          <p:nvSpPr>
            <p:cNvPr id="18" name="Shape 477">
              <a:extLst>
                <a:ext uri="{FF2B5EF4-FFF2-40B4-BE49-F238E27FC236}">
                  <a16:creationId xmlns:a16="http://schemas.microsoft.com/office/drawing/2014/main" id="{A99890B7-FBE2-D347-B75D-F1FD224A8A6B}"/>
                </a:ext>
              </a:extLst>
            </p:cNvPr>
            <p:cNvSpPr txBox="1"/>
            <p:nvPr/>
          </p:nvSpPr>
          <p:spPr>
            <a:xfrm>
              <a:off x="792974" y="1462624"/>
              <a:ext cx="182917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b="1" i="1" u="none" strike="noStrike" cap="none" dirty="0">
                  <a:solidFill>
                    <a:srgbClr val="BD1E63"/>
                  </a:solidFill>
                  <a:latin typeface="Calibri"/>
                  <a:ea typeface="Calibri"/>
                  <a:cs typeface="Calibri"/>
                  <a:sym typeface="Calibri"/>
                </a:rPr>
                <a:t>D</a:t>
              </a:r>
              <a:r>
                <a:rPr lang="fr-FR" sz="1800" b="1" i="1" u="none" strike="noStrike" cap="none" dirty="0">
                  <a:solidFill>
                    <a:schemeClr val="dk1"/>
                  </a:solidFill>
                  <a:latin typeface="Calibri"/>
                  <a:ea typeface="Calibri"/>
                  <a:cs typeface="Calibri"/>
                  <a:sym typeface="Calibri"/>
                </a:rPr>
                <a:t>istributed</a:t>
              </a:r>
              <a:r>
                <a:rPr lang="fr-FR" sz="1800" i="1" dirty="0">
                  <a:solidFill>
                    <a:schemeClr val="dk1"/>
                  </a:solidFill>
                  <a:latin typeface="Calibri"/>
                  <a:ea typeface="Calibri"/>
                  <a:cs typeface="Calibri"/>
                  <a:sym typeface="Calibri"/>
                </a:rPr>
                <a:t> </a:t>
              </a:r>
              <a:endParaRPr dirty="0"/>
            </a:p>
          </p:txBody>
        </p:sp>
        <p:cxnSp>
          <p:nvCxnSpPr>
            <p:cNvPr id="19" name="Shape 478">
              <a:extLst>
                <a:ext uri="{FF2B5EF4-FFF2-40B4-BE49-F238E27FC236}">
                  <a16:creationId xmlns:a16="http://schemas.microsoft.com/office/drawing/2014/main" id="{2F2F4477-0D1A-D047-BEAB-586D631EF0E1}"/>
                </a:ext>
              </a:extLst>
            </p:cNvPr>
            <p:cNvCxnSpPr/>
            <p:nvPr/>
          </p:nvCxnSpPr>
          <p:spPr>
            <a:xfrm>
              <a:off x="1769552" y="2280926"/>
              <a:ext cx="856584" cy="182411"/>
            </a:xfrm>
            <a:prstGeom prst="straightConnector1">
              <a:avLst/>
            </a:prstGeom>
            <a:noFill/>
            <a:ln w="9525" cap="flat" cmpd="sng">
              <a:solidFill>
                <a:schemeClr val="accent1"/>
              </a:solidFill>
              <a:prstDash val="solid"/>
              <a:miter lim="800000"/>
              <a:headEnd type="none" w="sm" len="sm"/>
              <a:tailEnd type="none" w="sm" len="sm"/>
            </a:ln>
          </p:spPr>
        </p:cxnSp>
      </p:grpSp>
      <p:grpSp>
        <p:nvGrpSpPr>
          <p:cNvPr id="32" name="Shape 491">
            <a:extLst>
              <a:ext uri="{FF2B5EF4-FFF2-40B4-BE49-F238E27FC236}">
                <a16:creationId xmlns:a16="http://schemas.microsoft.com/office/drawing/2014/main" id="{3ED16E6A-E375-B948-B8B4-145C29B18CC6}"/>
              </a:ext>
            </a:extLst>
          </p:cNvPr>
          <p:cNvGrpSpPr/>
          <p:nvPr/>
        </p:nvGrpSpPr>
        <p:grpSpPr>
          <a:xfrm>
            <a:off x="3340199" y="2482828"/>
            <a:ext cx="1802646" cy="1062747"/>
            <a:chOff x="4655128" y="257478"/>
            <a:chExt cx="1950662" cy="1303831"/>
          </a:xfrm>
        </p:grpSpPr>
        <p:sp>
          <p:nvSpPr>
            <p:cNvPr id="33" name="Shape 492">
              <a:extLst>
                <a:ext uri="{FF2B5EF4-FFF2-40B4-BE49-F238E27FC236}">
                  <a16:creationId xmlns:a16="http://schemas.microsoft.com/office/drawing/2014/main" id="{5536E32B-37A3-D745-A332-830D965D6856}"/>
                </a:ext>
              </a:extLst>
            </p:cNvPr>
            <p:cNvSpPr/>
            <p:nvPr/>
          </p:nvSpPr>
          <p:spPr>
            <a:xfrm>
              <a:off x="4655128" y="257478"/>
              <a:ext cx="1950662" cy="1303831"/>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highlight>
                  <a:srgbClr val="F2F2F4"/>
                </a:highlight>
                <a:latin typeface="Calibri"/>
                <a:ea typeface="Calibri"/>
                <a:cs typeface="Calibri"/>
                <a:sym typeface="Calibri"/>
              </a:endParaRPr>
            </a:p>
          </p:txBody>
        </p:sp>
        <p:pic>
          <p:nvPicPr>
            <p:cNvPr id="34" name="Shape 493">
              <a:extLst>
                <a:ext uri="{FF2B5EF4-FFF2-40B4-BE49-F238E27FC236}">
                  <a16:creationId xmlns:a16="http://schemas.microsoft.com/office/drawing/2014/main" id="{A40F379C-FAC3-864B-9DCD-2B3A4FBF8EDE}"/>
                </a:ext>
              </a:extLst>
            </p:cNvPr>
            <p:cNvPicPr preferRelativeResize="0"/>
            <p:nvPr/>
          </p:nvPicPr>
          <p:blipFill rotWithShape="1">
            <a:blip r:embed="rId5" cstate="hqprint">
              <a:alphaModFix/>
              <a:extLst>
                <a:ext uri="{28A0092B-C50C-407E-A947-70E740481C1C}">
                  <a14:useLocalDpi xmlns:a14="http://schemas.microsoft.com/office/drawing/2010/main"/>
                </a:ext>
              </a:extLst>
            </a:blip>
            <a:srcRect/>
            <a:stretch/>
          </p:blipFill>
          <p:spPr>
            <a:xfrm>
              <a:off x="4760385" y="329704"/>
              <a:ext cx="1711951" cy="1147541"/>
            </a:xfrm>
            <a:prstGeom prst="rect">
              <a:avLst/>
            </a:prstGeom>
            <a:noFill/>
            <a:ln>
              <a:noFill/>
            </a:ln>
          </p:spPr>
        </p:pic>
      </p:grpSp>
    </p:spTree>
    <p:extLst>
      <p:ext uri="{BB962C8B-B14F-4D97-AF65-F5344CB8AC3E}">
        <p14:creationId xmlns:p14="http://schemas.microsoft.com/office/powerpoint/2010/main" val="1556478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Shape 641"/>
          <p:cNvSpPr txBox="1">
            <a:spLocks noGrp="1"/>
          </p:cNvSpPr>
          <p:nvPr>
            <p:ph type="title"/>
          </p:nvPr>
        </p:nvSpPr>
        <p:spPr>
          <a:xfrm>
            <a:off x="457200" y="270472"/>
            <a:ext cx="8229600" cy="5481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       Distributed</a:t>
            </a:r>
            <a:endParaRPr dirty="0"/>
          </a:p>
        </p:txBody>
      </p:sp>
      <p:sp>
        <p:nvSpPr>
          <p:cNvPr id="642" name="Shape 642"/>
          <p:cNvSpPr/>
          <p:nvPr/>
        </p:nvSpPr>
        <p:spPr>
          <a:xfrm>
            <a:off x="4137863" y="1879007"/>
            <a:ext cx="3130200" cy="1629600"/>
          </a:xfrm>
          <a:prstGeom prst="ellipse">
            <a:avLst/>
          </a:prstGeom>
          <a:noFill/>
          <a:ln w="101600" cap="flat" cmpd="sng">
            <a:solidFill>
              <a:srgbClr val="206378">
                <a:alpha val="40000"/>
              </a:srgbClr>
            </a:solidFill>
            <a:prstDash val="solid"/>
            <a:round/>
            <a:headEnd type="none" w="sm" len="sm"/>
            <a:tailEnd type="none" w="sm" len="sm"/>
          </a:ln>
        </p:spPr>
        <p:txBody>
          <a:bodyPr spcFirstLastPara="1" wrap="square" lIns="182850" tIns="91425" rIns="182850" bIns="91425" anchor="ctr" anchorCtr="0">
            <a:noAutofit/>
          </a:bodyPr>
          <a:lstStyle/>
          <a:p>
            <a:pPr marL="0" marR="0" lvl="0" indent="0" algn="ctr" rtl="0">
              <a:lnSpc>
                <a:spcPct val="100000"/>
              </a:lnSpc>
              <a:spcBef>
                <a:spcPts val="0"/>
              </a:spcBef>
              <a:spcAft>
                <a:spcPts val="0"/>
              </a:spcAft>
              <a:buClr>
                <a:srgbClr val="FFFFFF"/>
              </a:buClr>
              <a:buSzPts val="2400"/>
              <a:buFont typeface="Times New Roman"/>
              <a:buNone/>
            </a:pPr>
            <a:r>
              <a:rPr lang="en" sz="2400" b="0" i="0" u="none" strike="noStrike" cap="none">
                <a:solidFill>
                  <a:srgbClr val="FFFFFF"/>
                </a:solidFill>
                <a:latin typeface="Times New Roman"/>
                <a:ea typeface="Times New Roman"/>
                <a:cs typeface="Times New Roman"/>
                <a:sym typeface="Times New Roman"/>
              </a:rPr>
              <a:t> </a:t>
            </a:r>
            <a:endParaRPr/>
          </a:p>
        </p:txBody>
      </p:sp>
      <p:pic>
        <p:nvPicPr>
          <p:cNvPr id="643" name="Shape 643" descr="DataStax.Graphics-28.eps"/>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6171837" y="1786494"/>
            <a:ext cx="2200905" cy="1782529"/>
          </a:xfrm>
          <a:prstGeom prst="rect">
            <a:avLst/>
          </a:prstGeom>
          <a:noFill/>
          <a:ln>
            <a:noFill/>
          </a:ln>
          <a:effectLst>
            <a:outerShdw blurRad="254000">
              <a:srgbClr val="000000">
                <a:alpha val="52940"/>
              </a:srgbClr>
            </a:outerShdw>
          </a:effectLst>
        </p:spPr>
      </p:pic>
      <p:pic>
        <p:nvPicPr>
          <p:cNvPr id="644" name="Shape 644" descr="DataStax.Graphics-28.eps"/>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4496612" y="977169"/>
            <a:ext cx="2200905" cy="1782529"/>
          </a:xfrm>
          <a:prstGeom prst="rect">
            <a:avLst/>
          </a:prstGeom>
          <a:noFill/>
          <a:ln>
            <a:noFill/>
          </a:ln>
          <a:effectLst>
            <a:outerShdw blurRad="254000">
              <a:srgbClr val="000000">
                <a:alpha val="52940"/>
              </a:srgbClr>
            </a:outerShdw>
          </a:effectLst>
        </p:spPr>
      </p:pic>
      <p:sp>
        <p:nvSpPr>
          <p:cNvPr id="645" name="Shape 645"/>
          <p:cNvSpPr txBox="1"/>
          <p:nvPr/>
        </p:nvSpPr>
        <p:spPr>
          <a:xfrm>
            <a:off x="2758235" y="2977480"/>
            <a:ext cx="1096200" cy="207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CB6015"/>
              </a:buClr>
              <a:buSzPts val="1026"/>
              <a:buFont typeface="Helvetica Neue"/>
              <a:buNone/>
            </a:pPr>
            <a:r>
              <a:rPr lang="en" sz="1350" b="0" i="0" u="none" strike="noStrike" cap="none">
                <a:solidFill>
                  <a:srgbClr val="007B98"/>
                </a:solidFill>
                <a:latin typeface="Helvetica Neue"/>
                <a:ea typeface="Helvetica Neue"/>
                <a:cs typeface="Helvetica Neue"/>
                <a:sym typeface="Helvetica Neue"/>
              </a:rPr>
              <a:t>San Francisco</a:t>
            </a:r>
            <a:endParaRPr sz="1350" b="0" i="0" u="none" strike="noStrike" cap="none">
              <a:solidFill>
                <a:srgbClr val="007B98"/>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CB6015"/>
              </a:buClr>
              <a:buSzPts val="1026"/>
              <a:buFont typeface="Helvetica Neue"/>
              <a:buNone/>
            </a:pPr>
            <a:r>
              <a:rPr lang="en" sz="1350">
                <a:solidFill>
                  <a:srgbClr val="007B98"/>
                </a:solidFill>
                <a:latin typeface="Helvetica Neue"/>
                <a:ea typeface="Helvetica Neue"/>
                <a:cs typeface="Helvetica Neue"/>
                <a:sym typeface="Helvetica Neue"/>
              </a:rPr>
              <a:t>On Prem</a:t>
            </a:r>
            <a:endParaRPr sz="1350">
              <a:solidFill>
                <a:srgbClr val="007B98"/>
              </a:solidFill>
              <a:latin typeface="Helvetica Neue"/>
              <a:ea typeface="Helvetica Neue"/>
              <a:cs typeface="Helvetica Neue"/>
              <a:sym typeface="Helvetica Neue"/>
            </a:endParaRPr>
          </a:p>
        </p:txBody>
      </p:sp>
      <p:sp>
        <p:nvSpPr>
          <p:cNvPr id="646" name="Shape 646"/>
          <p:cNvSpPr txBox="1"/>
          <p:nvPr/>
        </p:nvSpPr>
        <p:spPr>
          <a:xfrm>
            <a:off x="5279563" y="4480687"/>
            <a:ext cx="846300" cy="2076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CB6015"/>
              </a:buClr>
              <a:buSzPts val="1026"/>
              <a:buFont typeface="Helvetica Neue"/>
              <a:buNone/>
            </a:pPr>
            <a:r>
              <a:rPr lang="en" sz="1350">
                <a:solidFill>
                  <a:srgbClr val="007B98"/>
                </a:solidFill>
                <a:latin typeface="Helvetica Neue"/>
                <a:ea typeface="Helvetica Neue"/>
                <a:cs typeface="Helvetica Neue"/>
                <a:sym typeface="Helvetica Neue"/>
              </a:rPr>
              <a:t>Munich</a:t>
            </a:r>
            <a:endParaRPr sz="1350">
              <a:solidFill>
                <a:srgbClr val="007B98"/>
              </a:solidFill>
              <a:latin typeface="Helvetica Neue"/>
              <a:ea typeface="Helvetica Neue"/>
              <a:cs typeface="Helvetica Neue"/>
              <a:sym typeface="Helvetica Neue"/>
            </a:endParaRPr>
          </a:p>
          <a:p>
            <a:pPr marL="0" lvl="0" indent="0" algn="ctr" rtl="0">
              <a:spcBef>
                <a:spcPts val="0"/>
              </a:spcBef>
              <a:spcAft>
                <a:spcPts val="0"/>
              </a:spcAft>
              <a:buClr>
                <a:srgbClr val="CB6015"/>
              </a:buClr>
              <a:buSzPts val="1026"/>
              <a:buFont typeface="Helvetica Neue"/>
              <a:buNone/>
            </a:pPr>
            <a:r>
              <a:rPr lang="en" sz="1350">
                <a:solidFill>
                  <a:srgbClr val="007B98"/>
                </a:solidFill>
                <a:latin typeface="Helvetica Neue"/>
                <a:ea typeface="Helvetica Neue"/>
                <a:cs typeface="Helvetica Neue"/>
                <a:sym typeface="Helvetica Neue"/>
              </a:rPr>
              <a:t>On Prem</a:t>
            </a:r>
            <a:endParaRPr sz="1350">
              <a:solidFill>
                <a:srgbClr val="007B98"/>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CB6015"/>
              </a:buClr>
              <a:buSzPts val="1026"/>
              <a:buFont typeface="Helvetica Neue"/>
              <a:buNone/>
            </a:pPr>
            <a:endParaRPr sz="1350">
              <a:solidFill>
                <a:srgbClr val="007B98"/>
              </a:solidFill>
              <a:latin typeface="Helvetica Neue"/>
              <a:ea typeface="Helvetica Neue"/>
              <a:cs typeface="Helvetica Neue"/>
              <a:sym typeface="Helvetica Neue"/>
            </a:endParaRPr>
          </a:p>
        </p:txBody>
      </p:sp>
      <p:pic>
        <p:nvPicPr>
          <p:cNvPr id="647" name="Shape 647" descr="new cassandra ring.png"/>
          <p:cNvPicPr preferRelativeResize="0"/>
          <p:nvPr/>
        </p:nvPicPr>
        <p:blipFill rotWithShape="1">
          <a:blip r:embed="rId4">
            <a:alphaModFix/>
          </a:blip>
          <a:srcRect/>
          <a:stretch/>
        </p:blipFill>
        <p:spPr>
          <a:xfrm>
            <a:off x="5251657" y="1528949"/>
            <a:ext cx="788188" cy="690719"/>
          </a:xfrm>
          <a:prstGeom prst="rect">
            <a:avLst/>
          </a:prstGeom>
          <a:noFill/>
          <a:ln>
            <a:noFill/>
          </a:ln>
        </p:spPr>
      </p:pic>
      <p:pic>
        <p:nvPicPr>
          <p:cNvPr id="648" name="Shape 648" descr="new cassandra ring.png"/>
          <p:cNvPicPr preferRelativeResize="0"/>
          <p:nvPr/>
        </p:nvPicPr>
        <p:blipFill rotWithShape="1">
          <a:blip r:embed="rId4">
            <a:alphaModFix/>
          </a:blip>
          <a:srcRect/>
          <a:stretch/>
        </p:blipFill>
        <p:spPr>
          <a:xfrm>
            <a:off x="6997675" y="2294005"/>
            <a:ext cx="788188" cy="690719"/>
          </a:xfrm>
          <a:prstGeom prst="rect">
            <a:avLst/>
          </a:prstGeom>
          <a:noFill/>
          <a:ln>
            <a:noFill/>
          </a:ln>
        </p:spPr>
      </p:pic>
      <p:pic>
        <p:nvPicPr>
          <p:cNvPr id="649" name="Shape 649" descr="new cassandra ring.png"/>
          <p:cNvPicPr preferRelativeResize="0"/>
          <p:nvPr/>
        </p:nvPicPr>
        <p:blipFill rotWithShape="1">
          <a:blip r:embed="rId4">
            <a:alphaModFix/>
          </a:blip>
          <a:srcRect/>
          <a:stretch/>
        </p:blipFill>
        <p:spPr>
          <a:xfrm>
            <a:off x="5357520" y="3185230"/>
            <a:ext cx="788188" cy="690719"/>
          </a:xfrm>
          <a:prstGeom prst="rect">
            <a:avLst/>
          </a:prstGeom>
          <a:noFill/>
          <a:ln>
            <a:noFill/>
          </a:ln>
        </p:spPr>
      </p:pic>
      <p:pic>
        <p:nvPicPr>
          <p:cNvPr id="650" name="Shape 650" descr="new cassandra ring.png"/>
          <p:cNvPicPr preferRelativeResize="0"/>
          <p:nvPr/>
        </p:nvPicPr>
        <p:blipFill rotWithShape="1">
          <a:blip r:embed="rId4">
            <a:alphaModFix/>
          </a:blip>
          <a:srcRect/>
          <a:stretch/>
        </p:blipFill>
        <p:spPr>
          <a:xfrm>
            <a:off x="3874218" y="2304268"/>
            <a:ext cx="788188" cy="690719"/>
          </a:xfrm>
          <a:prstGeom prst="rect">
            <a:avLst/>
          </a:prstGeom>
          <a:noFill/>
          <a:ln>
            <a:noFill/>
          </a:ln>
        </p:spPr>
      </p:pic>
      <p:pic>
        <p:nvPicPr>
          <p:cNvPr id="651" name="Shape 651"/>
          <p:cNvPicPr preferRelativeResize="0"/>
          <p:nvPr/>
        </p:nvPicPr>
        <p:blipFill rotWithShape="1">
          <a:blip r:embed="rId5">
            <a:alphaModFix/>
          </a:blip>
          <a:srcRect/>
          <a:stretch/>
        </p:blipFill>
        <p:spPr>
          <a:xfrm>
            <a:off x="2961693" y="2126014"/>
            <a:ext cx="470079" cy="296526"/>
          </a:xfrm>
          <a:prstGeom prst="rect">
            <a:avLst/>
          </a:prstGeom>
          <a:noFill/>
          <a:ln>
            <a:noFill/>
          </a:ln>
        </p:spPr>
      </p:pic>
      <p:pic>
        <p:nvPicPr>
          <p:cNvPr id="652" name="Shape 652"/>
          <p:cNvPicPr preferRelativeResize="0"/>
          <p:nvPr/>
        </p:nvPicPr>
        <p:blipFill rotWithShape="1">
          <a:blip r:embed="rId5">
            <a:alphaModFix/>
          </a:blip>
          <a:srcRect/>
          <a:stretch/>
        </p:blipFill>
        <p:spPr>
          <a:xfrm>
            <a:off x="2943077" y="2622360"/>
            <a:ext cx="470079" cy="296526"/>
          </a:xfrm>
          <a:prstGeom prst="rect">
            <a:avLst/>
          </a:prstGeom>
          <a:noFill/>
          <a:ln>
            <a:noFill/>
          </a:ln>
        </p:spPr>
      </p:pic>
      <p:pic>
        <p:nvPicPr>
          <p:cNvPr id="653" name="Shape 653"/>
          <p:cNvPicPr preferRelativeResize="0"/>
          <p:nvPr/>
        </p:nvPicPr>
        <p:blipFill rotWithShape="1">
          <a:blip r:embed="rId5">
            <a:alphaModFix/>
          </a:blip>
          <a:srcRect/>
          <a:stretch/>
        </p:blipFill>
        <p:spPr>
          <a:xfrm>
            <a:off x="5954754" y="4179012"/>
            <a:ext cx="470079" cy="296526"/>
          </a:xfrm>
          <a:prstGeom prst="rect">
            <a:avLst/>
          </a:prstGeom>
          <a:noFill/>
          <a:ln>
            <a:noFill/>
          </a:ln>
        </p:spPr>
      </p:pic>
      <p:pic>
        <p:nvPicPr>
          <p:cNvPr id="654" name="Shape 654"/>
          <p:cNvPicPr preferRelativeResize="0"/>
          <p:nvPr/>
        </p:nvPicPr>
        <p:blipFill rotWithShape="1">
          <a:blip r:embed="rId5">
            <a:alphaModFix/>
          </a:blip>
          <a:srcRect/>
          <a:stretch/>
        </p:blipFill>
        <p:spPr>
          <a:xfrm>
            <a:off x="5044523" y="4180061"/>
            <a:ext cx="470079" cy="296526"/>
          </a:xfrm>
          <a:prstGeom prst="rect">
            <a:avLst/>
          </a:prstGeom>
          <a:noFill/>
          <a:ln>
            <a:noFill/>
          </a:ln>
        </p:spPr>
      </p:pic>
      <p:pic>
        <p:nvPicPr>
          <p:cNvPr id="655" name="Shape 655"/>
          <p:cNvPicPr preferRelativeResize="0"/>
          <p:nvPr/>
        </p:nvPicPr>
        <p:blipFill rotWithShape="1">
          <a:blip r:embed="rId5">
            <a:alphaModFix/>
          </a:blip>
          <a:srcRect/>
          <a:stretch/>
        </p:blipFill>
        <p:spPr>
          <a:xfrm>
            <a:off x="8112807" y="2647477"/>
            <a:ext cx="470079" cy="296526"/>
          </a:xfrm>
          <a:prstGeom prst="rect">
            <a:avLst/>
          </a:prstGeom>
          <a:noFill/>
          <a:ln>
            <a:noFill/>
          </a:ln>
        </p:spPr>
      </p:pic>
      <p:pic>
        <p:nvPicPr>
          <p:cNvPr id="656" name="Shape 656"/>
          <p:cNvPicPr preferRelativeResize="0"/>
          <p:nvPr/>
        </p:nvPicPr>
        <p:blipFill rotWithShape="1">
          <a:blip r:embed="rId5">
            <a:alphaModFix/>
          </a:blip>
          <a:srcRect/>
          <a:stretch/>
        </p:blipFill>
        <p:spPr>
          <a:xfrm>
            <a:off x="8104098" y="2100159"/>
            <a:ext cx="470079" cy="296526"/>
          </a:xfrm>
          <a:prstGeom prst="rect">
            <a:avLst/>
          </a:prstGeom>
          <a:noFill/>
          <a:ln>
            <a:noFill/>
          </a:ln>
        </p:spPr>
      </p:pic>
      <p:pic>
        <p:nvPicPr>
          <p:cNvPr id="657" name="Shape 657"/>
          <p:cNvPicPr preferRelativeResize="0"/>
          <p:nvPr/>
        </p:nvPicPr>
        <p:blipFill rotWithShape="1">
          <a:blip r:embed="rId5">
            <a:alphaModFix/>
          </a:blip>
          <a:srcRect/>
          <a:stretch/>
        </p:blipFill>
        <p:spPr>
          <a:xfrm>
            <a:off x="6413582" y="1010087"/>
            <a:ext cx="470079" cy="296526"/>
          </a:xfrm>
          <a:prstGeom prst="rect">
            <a:avLst/>
          </a:prstGeom>
          <a:noFill/>
          <a:ln>
            <a:noFill/>
          </a:ln>
        </p:spPr>
      </p:pic>
      <p:pic>
        <p:nvPicPr>
          <p:cNvPr id="658" name="Shape 658"/>
          <p:cNvPicPr preferRelativeResize="0"/>
          <p:nvPr/>
        </p:nvPicPr>
        <p:blipFill rotWithShape="1">
          <a:blip r:embed="rId5">
            <a:alphaModFix/>
          </a:blip>
          <a:srcRect/>
          <a:stretch/>
        </p:blipFill>
        <p:spPr>
          <a:xfrm>
            <a:off x="4264996" y="1028825"/>
            <a:ext cx="470079" cy="296526"/>
          </a:xfrm>
          <a:prstGeom prst="rect">
            <a:avLst/>
          </a:prstGeom>
          <a:noFill/>
          <a:ln>
            <a:noFill/>
          </a:ln>
        </p:spPr>
      </p:pic>
      <p:cxnSp>
        <p:nvCxnSpPr>
          <p:cNvPr id="659" name="Shape 659"/>
          <p:cNvCxnSpPr/>
          <p:nvPr/>
        </p:nvCxnSpPr>
        <p:spPr>
          <a:xfrm>
            <a:off x="3399554" y="2254494"/>
            <a:ext cx="495300" cy="2211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50"/>
              </a:srgbClr>
            </a:outerShdw>
          </a:effectLst>
        </p:spPr>
      </p:cxnSp>
      <p:cxnSp>
        <p:nvCxnSpPr>
          <p:cNvPr id="660" name="Shape 660"/>
          <p:cNvCxnSpPr/>
          <p:nvPr/>
        </p:nvCxnSpPr>
        <p:spPr>
          <a:xfrm rot="10800000" flipH="1">
            <a:off x="3430475" y="2649588"/>
            <a:ext cx="443700" cy="1101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50"/>
              </a:srgbClr>
            </a:outerShdw>
          </a:effectLst>
        </p:spPr>
      </p:cxnSp>
      <p:cxnSp>
        <p:nvCxnSpPr>
          <p:cNvPr id="661" name="Shape 661"/>
          <p:cNvCxnSpPr/>
          <p:nvPr/>
        </p:nvCxnSpPr>
        <p:spPr>
          <a:xfrm>
            <a:off x="4731381" y="1235860"/>
            <a:ext cx="662700" cy="3174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50"/>
              </a:srgbClr>
            </a:outerShdw>
          </a:effectLst>
        </p:spPr>
      </p:cxnSp>
      <p:cxnSp>
        <p:nvCxnSpPr>
          <p:cNvPr id="662" name="Shape 662"/>
          <p:cNvCxnSpPr/>
          <p:nvPr/>
        </p:nvCxnSpPr>
        <p:spPr>
          <a:xfrm flipH="1">
            <a:off x="5919023" y="1263442"/>
            <a:ext cx="468000" cy="3162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50"/>
              </a:srgbClr>
            </a:outerShdw>
          </a:effectLst>
        </p:spPr>
      </p:cxnSp>
      <p:cxnSp>
        <p:nvCxnSpPr>
          <p:cNvPr id="663" name="Shape 663"/>
          <p:cNvCxnSpPr>
            <a:stCxn id="663" idx="1"/>
          </p:cNvCxnSpPr>
          <p:nvPr/>
        </p:nvCxnSpPr>
        <p:spPr>
          <a:xfrm flipH="1">
            <a:off x="7707496" y="2248421"/>
            <a:ext cx="396600" cy="1461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50"/>
              </a:srgbClr>
            </a:outerShdw>
          </a:effectLst>
        </p:spPr>
      </p:cxnSp>
      <p:cxnSp>
        <p:nvCxnSpPr>
          <p:cNvPr id="664" name="Shape 664"/>
          <p:cNvCxnSpPr/>
          <p:nvPr/>
        </p:nvCxnSpPr>
        <p:spPr>
          <a:xfrm rot="10800000">
            <a:off x="7785795" y="2639439"/>
            <a:ext cx="319500" cy="1584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50"/>
              </a:srgbClr>
            </a:outerShdw>
          </a:effectLst>
        </p:spPr>
      </p:cxnSp>
      <p:cxnSp>
        <p:nvCxnSpPr>
          <p:cNvPr id="665" name="Shape 665"/>
          <p:cNvCxnSpPr/>
          <p:nvPr/>
        </p:nvCxnSpPr>
        <p:spPr>
          <a:xfrm rot="10800000">
            <a:off x="5975316" y="3775847"/>
            <a:ext cx="244200" cy="3501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50"/>
              </a:srgbClr>
            </a:outerShdw>
          </a:effectLst>
        </p:spPr>
      </p:cxnSp>
      <p:cxnSp>
        <p:nvCxnSpPr>
          <p:cNvPr id="666" name="Shape 666"/>
          <p:cNvCxnSpPr/>
          <p:nvPr/>
        </p:nvCxnSpPr>
        <p:spPr>
          <a:xfrm rot="10800000" flipH="1">
            <a:off x="5222413" y="3750217"/>
            <a:ext cx="169500" cy="3528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50"/>
              </a:srgbClr>
            </a:outerShdw>
          </a:effectLst>
        </p:spPr>
      </p:cxnSp>
      <p:cxnSp>
        <p:nvCxnSpPr>
          <p:cNvPr id="667" name="Shape 667"/>
          <p:cNvCxnSpPr>
            <a:endCxn id="648" idx="2"/>
          </p:cNvCxnSpPr>
          <p:nvPr/>
        </p:nvCxnSpPr>
        <p:spPr>
          <a:xfrm rot="10800000" flipH="1">
            <a:off x="6242769" y="2984725"/>
            <a:ext cx="1149000" cy="1136100"/>
          </a:xfrm>
          <a:prstGeom prst="curvedConnector2">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50"/>
              </a:srgbClr>
            </a:outerShdw>
          </a:effectLst>
        </p:spPr>
      </p:cxnSp>
      <p:cxnSp>
        <p:nvCxnSpPr>
          <p:cNvPr id="668" name="Shape 668"/>
          <p:cNvCxnSpPr>
            <a:endCxn id="650" idx="2"/>
          </p:cNvCxnSpPr>
          <p:nvPr/>
        </p:nvCxnSpPr>
        <p:spPr>
          <a:xfrm rot="5400000" flipH="1">
            <a:off x="4176963" y="3086337"/>
            <a:ext cx="1116900" cy="934200"/>
          </a:xfrm>
          <a:prstGeom prst="curvedConnector3">
            <a:avLst>
              <a:gd name="adj1" fmla="val 50000"/>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50"/>
              </a:srgbClr>
            </a:outerShdw>
          </a:effectLst>
        </p:spPr>
      </p:cxnSp>
      <p:sp>
        <p:nvSpPr>
          <p:cNvPr id="669" name="Shape 669"/>
          <p:cNvSpPr txBox="1"/>
          <p:nvPr/>
        </p:nvSpPr>
        <p:spPr>
          <a:xfrm>
            <a:off x="6221380" y="2633879"/>
            <a:ext cx="846300" cy="207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CB6015"/>
              </a:buClr>
              <a:buSzPts val="1026"/>
              <a:buFont typeface="Helvetica Neue"/>
              <a:buNone/>
            </a:pPr>
            <a:r>
              <a:rPr lang="en" sz="1350">
                <a:solidFill>
                  <a:srgbClr val="007B98"/>
                </a:solidFill>
                <a:latin typeface="Helvetica Neue"/>
                <a:ea typeface="Helvetica Neue"/>
                <a:cs typeface="Helvetica Neue"/>
                <a:sym typeface="Helvetica Neue"/>
              </a:rPr>
              <a:t>Azure</a:t>
            </a:r>
            <a:endParaRPr/>
          </a:p>
        </p:txBody>
      </p:sp>
      <p:sp>
        <p:nvSpPr>
          <p:cNvPr id="670" name="Shape 670"/>
          <p:cNvSpPr txBox="1"/>
          <p:nvPr/>
        </p:nvSpPr>
        <p:spPr>
          <a:xfrm>
            <a:off x="4588963" y="1715600"/>
            <a:ext cx="662700" cy="31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50">
                <a:solidFill>
                  <a:srgbClr val="007B98"/>
                </a:solidFill>
                <a:latin typeface="Helvetica Neue"/>
                <a:ea typeface="Helvetica Neue"/>
                <a:cs typeface="Helvetica Neue"/>
                <a:sym typeface="Helvetica Neue"/>
              </a:rPr>
              <a:t>AWS</a:t>
            </a:r>
            <a:endParaRPr>
              <a:solidFill>
                <a:schemeClr val="dk1"/>
              </a:solidFill>
            </a:endParaRPr>
          </a:p>
        </p:txBody>
      </p:sp>
      <p:sp>
        <p:nvSpPr>
          <p:cNvPr id="671" name="Shape 671"/>
          <p:cNvSpPr txBox="1">
            <a:spLocks noGrp="1"/>
          </p:cNvSpPr>
          <p:nvPr>
            <p:ph type="body" idx="1"/>
          </p:nvPr>
        </p:nvSpPr>
        <p:spPr>
          <a:xfrm>
            <a:off x="457201" y="1123950"/>
            <a:ext cx="2223562" cy="2176500"/>
          </a:xfrm>
          <a:prstGeom prst="rect">
            <a:avLst/>
          </a:prstGeom>
        </p:spPr>
        <p:txBody>
          <a:bodyPr spcFirstLastPara="1" wrap="square" lIns="91425" tIns="91425" rIns="91425" bIns="91425" anchor="t" anchorCtr="0">
            <a:noAutofit/>
          </a:bodyPr>
          <a:lstStyle/>
          <a:p>
            <a:pPr marL="127000" lvl="0" indent="0" rtl="0">
              <a:spcBef>
                <a:spcPts val="280"/>
              </a:spcBef>
              <a:spcAft>
                <a:spcPts val="0"/>
              </a:spcAft>
              <a:buSzPts val="1600"/>
              <a:buNone/>
            </a:pPr>
            <a:r>
              <a:rPr lang="en" dirty="0"/>
              <a:t>Applications must be able to be distributed across data centers</a:t>
            </a:r>
            <a:br>
              <a:rPr lang="en" dirty="0"/>
            </a:br>
            <a:r>
              <a:rPr lang="en" dirty="0"/>
              <a:t>and cloud regions</a:t>
            </a:r>
            <a:endParaRPr dirty="0"/>
          </a:p>
        </p:txBody>
      </p:sp>
      <p:sp>
        <p:nvSpPr>
          <p:cNvPr id="672" name="Shape 672"/>
          <p:cNvSpPr txBox="1"/>
          <p:nvPr/>
        </p:nvSpPr>
        <p:spPr>
          <a:xfrm>
            <a:off x="852600" y="3922575"/>
            <a:ext cx="2461500" cy="809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Users accessing a cloud region or data center from laptop, mobile device, etc.</a:t>
            </a:r>
            <a:endParaRPr/>
          </a:p>
        </p:txBody>
      </p:sp>
      <p:pic>
        <p:nvPicPr>
          <p:cNvPr id="673" name="Shape 673"/>
          <p:cNvPicPr preferRelativeResize="0"/>
          <p:nvPr/>
        </p:nvPicPr>
        <p:blipFill rotWithShape="1">
          <a:blip r:embed="rId5">
            <a:alphaModFix/>
          </a:blip>
          <a:srcRect/>
          <a:stretch/>
        </p:blipFill>
        <p:spPr>
          <a:xfrm>
            <a:off x="1495532" y="3613852"/>
            <a:ext cx="470079" cy="296526"/>
          </a:xfrm>
          <a:prstGeom prst="rect">
            <a:avLst/>
          </a:prstGeom>
          <a:noFill/>
          <a:ln>
            <a:noFill/>
          </a:ln>
        </p:spPr>
      </p:pic>
      <p:cxnSp>
        <p:nvCxnSpPr>
          <p:cNvPr id="674" name="Shape 674"/>
          <p:cNvCxnSpPr/>
          <p:nvPr/>
        </p:nvCxnSpPr>
        <p:spPr>
          <a:xfrm rot="10800000">
            <a:off x="1168520" y="3605814"/>
            <a:ext cx="319500" cy="1584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50"/>
              </a:srgbClr>
            </a:outerShdw>
          </a:effectLst>
        </p:spPr>
      </p:cxnSp>
      <p:sp>
        <p:nvSpPr>
          <p:cNvPr id="675" name="Shape 675"/>
          <p:cNvSpPr txBox="1">
            <a:spLocks noGrp="1"/>
          </p:cNvSpPr>
          <p:nvPr>
            <p:ph type="sldNum" idx="12"/>
          </p:nvPr>
        </p:nvSpPr>
        <p:spPr>
          <a:xfrm>
            <a:off x="43199" y="4817151"/>
            <a:ext cx="378300" cy="2394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BFBFBF"/>
              </a:buClr>
              <a:buSzPts val="600"/>
              <a:buFont typeface="Arial"/>
              <a:buNone/>
            </a:pPr>
            <a:fld id="{00000000-1234-1234-1234-123412341234}" type="slidenum">
              <a:rPr lang="en" sz="600" b="0" i="0" u="none" strike="noStrike" cap="none">
                <a:solidFill>
                  <a:srgbClr val="BFBFBF"/>
                </a:solidFill>
                <a:latin typeface="Arial"/>
                <a:ea typeface="Arial"/>
                <a:cs typeface="Arial"/>
                <a:sym typeface="Arial"/>
              </a:rPr>
              <a:t>12</a:t>
            </a:fld>
            <a:endParaRPr sz="600" b="0" i="0" u="none" strike="noStrike" cap="none">
              <a:solidFill>
                <a:srgbClr val="BFBFBF"/>
              </a:solidFill>
              <a:latin typeface="Arial"/>
              <a:ea typeface="Arial"/>
              <a:cs typeface="Arial"/>
              <a:sym typeface="Arial"/>
            </a:endParaRPr>
          </a:p>
        </p:txBody>
      </p:sp>
      <p:sp>
        <p:nvSpPr>
          <p:cNvPr id="676" name="Shape 676"/>
          <p:cNvSpPr txBox="1">
            <a:spLocks noGrp="1"/>
          </p:cNvSpPr>
          <p:nvPr>
            <p:ph type="dt" idx="10"/>
          </p:nvPr>
        </p:nvSpPr>
        <p:spPr>
          <a:xfrm>
            <a:off x="474791" y="4790122"/>
            <a:ext cx="2057400" cy="274500"/>
          </a:xfrm>
          <a:prstGeom prst="rect">
            <a:avLst/>
          </a:prstGeom>
          <a:noFill/>
          <a:ln>
            <a:noFill/>
          </a:ln>
        </p:spPr>
        <p:txBody>
          <a:bodyPr spcFirstLastPara="1" wrap="square" lIns="0" tIns="45700" rIns="91425" bIns="45700" anchor="b" anchorCtr="0">
            <a:noAutofit/>
          </a:bodyPr>
          <a:lstStyle/>
          <a:p>
            <a:pPr marL="0" marR="0" lvl="0" indent="0" algn="l" rtl="0">
              <a:lnSpc>
                <a:spcPct val="100000"/>
              </a:lnSpc>
              <a:spcBef>
                <a:spcPts val="0"/>
              </a:spcBef>
              <a:spcAft>
                <a:spcPts val="0"/>
              </a:spcAft>
              <a:buClr>
                <a:srgbClr val="BFBFBF"/>
              </a:buClr>
              <a:buSzPts val="600"/>
              <a:buFont typeface="Arial"/>
              <a:buNone/>
            </a:pPr>
            <a:r>
              <a:rPr lang="en" sz="600" b="0" i="0" u="none" strike="noStrike" cap="none" dirty="0">
                <a:solidFill>
                  <a:srgbClr val="BFBFBF"/>
                </a:solidFill>
                <a:latin typeface="Arial"/>
                <a:ea typeface="Arial"/>
                <a:cs typeface="Arial"/>
                <a:sym typeface="Arial"/>
              </a:rPr>
              <a:t>© DataStax, All Rights Reserved.</a:t>
            </a:r>
            <a:endParaRPr sz="600" b="0" i="0" u="none" strike="noStrike" cap="none" dirty="0">
              <a:solidFill>
                <a:srgbClr val="BFBFBF"/>
              </a:solidFill>
              <a:latin typeface="Arial"/>
              <a:ea typeface="Arial"/>
              <a:cs typeface="Arial"/>
              <a:sym typeface="Arial"/>
            </a:endParaRPr>
          </a:p>
        </p:txBody>
      </p:sp>
      <p:pic>
        <p:nvPicPr>
          <p:cNvPr id="678" name="Shape 678"/>
          <p:cNvPicPr preferRelativeResize="0"/>
          <p:nvPr/>
        </p:nvPicPr>
        <p:blipFill>
          <a:blip r:embed="rId6" cstate="hqprint">
            <a:alphaModFix/>
            <a:extLst>
              <a:ext uri="{28A0092B-C50C-407E-A947-70E740481C1C}">
                <a14:useLocalDpi xmlns:a14="http://schemas.microsoft.com/office/drawing/2010/main"/>
              </a:ext>
            </a:extLst>
          </a:blip>
          <a:stretch>
            <a:fillRect/>
          </a:stretch>
        </p:blipFill>
        <p:spPr>
          <a:xfrm>
            <a:off x="4645825" y="829300"/>
            <a:ext cx="244199" cy="244199"/>
          </a:xfrm>
          <a:prstGeom prst="rect">
            <a:avLst/>
          </a:prstGeom>
          <a:noFill/>
          <a:ln>
            <a:noFill/>
          </a:ln>
        </p:spPr>
      </p:pic>
      <p:pic>
        <p:nvPicPr>
          <p:cNvPr id="679" name="Shape 679"/>
          <p:cNvPicPr preferRelativeResize="0"/>
          <p:nvPr/>
        </p:nvPicPr>
        <p:blipFill>
          <a:blip r:embed="rId6" cstate="hqprint">
            <a:alphaModFix/>
            <a:extLst>
              <a:ext uri="{28A0092B-C50C-407E-A947-70E740481C1C}">
                <a14:useLocalDpi xmlns:a14="http://schemas.microsoft.com/office/drawing/2010/main"/>
              </a:ext>
            </a:extLst>
          </a:blip>
          <a:stretch>
            <a:fillRect/>
          </a:stretch>
        </p:blipFill>
        <p:spPr>
          <a:xfrm>
            <a:off x="6855625" y="1210300"/>
            <a:ext cx="244199" cy="244199"/>
          </a:xfrm>
          <a:prstGeom prst="rect">
            <a:avLst/>
          </a:prstGeom>
          <a:noFill/>
          <a:ln>
            <a:noFill/>
          </a:ln>
        </p:spPr>
      </p:pic>
      <p:pic>
        <p:nvPicPr>
          <p:cNvPr id="680" name="Shape 680"/>
          <p:cNvPicPr preferRelativeResize="0"/>
          <p:nvPr/>
        </p:nvPicPr>
        <p:blipFill>
          <a:blip r:embed="rId6" cstate="hqprint">
            <a:alphaModFix/>
            <a:extLst>
              <a:ext uri="{28A0092B-C50C-407E-A947-70E740481C1C}">
                <a14:useLocalDpi xmlns:a14="http://schemas.microsoft.com/office/drawing/2010/main"/>
              </a:ext>
            </a:extLst>
          </a:blip>
          <a:stretch>
            <a:fillRect/>
          </a:stretch>
        </p:blipFill>
        <p:spPr>
          <a:xfrm>
            <a:off x="8379625" y="1819900"/>
            <a:ext cx="244199" cy="244199"/>
          </a:xfrm>
          <a:prstGeom prst="rect">
            <a:avLst/>
          </a:prstGeom>
          <a:noFill/>
          <a:ln>
            <a:noFill/>
          </a:ln>
        </p:spPr>
      </p:pic>
      <p:pic>
        <p:nvPicPr>
          <p:cNvPr id="681" name="Shape 681"/>
          <p:cNvPicPr preferRelativeResize="0"/>
          <p:nvPr/>
        </p:nvPicPr>
        <p:blipFill>
          <a:blip r:embed="rId6" cstate="hqprint">
            <a:alphaModFix/>
            <a:extLst>
              <a:ext uri="{28A0092B-C50C-407E-A947-70E740481C1C}">
                <a14:useLocalDpi xmlns:a14="http://schemas.microsoft.com/office/drawing/2010/main"/>
              </a:ext>
            </a:extLst>
          </a:blip>
          <a:stretch>
            <a:fillRect/>
          </a:stretch>
        </p:blipFill>
        <p:spPr>
          <a:xfrm>
            <a:off x="8455825" y="2962900"/>
            <a:ext cx="244199" cy="244199"/>
          </a:xfrm>
          <a:prstGeom prst="rect">
            <a:avLst/>
          </a:prstGeom>
          <a:noFill/>
          <a:ln>
            <a:noFill/>
          </a:ln>
        </p:spPr>
      </p:pic>
      <p:pic>
        <p:nvPicPr>
          <p:cNvPr id="682" name="Shape 682"/>
          <p:cNvPicPr preferRelativeResize="0"/>
          <p:nvPr/>
        </p:nvPicPr>
        <p:blipFill>
          <a:blip r:embed="rId6" cstate="hqprint">
            <a:alphaModFix/>
            <a:extLst>
              <a:ext uri="{28A0092B-C50C-407E-A947-70E740481C1C}">
                <a14:useLocalDpi xmlns:a14="http://schemas.microsoft.com/office/drawing/2010/main"/>
              </a:ext>
            </a:extLst>
          </a:blip>
          <a:stretch>
            <a:fillRect/>
          </a:stretch>
        </p:blipFill>
        <p:spPr>
          <a:xfrm>
            <a:off x="6398425" y="4334500"/>
            <a:ext cx="244199" cy="244199"/>
          </a:xfrm>
          <a:prstGeom prst="rect">
            <a:avLst/>
          </a:prstGeom>
          <a:noFill/>
          <a:ln>
            <a:noFill/>
          </a:ln>
        </p:spPr>
      </p:pic>
      <p:pic>
        <p:nvPicPr>
          <p:cNvPr id="683" name="Shape 683"/>
          <p:cNvPicPr preferRelativeResize="0"/>
          <p:nvPr/>
        </p:nvPicPr>
        <p:blipFill>
          <a:blip r:embed="rId6" cstate="hqprint">
            <a:alphaModFix/>
            <a:extLst>
              <a:ext uri="{28A0092B-C50C-407E-A947-70E740481C1C}">
                <a14:useLocalDpi xmlns:a14="http://schemas.microsoft.com/office/drawing/2010/main"/>
              </a:ext>
            </a:extLst>
          </a:blip>
          <a:stretch>
            <a:fillRect/>
          </a:stretch>
        </p:blipFill>
        <p:spPr>
          <a:xfrm>
            <a:off x="4874425" y="4486900"/>
            <a:ext cx="244199" cy="244199"/>
          </a:xfrm>
          <a:prstGeom prst="rect">
            <a:avLst/>
          </a:prstGeom>
          <a:noFill/>
          <a:ln>
            <a:noFill/>
          </a:ln>
        </p:spPr>
      </p:pic>
      <p:pic>
        <p:nvPicPr>
          <p:cNvPr id="684" name="Shape 684"/>
          <p:cNvPicPr preferRelativeResize="0"/>
          <p:nvPr/>
        </p:nvPicPr>
        <p:blipFill>
          <a:blip r:embed="rId6" cstate="hqprint">
            <a:alphaModFix/>
            <a:extLst>
              <a:ext uri="{28A0092B-C50C-407E-A947-70E740481C1C}">
                <a14:useLocalDpi xmlns:a14="http://schemas.microsoft.com/office/drawing/2010/main"/>
              </a:ext>
            </a:extLst>
          </a:blip>
          <a:stretch>
            <a:fillRect/>
          </a:stretch>
        </p:blipFill>
        <p:spPr>
          <a:xfrm>
            <a:off x="2740825" y="2581900"/>
            <a:ext cx="244199" cy="244199"/>
          </a:xfrm>
          <a:prstGeom prst="rect">
            <a:avLst/>
          </a:prstGeom>
          <a:noFill/>
          <a:ln>
            <a:noFill/>
          </a:ln>
        </p:spPr>
      </p:pic>
      <p:pic>
        <p:nvPicPr>
          <p:cNvPr id="685" name="Shape 685"/>
          <p:cNvPicPr preferRelativeResize="0"/>
          <p:nvPr/>
        </p:nvPicPr>
        <p:blipFill>
          <a:blip r:embed="rId6" cstate="hqprint">
            <a:alphaModFix/>
            <a:extLst>
              <a:ext uri="{28A0092B-C50C-407E-A947-70E740481C1C}">
                <a14:useLocalDpi xmlns:a14="http://schemas.microsoft.com/office/drawing/2010/main"/>
              </a:ext>
            </a:extLst>
          </a:blip>
          <a:stretch>
            <a:fillRect/>
          </a:stretch>
        </p:blipFill>
        <p:spPr>
          <a:xfrm>
            <a:off x="2817025" y="2048500"/>
            <a:ext cx="244199" cy="244199"/>
          </a:xfrm>
          <a:prstGeom prst="rect">
            <a:avLst/>
          </a:prstGeom>
          <a:noFill/>
          <a:ln>
            <a:noFill/>
          </a:ln>
        </p:spPr>
      </p:pic>
      <p:pic>
        <p:nvPicPr>
          <p:cNvPr id="686" name="Shape 686"/>
          <p:cNvPicPr preferRelativeResize="0"/>
          <p:nvPr/>
        </p:nvPicPr>
        <p:blipFill>
          <a:blip r:embed="rId6" cstate="hqprint">
            <a:alphaModFix/>
            <a:extLst>
              <a:ext uri="{28A0092B-C50C-407E-A947-70E740481C1C}">
                <a14:useLocalDpi xmlns:a14="http://schemas.microsoft.com/office/drawing/2010/main"/>
              </a:ext>
            </a:extLst>
          </a:blip>
          <a:stretch>
            <a:fillRect/>
          </a:stretch>
        </p:blipFill>
        <p:spPr>
          <a:xfrm>
            <a:off x="1978825" y="3648700"/>
            <a:ext cx="244199" cy="244199"/>
          </a:xfrm>
          <a:prstGeom prst="rect">
            <a:avLst/>
          </a:prstGeom>
          <a:noFill/>
          <a:ln>
            <a:noFill/>
          </a:ln>
        </p:spPr>
      </p:pic>
      <p:pic>
        <p:nvPicPr>
          <p:cNvPr id="47" name="Picture 46">
            <a:extLst>
              <a:ext uri="{FF2B5EF4-FFF2-40B4-BE49-F238E27FC236}">
                <a16:creationId xmlns:a16="http://schemas.microsoft.com/office/drawing/2014/main" id="{4B7B63B0-AD7C-BE41-AA61-F8FB8CBC0371}"/>
              </a:ext>
            </a:extLst>
          </p:cNvPr>
          <p:cNvPicPr>
            <a:picLocks noChangeAspect="1"/>
          </p:cNvPicPr>
          <p:nvPr/>
        </p:nvPicPr>
        <p:blipFill>
          <a:blip r:embed="rId7"/>
          <a:stretch>
            <a:fillRect/>
          </a:stretch>
        </p:blipFill>
        <p:spPr>
          <a:xfrm>
            <a:off x="421499" y="215542"/>
            <a:ext cx="657959" cy="657959"/>
          </a:xfrm>
          <a:prstGeom prst="rect">
            <a:avLst/>
          </a:prstGeom>
        </p:spPr>
      </p:pic>
    </p:spTree>
    <p:extLst>
      <p:ext uri="{BB962C8B-B14F-4D97-AF65-F5344CB8AC3E}">
        <p14:creationId xmlns:p14="http://schemas.microsoft.com/office/powerpoint/2010/main" val="530269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3825C-CE47-CC44-859B-F7F8ADD68E41}"/>
              </a:ext>
            </a:extLst>
          </p:cNvPr>
          <p:cNvSpPr>
            <a:spLocks noGrp="1"/>
          </p:cNvSpPr>
          <p:nvPr>
            <p:ph type="title"/>
          </p:nvPr>
        </p:nvSpPr>
        <p:spPr>
          <a:xfrm>
            <a:off x="550249" y="1596033"/>
            <a:ext cx="8229600" cy="548048"/>
          </a:xfrm>
        </p:spPr>
        <p:txBody>
          <a:bodyPr/>
          <a:lstStyle/>
          <a:p>
            <a:r>
              <a:rPr lang="en-US" dirty="0"/>
              <a:t>Hybrid and Multi-Cloud </a:t>
            </a:r>
            <a:br>
              <a:rPr lang="en-US" dirty="0"/>
            </a:br>
            <a:r>
              <a:rPr lang="en-US" dirty="0"/>
              <a:t>is a strategic imperative</a:t>
            </a:r>
          </a:p>
        </p:txBody>
      </p:sp>
      <p:sp>
        <p:nvSpPr>
          <p:cNvPr id="4" name="Date Placeholder 3">
            <a:extLst>
              <a:ext uri="{FF2B5EF4-FFF2-40B4-BE49-F238E27FC236}">
                <a16:creationId xmlns:a16="http://schemas.microsoft.com/office/drawing/2014/main" id="{9F13CCB3-72A0-EB4C-AE40-49472DA62ECC}"/>
              </a:ext>
            </a:extLst>
          </p:cNvPr>
          <p:cNvSpPr>
            <a:spLocks noGrp="1"/>
          </p:cNvSpPr>
          <p:nvPr>
            <p:ph type="dt" sz="half" idx="2"/>
          </p:nvPr>
        </p:nvSpPr>
        <p:spPr/>
        <p:txBody>
          <a:bodyPr/>
          <a:lstStyle/>
          <a:p>
            <a:pPr defTabSz="457200"/>
            <a:r>
              <a:rPr lang="en-US" dirty="0"/>
              <a:t>© DataStax, All Rights Reserved.</a:t>
            </a:r>
            <a:endParaRPr lang="mr-IN" dirty="0"/>
          </a:p>
        </p:txBody>
      </p:sp>
      <p:sp>
        <p:nvSpPr>
          <p:cNvPr id="6" name="Slide Number Placeholder 5">
            <a:extLst>
              <a:ext uri="{FF2B5EF4-FFF2-40B4-BE49-F238E27FC236}">
                <a16:creationId xmlns:a16="http://schemas.microsoft.com/office/drawing/2014/main" id="{5A6487BE-4BF6-2042-BA05-C2CD8FBCAE7C}"/>
              </a:ext>
            </a:extLst>
          </p:cNvPr>
          <p:cNvSpPr>
            <a:spLocks noGrp="1"/>
          </p:cNvSpPr>
          <p:nvPr>
            <p:ph type="sldNum" sz="quarter" idx="4"/>
          </p:nvPr>
        </p:nvSpPr>
        <p:spPr/>
        <p:txBody>
          <a:bodyPr/>
          <a:lstStyle/>
          <a:p>
            <a:pPr algn="r" defTabSz="457200"/>
            <a:fld id="{625532A8-9998-1545-8016-7D9932388623}" type="slidenum">
              <a:rPr lang="uk-UA" smtClean="0"/>
              <a:pPr algn="r" defTabSz="457200"/>
              <a:t>13</a:t>
            </a:fld>
            <a:endParaRPr lang="uk-UA"/>
          </a:p>
        </p:txBody>
      </p:sp>
      <p:sp>
        <p:nvSpPr>
          <p:cNvPr id="7" name="TextBox 6">
            <a:extLst>
              <a:ext uri="{FF2B5EF4-FFF2-40B4-BE49-F238E27FC236}">
                <a16:creationId xmlns:a16="http://schemas.microsoft.com/office/drawing/2014/main" id="{22FCFFD3-8F96-F944-AE63-D6065C107131}"/>
              </a:ext>
            </a:extLst>
          </p:cNvPr>
          <p:cNvSpPr txBox="1"/>
          <p:nvPr/>
        </p:nvSpPr>
        <p:spPr>
          <a:xfrm>
            <a:off x="1396490" y="2451459"/>
            <a:ext cx="2271402" cy="1200329"/>
          </a:xfrm>
          <a:prstGeom prst="rect">
            <a:avLst/>
          </a:prstGeom>
          <a:noFill/>
        </p:spPr>
        <p:txBody>
          <a:bodyPr wrap="square" rtlCol="0">
            <a:spAutoFit/>
          </a:bodyPr>
          <a:lstStyle/>
          <a:p>
            <a:r>
              <a:rPr lang="en-US" sz="2400" dirty="0">
                <a:solidFill>
                  <a:schemeClr val="tx1"/>
                </a:solidFill>
              </a:rPr>
              <a:t>“Hybrid Cloud offers the best of both worlds.”</a:t>
            </a:r>
          </a:p>
        </p:txBody>
      </p:sp>
      <p:pic>
        <p:nvPicPr>
          <p:cNvPr id="8" name="Picture 7">
            <a:extLst>
              <a:ext uri="{FF2B5EF4-FFF2-40B4-BE49-F238E27FC236}">
                <a16:creationId xmlns:a16="http://schemas.microsoft.com/office/drawing/2014/main" id="{EA8A91A1-7009-524C-A86E-2FB3CC88D66F}"/>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2382544" y="3790828"/>
            <a:ext cx="1628702" cy="336675"/>
          </a:xfrm>
          <a:custGeom>
            <a:avLst/>
            <a:gdLst>
              <a:gd name="connsiteX0" fmla="*/ 0 w 1628702"/>
              <a:gd name="connsiteY0" fmla="*/ 0 h 336675"/>
              <a:gd name="connsiteX1" fmla="*/ 1628702 w 1628702"/>
              <a:gd name="connsiteY1" fmla="*/ 0 h 336675"/>
              <a:gd name="connsiteX2" fmla="*/ 1628702 w 1628702"/>
              <a:gd name="connsiteY2" fmla="*/ 216890 h 336675"/>
              <a:gd name="connsiteX3" fmla="*/ 1595239 w 1628702"/>
              <a:gd name="connsiteY3" fmla="*/ 216890 h 336675"/>
              <a:gd name="connsiteX4" fmla="*/ 1595239 w 1628702"/>
              <a:gd name="connsiteY4" fmla="*/ 305378 h 336675"/>
              <a:gd name="connsiteX5" fmla="*/ 1628702 w 1628702"/>
              <a:gd name="connsiteY5" fmla="*/ 305378 h 336675"/>
              <a:gd name="connsiteX6" fmla="*/ 1628702 w 1628702"/>
              <a:gd name="connsiteY6" fmla="*/ 336675 h 336675"/>
              <a:gd name="connsiteX7" fmla="*/ 0 w 1628702"/>
              <a:gd name="connsiteY7" fmla="*/ 336675 h 33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8702" h="336675">
                <a:moveTo>
                  <a:pt x="0" y="0"/>
                </a:moveTo>
                <a:lnTo>
                  <a:pt x="1628702" y="0"/>
                </a:lnTo>
                <a:lnTo>
                  <a:pt x="1628702" y="216890"/>
                </a:lnTo>
                <a:lnTo>
                  <a:pt x="1595239" y="216890"/>
                </a:lnTo>
                <a:lnTo>
                  <a:pt x="1595239" y="305378"/>
                </a:lnTo>
                <a:lnTo>
                  <a:pt x="1628702" y="305378"/>
                </a:lnTo>
                <a:lnTo>
                  <a:pt x="1628702" y="336675"/>
                </a:lnTo>
                <a:lnTo>
                  <a:pt x="0" y="336675"/>
                </a:lnTo>
                <a:close/>
              </a:path>
            </a:pathLst>
          </a:custGeom>
        </p:spPr>
      </p:pic>
      <p:grpSp>
        <p:nvGrpSpPr>
          <p:cNvPr id="11" name="Group 10">
            <a:extLst>
              <a:ext uri="{FF2B5EF4-FFF2-40B4-BE49-F238E27FC236}">
                <a16:creationId xmlns:a16="http://schemas.microsoft.com/office/drawing/2014/main" id="{2FE0B49B-B4A2-0443-A17A-0177D16DADBF}"/>
              </a:ext>
            </a:extLst>
          </p:cNvPr>
          <p:cNvGrpSpPr/>
          <p:nvPr/>
        </p:nvGrpSpPr>
        <p:grpSpPr>
          <a:xfrm>
            <a:off x="4986145" y="1446623"/>
            <a:ext cx="3353681" cy="2867784"/>
            <a:chOff x="5333119" y="1569855"/>
            <a:chExt cx="3353681" cy="2867784"/>
          </a:xfrm>
        </p:grpSpPr>
        <p:sp>
          <p:nvSpPr>
            <p:cNvPr id="12" name="Round Same Side Corner Rectangle 11">
              <a:extLst>
                <a:ext uri="{FF2B5EF4-FFF2-40B4-BE49-F238E27FC236}">
                  <a16:creationId xmlns:a16="http://schemas.microsoft.com/office/drawing/2014/main" id="{A3CAB52A-97E3-0E45-BC77-77933A8CF7BC}"/>
                </a:ext>
              </a:extLst>
            </p:cNvPr>
            <p:cNvSpPr/>
            <p:nvPr/>
          </p:nvSpPr>
          <p:spPr>
            <a:xfrm>
              <a:off x="5333119" y="1569855"/>
              <a:ext cx="3353681" cy="2867784"/>
            </a:xfrm>
            <a:prstGeom prst="round2SameRect">
              <a:avLst>
                <a:gd name="adj1" fmla="val 2278"/>
                <a:gd name="adj2" fmla="val 0"/>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Same Side Corner Rectangle 12">
              <a:extLst>
                <a:ext uri="{FF2B5EF4-FFF2-40B4-BE49-F238E27FC236}">
                  <a16:creationId xmlns:a16="http://schemas.microsoft.com/office/drawing/2014/main" id="{A744E792-04F5-DC4A-9BC4-781E31A4CEC4}"/>
                </a:ext>
              </a:extLst>
            </p:cNvPr>
            <p:cNvSpPr/>
            <p:nvPr/>
          </p:nvSpPr>
          <p:spPr>
            <a:xfrm>
              <a:off x="5333119" y="1569855"/>
              <a:ext cx="3353681" cy="116056"/>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endParaRPr lang="en-US" dirty="0"/>
            </a:p>
          </p:txBody>
        </p:sp>
      </p:grpSp>
      <p:graphicFrame>
        <p:nvGraphicFramePr>
          <p:cNvPr id="14" name="Chart 13">
            <a:extLst>
              <a:ext uri="{FF2B5EF4-FFF2-40B4-BE49-F238E27FC236}">
                <a16:creationId xmlns:a16="http://schemas.microsoft.com/office/drawing/2014/main" id="{BEA90EB3-947F-224E-95BA-A02B6424D856}"/>
              </a:ext>
            </a:extLst>
          </p:cNvPr>
          <p:cNvGraphicFramePr/>
          <p:nvPr>
            <p:extLst/>
          </p:nvPr>
        </p:nvGraphicFramePr>
        <p:xfrm>
          <a:off x="4665049" y="1522260"/>
          <a:ext cx="3995873" cy="2792147"/>
        </p:xfrm>
        <a:graphic>
          <a:graphicData uri="http://schemas.openxmlformats.org/drawingml/2006/chart">
            <c:chart xmlns:c="http://schemas.openxmlformats.org/drawingml/2006/chart" xmlns:r="http://schemas.openxmlformats.org/officeDocument/2006/relationships" r:id="rId4"/>
          </a:graphicData>
        </a:graphic>
      </p:graphicFrame>
      <p:sp>
        <p:nvSpPr>
          <p:cNvPr id="15" name="TextBox 14">
            <a:extLst>
              <a:ext uri="{FF2B5EF4-FFF2-40B4-BE49-F238E27FC236}">
                <a16:creationId xmlns:a16="http://schemas.microsoft.com/office/drawing/2014/main" id="{744B8F6E-7392-7B44-A3EA-14B35DFA6196}"/>
              </a:ext>
            </a:extLst>
          </p:cNvPr>
          <p:cNvSpPr txBox="1"/>
          <p:nvPr/>
        </p:nvSpPr>
        <p:spPr>
          <a:xfrm>
            <a:off x="5925831" y="2970219"/>
            <a:ext cx="468397" cy="430887"/>
          </a:xfrm>
          <a:prstGeom prst="rect">
            <a:avLst/>
          </a:prstGeom>
          <a:noFill/>
        </p:spPr>
        <p:txBody>
          <a:bodyPr wrap="none" rtlCol="0">
            <a:spAutoFit/>
          </a:bodyPr>
          <a:lstStyle/>
          <a:p>
            <a:pPr algn="ctr"/>
            <a:r>
              <a:rPr lang="en-US" sz="1100" b="1" dirty="0">
                <a:solidFill>
                  <a:schemeClr val="tx1"/>
                </a:solidFill>
              </a:rPr>
              <a:t>YES</a:t>
            </a:r>
            <a:br>
              <a:rPr lang="en-US" sz="1100" b="1" dirty="0">
                <a:solidFill>
                  <a:schemeClr val="tx1"/>
                </a:solidFill>
              </a:rPr>
            </a:br>
            <a:r>
              <a:rPr lang="en-US" sz="1100" b="1" dirty="0">
                <a:solidFill>
                  <a:schemeClr val="tx1"/>
                </a:solidFill>
              </a:rPr>
              <a:t>73%</a:t>
            </a:r>
          </a:p>
        </p:txBody>
      </p:sp>
      <p:sp>
        <p:nvSpPr>
          <p:cNvPr id="16" name="TextBox 15">
            <a:extLst>
              <a:ext uri="{FF2B5EF4-FFF2-40B4-BE49-F238E27FC236}">
                <a16:creationId xmlns:a16="http://schemas.microsoft.com/office/drawing/2014/main" id="{D5B346EE-BC07-BC47-8132-63713D1D2BDD}"/>
              </a:ext>
            </a:extLst>
          </p:cNvPr>
          <p:cNvSpPr txBox="1"/>
          <p:nvPr/>
        </p:nvSpPr>
        <p:spPr>
          <a:xfrm>
            <a:off x="7038059" y="2814845"/>
            <a:ext cx="466794" cy="430887"/>
          </a:xfrm>
          <a:prstGeom prst="rect">
            <a:avLst/>
          </a:prstGeom>
          <a:noFill/>
        </p:spPr>
        <p:txBody>
          <a:bodyPr wrap="none" rtlCol="0">
            <a:spAutoFit/>
          </a:bodyPr>
          <a:lstStyle/>
          <a:p>
            <a:pPr algn="ctr"/>
            <a:r>
              <a:rPr lang="en-US" sz="1100" b="1" dirty="0"/>
              <a:t>NO</a:t>
            </a:r>
            <a:br>
              <a:rPr lang="en-US" sz="1100" b="1" dirty="0"/>
            </a:br>
            <a:r>
              <a:rPr lang="en-US" sz="1100" b="1" dirty="0"/>
              <a:t>27%</a:t>
            </a:r>
          </a:p>
        </p:txBody>
      </p:sp>
      <p:sp>
        <p:nvSpPr>
          <p:cNvPr id="17" name="Shape 641">
            <a:extLst>
              <a:ext uri="{FF2B5EF4-FFF2-40B4-BE49-F238E27FC236}">
                <a16:creationId xmlns:a16="http://schemas.microsoft.com/office/drawing/2014/main" id="{37C07B58-D01A-7748-953F-137D4146E6A6}"/>
              </a:ext>
            </a:extLst>
          </p:cNvPr>
          <p:cNvSpPr txBox="1">
            <a:spLocks/>
          </p:cNvSpPr>
          <p:nvPr/>
        </p:nvSpPr>
        <p:spPr>
          <a:xfrm>
            <a:off x="457200" y="270472"/>
            <a:ext cx="8229600" cy="548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eaLnBrk="1" hangingPunct="1">
              <a:lnSpc>
                <a:spcPct val="90000"/>
              </a:lnSpc>
              <a:spcBef>
                <a:spcPts val="0"/>
              </a:spcBef>
              <a:spcAft>
                <a:spcPts val="0"/>
              </a:spcAft>
              <a:buNone/>
              <a:defRPr lang="en-US" sz="2800" b="0" i="0" u="none" strike="noStrike" cap="none" baseline="0" dirty="0">
                <a:solidFill>
                  <a:schemeClr val="accent5"/>
                </a:solidFill>
                <a:latin typeface="Arial"/>
                <a:ea typeface="Arial"/>
                <a:cs typeface="Arial"/>
                <a:sym typeface="Arial"/>
              </a:defRPr>
            </a:lvl1pPr>
          </a:lstStyle>
          <a:p>
            <a:r>
              <a:rPr lang="fr-FR" dirty="0"/>
              <a:t>       Distributed</a:t>
            </a:r>
          </a:p>
        </p:txBody>
      </p:sp>
      <p:pic>
        <p:nvPicPr>
          <p:cNvPr id="18" name="Picture 17">
            <a:extLst>
              <a:ext uri="{FF2B5EF4-FFF2-40B4-BE49-F238E27FC236}">
                <a16:creationId xmlns:a16="http://schemas.microsoft.com/office/drawing/2014/main" id="{52DB7ABD-B69E-3C40-950F-3DBCC4445E4F}"/>
              </a:ext>
            </a:extLst>
          </p:cNvPr>
          <p:cNvPicPr>
            <a:picLocks noChangeAspect="1"/>
          </p:cNvPicPr>
          <p:nvPr/>
        </p:nvPicPr>
        <p:blipFill>
          <a:blip r:embed="rId5"/>
          <a:stretch>
            <a:fillRect/>
          </a:stretch>
        </p:blipFill>
        <p:spPr>
          <a:xfrm>
            <a:off x="421499" y="215542"/>
            <a:ext cx="657959" cy="657959"/>
          </a:xfrm>
          <a:prstGeom prst="rect">
            <a:avLst/>
          </a:prstGeom>
        </p:spPr>
      </p:pic>
    </p:spTree>
    <p:extLst>
      <p:ext uri="{BB962C8B-B14F-4D97-AF65-F5344CB8AC3E}">
        <p14:creationId xmlns:p14="http://schemas.microsoft.com/office/powerpoint/2010/main" val="437873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23A66-9708-064B-B211-46E8BD8F242F}"/>
              </a:ext>
            </a:extLst>
          </p:cNvPr>
          <p:cNvSpPr>
            <a:spLocks noGrp="1"/>
          </p:cNvSpPr>
          <p:nvPr>
            <p:ph type="title"/>
          </p:nvPr>
        </p:nvSpPr>
        <p:spPr/>
        <p:txBody>
          <a:bodyPr/>
          <a:lstStyle/>
          <a:p>
            <a:r>
              <a:rPr lang="en-US" dirty="0"/>
              <a:t>Apache Cassandra</a:t>
            </a:r>
          </a:p>
        </p:txBody>
      </p:sp>
      <p:sp>
        <p:nvSpPr>
          <p:cNvPr id="4" name="Date Placeholder 3">
            <a:extLst>
              <a:ext uri="{FF2B5EF4-FFF2-40B4-BE49-F238E27FC236}">
                <a16:creationId xmlns:a16="http://schemas.microsoft.com/office/drawing/2014/main" id="{998E3519-37FF-3243-ABA7-E80D96D89D95}"/>
              </a:ext>
            </a:extLst>
          </p:cNvPr>
          <p:cNvSpPr>
            <a:spLocks noGrp="1"/>
          </p:cNvSpPr>
          <p:nvPr>
            <p:ph type="dt" sz="half" idx="2"/>
          </p:nvPr>
        </p:nvSpPr>
        <p:spPr/>
        <p:txBody>
          <a:bodyPr/>
          <a:lstStyle/>
          <a:p>
            <a:pPr defTabSz="457200"/>
            <a:r>
              <a:rPr lang="en-US" dirty="0"/>
              <a:t>© DataStax, All Rights Reserved.</a:t>
            </a:r>
            <a:endParaRPr lang="mr-IN" dirty="0"/>
          </a:p>
        </p:txBody>
      </p:sp>
      <p:sp>
        <p:nvSpPr>
          <p:cNvPr id="5" name="Slide Number Placeholder 4">
            <a:extLst>
              <a:ext uri="{FF2B5EF4-FFF2-40B4-BE49-F238E27FC236}">
                <a16:creationId xmlns:a16="http://schemas.microsoft.com/office/drawing/2014/main" id="{20DF0475-D44D-5841-83A4-A2B52F3BD45A}"/>
              </a:ext>
            </a:extLst>
          </p:cNvPr>
          <p:cNvSpPr>
            <a:spLocks noGrp="1"/>
          </p:cNvSpPr>
          <p:nvPr>
            <p:ph type="sldNum" sz="quarter" idx="4"/>
          </p:nvPr>
        </p:nvSpPr>
        <p:spPr/>
        <p:txBody>
          <a:bodyPr/>
          <a:lstStyle/>
          <a:p>
            <a:fld id="{B2ACA3F6-9BF3-9640-9039-906AF661142D}" type="slidenum">
              <a:rPr lang="en-US" smtClean="0"/>
              <a:pPr/>
              <a:t>14</a:t>
            </a:fld>
            <a:endParaRPr lang="en-US"/>
          </a:p>
        </p:txBody>
      </p:sp>
      <p:sp>
        <p:nvSpPr>
          <p:cNvPr id="9" name="Rectangle 8">
            <a:extLst>
              <a:ext uri="{FF2B5EF4-FFF2-40B4-BE49-F238E27FC236}">
                <a16:creationId xmlns:a16="http://schemas.microsoft.com/office/drawing/2014/main" id="{C2FE6193-8074-074D-B371-41F3A6067407}"/>
              </a:ext>
            </a:extLst>
          </p:cNvPr>
          <p:cNvSpPr/>
          <p:nvPr/>
        </p:nvSpPr>
        <p:spPr>
          <a:xfrm>
            <a:off x="2984994" y="4809891"/>
            <a:ext cx="3248005" cy="253916"/>
          </a:xfrm>
          <a:prstGeom prst="rect">
            <a:avLst/>
          </a:prstGeom>
        </p:spPr>
        <p:txBody>
          <a:bodyPr wrap="none">
            <a:spAutoFit/>
          </a:bodyPr>
          <a:lstStyle/>
          <a:p>
            <a:pPr algn="ctr"/>
            <a:r>
              <a:rPr lang="en-US" sz="1050" dirty="0"/>
              <a:t>Apache Cassandra ® Apache Software Foundation</a:t>
            </a:r>
          </a:p>
        </p:txBody>
      </p:sp>
      <p:pic>
        <p:nvPicPr>
          <p:cNvPr id="14" name="Shape 473">
            <a:extLst>
              <a:ext uri="{FF2B5EF4-FFF2-40B4-BE49-F238E27FC236}">
                <a16:creationId xmlns:a16="http://schemas.microsoft.com/office/drawing/2014/main" id="{A515F3C2-F3A3-424B-83FE-D938D64222B9}"/>
              </a:ext>
            </a:extLst>
          </p:cNvPr>
          <p:cNvPicPr preferRelativeResize="0"/>
          <p:nvPr/>
        </p:nvPicPr>
        <p:blipFill rotWithShape="1">
          <a:blip r:embed="rId3">
            <a:alphaModFix/>
          </a:blip>
          <a:srcRect/>
          <a:stretch/>
        </p:blipFill>
        <p:spPr>
          <a:xfrm>
            <a:off x="3685562" y="2227673"/>
            <a:ext cx="1498600" cy="1549400"/>
          </a:xfrm>
          <a:prstGeom prst="rect">
            <a:avLst/>
          </a:prstGeom>
          <a:noFill/>
          <a:ln>
            <a:noFill/>
          </a:ln>
        </p:spPr>
      </p:pic>
      <p:pic>
        <p:nvPicPr>
          <p:cNvPr id="15" name="Shape 474">
            <a:extLst>
              <a:ext uri="{FF2B5EF4-FFF2-40B4-BE49-F238E27FC236}">
                <a16:creationId xmlns:a16="http://schemas.microsoft.com/office/drawing/2014/main" id="{E7546697-27E4-7B46-883D-209756F102FC}"/>
              </a:ext>
            </a:extLst>
          </p:cNvPr>
          <p:cNvPicPr preferRelativeResize="0"/>
          <p:nvPr/>
        </p:nvPicPr>
        <p:blipFill rotWithShape="1">
          <a:blip r:embed="rId3">
            <a:alphaModFix/>
          </a:blip>
          <a:srcRect/>
          <a:stretch/>
        </p:blipFill>
        <p:spPr>
          <a:xfrm>
            <a:off x="2294186" y="990491"/>
            <a:ext cx="4016844" cy="4153009"/>
          </a:xfrm>
          <a:prstGeom prst="rect">
            <a:avLst/>
          </a:prstGeom>
          <a:noFill/>
          <a:ln>
            <a:noFill/>
          </a:ln>
        </p:spPr>
      </p:pic>
      <p:grpSp>
        <p:nvGrpSpPr>
          <p:cNvPr id="16" name="Shape 475">
            <a:extLst>
              <a:ext uri="{FF2B5EF4-FFF2-40B4-BE49-F238E27FC236}">
                <a16:creationId xmlns:a16="http://schemas.microsoft.com/office/drawing/2014/main" id="{D20A7AAA-F59F-6A4F-BD9D-32484FE0576A}"/>
              </a:ext>
            </a:extLst>
          </p:cNvPr>
          <p:cNvGrpSpPr/>
          <p:nvPr/>
        </p:nvGrpSpPr>
        <p:grpSpPr>
          <a:xfrm>
            <a:off x="655836" y="1035997"/>
            <a:ext cx="1833162" cy="1052580"/>
            <a:chOff x="792974" y="1462624"/>
            <a:chExt cx="1833162" cy="1052580"/>
          </a:xfrm>
        </p:grpSpPr>
        <p:pic>
          <p:nvPicPr>
            <p:cNvPr id="17" name="Shape 476">
              <a:extLst>
                <a:ext uri="{FF2B5EF4-FFF2-40B4-BE49-F238E27FC236}">
                  <a16:creationId xmlns:a16="http://schemas.microsoft.com/office/drawing/2014/main" id="{28572400-6CBD-E947-997D-36712D75BB10}"/>
                </a:ext>
              </a:extLst>
            </p:cNvPr>
            <p:cNvPicPr preferRelativeResize="0"/>
            <p:nvPr/>
          </p:nvPicPr>
          <p:blipFill rotWithShape="1">
            <a:blip r:embed="rId4">
              <a:alphaModFix/>
            </a:blip>
            <a:srcRect/>
            <a:stretch/>
          </p:blipFill>
          <p:spPr>
            <a:xfrm>
              <a:off x="1015389" y="1857130"/>
              <a:ext cx="692171" cy="658074"/>
            </a:xfrm>
            <a:prstGeom prst="rect">
              <a:avLst/>
            </a:prstGeom>
            <a:noFill/>
            <a:ln>
              <a:noFill/>
            </a:ln>
          </p:spPr>
        </p:pic>
        <p:sp>
          <p:nvSpPr>
            <p:cNvPr id="18" name="Shape 477">
              <a:extLst>
                <a:ext uri="{FF2B5EF4-FFF2-40B4-BE49-F238E27FC236}">
                  <a16:creationId xmlns:a16="http://schemas.microsoft.com/office/drawing/2014/main" id="{A99890B7-FBE2-D347-B75D-F1FD224A8A6B}"/>
                </a:ext>
              </a:extLst>
            </p:cNvPr>
            <p:cNvSpPr txBox="1"/>
            <p:nvPr/>
          </p:nvSpPr>
          <p:spPr>
            <a:xfrm>
              <a:off x="792974" y="1462624"/>
              <a:ext cx="182917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b="1" i="1" u="none" strike="noStrike" cap="none" dirty="0">
                  <a:solidFill>
                    <a:srgbClr val="BD1E63"/>
                  </a:solidFill>
                  <a:latin typeface="Calibri"/>
                  <a:ea typeface="Calibri"/>
                  <a:cs typeface="Calibri"/>
                  <a:sym typeface="Calibri"/>
                </a:rPr>
                <a:t>D</a:t>
              </a:r>
              <a:r>
                <a:rPr lang="fr-FR" sz="1800" b="1" i="1" u="none" strike="noStrike" cap="none" dirty="0">
                  <a:solidFill>
                    <a:schemeClr val="dk1"/>
                  </a:solidFill>
                  <a:latin typeface="Calibri"/>
                  <a:ea typeface="Calibri"/>
                  <a:cs typeface="Calibri"/>
                  <a:sym typeface="Calibri"/>
                </a:rPr>
                <a:t>istributed</a:t>
              </a:r>
              <a:r>
                <a:rPr lang="fr-FR" sz="1800" i="1" dirty="0">
                  <a:solidFill>
                    <a:schemeClr val="dk1"/>
                  </a:solidFill>
                  <a:latin typeface="Calibri"/>
                  <a:ea typeface="Calibri"/>
                  <a:cs typeface="Calibri"/>
                  <a:sym typeface="Calibri"/>
                </a:rPr>
                <a:t> </a:t>
              </a:r>
              <a:endParaRPr dirty="0"/>
            </a:p>
          </p:txBody>
        </p:sp>
        <p:cxnSp>
          <p:nvCxnSpPr>
            <p:cNvPr id="19" name="Shape 478">
              <a:extLst>
                <a:ext uri="{FF2B5EF4-FFF2-40B4-BE49-F238E27FC236}">
                  <a16:creationId xmlns:a16="http://schemas.microsoft.com/office/drawing/2014/main" id="{2F2F4477-0D1A-D047-BEAB-586D631EF0E1}"/>
                </a:ext>
              </a:extLst>
            </p:cNvPr>
            <p:cNvCxnSpPr/>
            <p:nvPr/>
          </p:nvCxnSpPr>
          <p:spPr>
            <a:xfrm>
              <a:off x="1769552" y="2280926"/>
              <a:ext cx="856584" cy="182411"/>
            </a:xfrm>
            <a:prstGeom prst="straightConnector1">
              <a:avLst/>
            </a:prstGeom>
            <a:noFill/>
            <a:ln w="9525" cap="flat" cmpd="sng">
              <a:solidFill>
                <a:schemeClr val="accent1"/>
              </a:solidFill>
              <a:prstDash val="solid"/>
              <a:miter lim="800000"/>
              <a:headEnd type="none" w="sm" len="sm"/>
              <a:tailEnd type="none" w="sm" len="sm"/>
            </a:ln>
          </p:spPr>
        </p:cxnSp>
      </p:grpSp>
      <p:grpSp>
        <p:nvGrpSpPr>
          <p:cNvPr id="20" name="Shape 479">
            <a:extLst>
              <a:ext uri="{FF2B5EF4-FFF2-40B4-BE49-F238E27FC236}">
                <a16:creationId xmlns:a16="http://schemas.microsoft.com/office/drawing/2014/main" id="{83069915-8B9F-D746-ABEA-C549B7D03566}"/>
              </a:ext>
            </a:extLst>
          </p:cNvPr>
          <p:cNvGrpSpPr/>
          <p:nvPr/>
        </p:nvGrpSpPr>
        <p:grpSpPr>
          <a:xfrm>
            <a:off x="6011995" y="3350952"/>
            <a:ext cx="2351397" cy="1117431"/>
            <a:chOff x="6149133" y="3777579"/>
            <a:chExt cx="2351397" cy="1117431"/>
          </a:xfrm>
        </p:grpSpPr>
        <p:pic>
          <p:nvPicPr>
            <p:cNvPr id="21" name="Shape 480">
              <a:extLst>
                <a:ext uri="{FF2B5EF4-FFF2-40B4-BE49-F238E27FC236}">
                  <a16:creationId xmlns:a16="http://schemas.microsoft.com/office/drawing/2014/main" id="{5BC76630-78CD-BE48-A685-71C3CCD85D10}"/>
                </a:ext>
              </a:extLst>
            </p:cNvPr>
            <p:cNvPicPr preferRelativeResize="0"/>
            <p:nvPr/>
          </p:nvPicPr>
          <p:blipFill rotWithShape="1">
            <a:blip r:embed="rId5">
              <a:alphaModFix/>
            </a:blip>
            <a:srcRect/>
            <a:stretch/>
          </p:blipFill>
          <p:spPr>
            <a:xfrm>
              <a:off x="6724396" y="4203700"/>
              <a:ext cx="734549" cy="691310"/>
            </a:xfrm>
            <a:prstGeom prst="rect">
              <a:avLst/>
            </a:prstGeom>
            <a:noFill/>
            <a:ln>
              <a:noFill/>
            </a:ln>
          </p:spPr>
        </p:pic>
        <p:cxnSp>
          <p:nvCxnSpPr>
            <p:cNvPr id="22" name="Shape 481">
              <a:extLst>
                <a:ext uri="{FF2B5EF4-FFF2-40B4-BE49-F238E27FC236}">
                  <a16:creationId xmlns:a16="http://schemas.microsoft.com/office/drawing/2014/main" id="{F4D06C36-2FD8-7641-90E8-BCDF5256312F}"/>
                </a:ext>
              </a:extLst>
            </p:cNvPr>
            <p:cNvCxnSpPr/>
            <p:nvPr/>
          </p:nvCxnSpPr>
          <p:spPr>
            <a:xfrm>
              <a:off x="6149133" y="4203700"/>
              <a:ext cx="575263" cy="220210"/>
            </a:xfrm>
            <a:prstGeom prst="straightConnector1">
              <a:avLst/>
            </a:prstGeom>
            <a:noFill/>
            <a:ln w="9525" cap="flat" cmpd="sng">
              <a:solidFill>
                <a:schemeClr val="accent1"/>
              </a:solidFill>
              <a:prstDash val="solid"/>
              <a:miter lim="800000"/>
              <a:headEnd type="none" w="sm" len="sm"/>
              <a:tailEnd type="none" w="sm" len="sm"/>
            </a:ln>
          </p:spPr>
        </p:cxnSp>
        <p:sp>
          <p:nvSpPr>
            <p:cNvPr id="23" name="Shape 482">
              <a:extLst>
                <a:ext uri="{FF2B5EF4-FFF2-40B4-BE49-F238E27FC236}">
                  <a16:creationId xmlns:a16="http://schemas.microsoft.com/office/drawing/2014/main" id="{27898964-EDFA-0B43-B38F-B00DD01650BE}"/>
                </a:ext>
              </a:extLst>
            </p:cNvPr>
            <p:cNvSpPr txBox="1"/>
            <p:nvPr/>
          </p:nvSpPr>
          <p:spPr>
            <a:xfrm>
              <a:off x="6671359" y="3777579"/>
              <a:ext cx="182917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b="1" dirty="0">
                  <a:solidFill>
                    <a:srgbClr val="BD1E63"/>
                  </a:solidFill>
                  <a:latin typeface="Calibri"/>
                  <a:ea typeface="Calibri"/>
                  <a:cs typeface="Calibri"/>
                  <a:sym typeface="Calibri"/>
                </a:rPr>
                <a:t>A</a:t>
              </a:r>
              <a:r>
                <a:rPr lang="fr-FR" sz="1800" b="1" dirty="0">
                  <a:solidFill>
                    <a:schemeClr val="dk1"/>
                  </a:solidFill>
                  <a:latin typeface="Calibri"/>
                  <a:ea typeface="Calibri"/>
                  <a:cs typeface="Calibri"/>
                  <a:sym typeface="Calibri"/>
                </a:rPr>
                <a:t>lwaysOn</a:t>
              </a:r>
              <a:endParaRPr sz="1800" b="1" dirty="0">
                <a:solidFill>
                  <a:schemeClr val="dk1"/>
                </a:solidFill>
                <a:latin typeface="Calibri"/>
                <a:ea typeface="Calibri"/>
                <a:cs typeface="Calibri"/>
                <a:sym typeface="Calibri"/>
              </a:endParaRPr>
            </a:p>
          </p:txBody>
        </p:sp>
      </p:grpSp>
      <p:grpSp>
        <p:nvGrpSpPr>
          <p:cNvPr id="32" name="Shape 491">
            <a:extLst>
              <a:ext uri="{FF2B5EF4-FFF2-40B4-BE49-F238E27FC236}">
                <a16:creationId xmlns:a16="http://schemas.microsoft.com/office/drawing/2014/main" id="{3ED16E6A-E375-B948-B8B4-145C29B18CC6}"/>
              </a:ext>
            </a:extLst>
          </p:cNvPr>
          <p:cNvGrpSpPr/>
          <p:nvPr/>
        </p:nvGrpSpPr>
        <p:grpSpPr>
          <a:xfrm>
            <a:off x="3340199" y="2482828"/>
            <a:ext cx="1802646" cy="1062747"/>
            <a:chOff x="4655128" y="257478"/>
            <a:chExt cx="1950662" cy="1303831"/>
          </a:xfrm>
        </p:grpSpPr>
        <p:sp>
          <p:nvSpPr>
            <p:cNvPr id="33" name="Shape 492">
              <a:extLst>
                <a:ext uri="{FF2B5EF4-FFF2-40B4-BE49-F238E27FC236}">
                  <a16:creationId xmlns:a16="http://schemas.microsoft.com/office/drawing/2014/main" id="{5536E32B-37A3-D745-A332-830D965D6856}"/>
                </a:ext>
              </a:extLst>
            </p:cNvPr>
            <p:cNvSpPr/>
            <p:nvPr/>
          </p:nvSpPr>
          <p:spPr>
            <a:xfrm>
              <a:off x="4655128" y="257478"/>
              <a:ext cx="1950662" cy="1303831"/>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highlight>
                  <a:srgbClr val="F2F2F4"/>
                </a:highlight>
                <a:latin typeface="Calibri"/>
                <a:ea typeface="Calibri"/>
                <a:cs typeface="Calibri"/>
                <a:sym typeface="Calibri"/>
              </a:endParaRPr>
            </a:p>
          </p:txBody>
        </p:sp>
        <p:pic>
          <p:nvPicPr>
            <p:cNvPr id="34" name="Shape 493">
              <a:extLst>
                <a:ext uri="{FF2B5EF4-FFF2-40B4-BE49-F238E27FC236}">
                  <a16:creationId xmlns:a16="http://schemas.microsoft.com/office/drawing/2014/main" id="{A40F379C-FAC3-864B-9DCD-2B3A4FBF8EDE}"/>
                </a:ext>
              </a:extLst>
            </p:cNvPr>
            <p:cNvPicPr preferRelativeResize="0"/>
            <p:nvPr/>
          </p:nvPicPr>
          <p:blipFill rotWithShape="1">
            <a:blip r:embed="rId6" cstate="hqprint">
              <a:alphaModFix/>
              <a:extLst>
                <a:ext uri="{28A0092B-C50C-407E-A947-70E740481C1C}">
                  <a14:useLocalDpi xmlns:a14="http://schemas.microsoft.com/office/drawing/2010/main"/>
                </a:ext>
              </a:extLst>
            </a:blip>
            <a:srcRect/>
            <a:stretch/>
          </p:blipFill>
          <p:spPr>
            <a:xfrm>
              <a:off x="4760385" y="329704"/>
              <a:ext cx="1711951" cy="1147541"/>
            </a:xfrm>
            <a:prstGeom prst="rect">
              <a:avLst/>
            </a:prstGeom>
            <a:noFill/>
            <a:ln>
              <a:noFill/>
            </a:ln>
          </p:spPr>
        </p:pic>
      </p:grpSp>
    </p:spTree>
    <p:extLst>
      <p:ext uri="{BB962C8B-B14F-4D97-AF65-F5344CB8AC3E}">
        <p14:creationId xmlns:p14="http://schemas.microsoft.com/office/powerpoint/2010/main" val="4175014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Shape 616"/>
          <p:cNvSpPr txBox="1">
            <a:spLocks noGrp="1"/>
          </p:cNvSpPr>
          <p:nvPr>
            <p:ph type="body" idx="1"/>
          </p:nvPr>
        </p:nvSpPr>
        <p:spPr>
          <a:xfrm>
            <a:off x="457200" y="1123949"/>
            <a:ext cx="8229600" cy="3477000"/>
          </a:xfrm>
          <a:prstGeom prst="rect">
            <a:avLst/>
          </a:prstGeom>
          <a:noFill/>
          <a:ln>
            <a:noFill/>
          </a:ln>
        </p:spPr>
        <p:txBody>
          <a:bodyPr spcFirstLastPara="1" wrap="square" lIns="0" tIns="45700" rIns="91425" bIns="45700" anchor="t" anchorCtr="0">
            <a:noAutofit/>
          </a:bodyPr>
          <a:lstStyle/>
          <a:p>
            <a:pPr marL="233362" marR="0" lvl="0" indent="-227012" algn="l" rtl="0">
              <a:lnSpc>
                <a:spcPct val="100000"/>
              </a:lnSpc>
              <a:spcBef>
                <a:spcPts val="0"/>
              </a:spcBef>
              <a:spcAft>
                <a:spcPts val="0"/>
              </a:spcAft>
              <a:buClr>
                <a:schemeClr val="accent5"/>
              </a:buClr>
              <a:buSzPts val="1600"/>
              <a:buFont typeface="Arial"/>
              <a:buChar char="•"/>
            </a:pPr>
            <a:r>
              <a:rPr lang="en" sz="1800" dirty="0"/>
              <a:t>Nodes down = still available!</a:t>
            </a:r>
            <a:endParaRPr sz="1800" dirty="0"/>
          </a:p>
          <a:p>
            <a:pPr marL="233362" marR="0" lvl="0" indent="-227012" algn="l" rtl="0">
              <a:lnSpc>
                <a:spcPct val="100000"/>
              </a:lnSpc>
              <a:spcBef>
                <a:spcPts val="0"/>
              </a:spcBef>
              <a:spcAft>
                <a:spcPts val="0"/>
              </a:spcAft>
              <a:buClr>
                <a:schemeClr val="accent5"/>
              </a:buClr>
              <a:buSzPts val="1600"/>
              <a:buFont typeface="Arial"/>
              <a:buChar char="•"/>
            </a:pPr>
            <a:r>
              <a:rPr lang="en" sz="1800" dirty="0"/>
              <a:t>Data center down  = still available!</a:t>
            </a:r>
            <a:endParaRPr sz="1800" dirty="0"/>
          </a:p>
          <a:p>
            <a:pPr marL="233362" marR="0" lvl="0" indent="-227012" algn="l" rtl="0">
              <a:lnSpc>
                <a:spcPct val="100000"/>
              </a:lnSpc>
              <a:spcBef>
                <a:spcPts val="0"/>
              </a:spcBef>
              <a:spcAft>
                <a:spcPts val="0"/>
              </a:spcAft>
              <a:buClr>
                <a:schemeClr val="accent5"/>
              </a:buClr>
              <a:buSzPts val="1600"/>
              <a:buFont typeface="Arial"/>
              <a:buChar char="•"/>
            </a:pPr>
            <a:r>
              <a:rPr lang="en" sz="1800" dirty="0"/>
              <a:t>Upgrade  = zero downtime!</a:t>
            </a:r>
            <a:endParaRPr sz="1800" dirty="0"/>
          </a:p>
        </p:txBody>
      </p:sp>
      <p:sp>
        <p:nvSpPr>
          <p:cNvPr id="617" name="Shape 617"/>
          <p:cNvSpPr txBox="1">
            <a:spLocks noGrp="1"/>
          </p:cNvSpPr>
          <p:nvPr>
            <p:ph type="title"/>
          </p:nvPr>
        </p:nvSpPr>
        <p:spPr>
          <a:xfrm>
            <a:off x="457200" y="270472"/>
            <a:ext cx="8229600" cy="5481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       Always-On</a:t>
            </a:r>
            <a:endParaRPr dirty="0"/>
          </a:p>
        </p:txBody>
      </p:sp>
      <p:pic>
        <p:nvPicPr>
          <p:cNvPr id="618" name="Shape 618" descr="Screen Shot 2015-06-23 at 15.41.21.png"/>
          <p:cNvPicPr preferRelativeResize="0"/>
          <p:nvPr/>
        </p:nvPicPr>
        <p:blipFill rotWithShape="1">
          <a:blip r:embed="rId3">
            <a:alphaModFix/>
          </a:blip>
          <a:srcRect/>
          <a:stretch/>
        </p:blipFill>
        <p:spPr>
          <a:xfrm>
            <a:off x="5609481" y="157816"/>
            <a:ext cx="1976335" cy="1925918"/>
          </a:xfrm>
          <a:prstGeom prst="rect">
            <a:avLst/>
          </a:prstGeom>
          <a:noFill/>
          <a:ln>
            <a:noFill/>
          </a:ln>
        </p:spPr>
      </p:pic>
      <p:pic>
        <p:nvPicPr>
          <p:cNvPr id="619" name="Shape 619" descr="Screen Shot 2013-09-23 at 11.42.25.png"/>
          <p:cNvPicPr preferRelativeResize="0"/>
          <p:nvPr/>
        </p:nvPicPr>
        <p:blipFill rotWithShape="1">
          <a:blip r:embed="rId4">
            <a:alphaModFix/>
          </a:blip>
          <a:srcRect/>
          <a:stretch/>
        </p:blipFill>
        <p:spPr>
          <a:xfrm>
            <a:off x="355221" y="2315737"/>
            <a:ext cx="2763587" cy="998218"/>
          </a:xfrm>
          <a:prstGeom prst="rect">
            <a:avLst/>
          </a:prstGeom>
          <a:noFill/>
          <a:ln>
            <a:noFill/>
          </a:ln>
          <a:effectLst>
            <a:outerShdw blurRad="292100" dist="139700" dir="2700000" algn="tl" rotWithShape="0">
              <a:srgbClr val="333333">
                <a:alpha val="64709"/>
              </a:srgbClr>
            </a:outerShdw>
          </a:effectLst>
        </p:spPr>
      </p:pic>
      <p:pic>
        <p:nvPicPr>
          <p:cNvPr id="620" name="Shape 620" descr="Screen Shot 2013-09-23 at 11.43.47.png"/>
          <p:cNvPicPr preferRelativeResize="0"/>
          <p:nvPr/>
        </p:nvPicPr>
        <p:blipFill rotWithShape="1">
          <a:blip r:embed="rId5">
            <a:alphaModFix/>
          </a:blip>
          <a:srcRect/>
          <a:stretch/>
        </p:blipFill>
        <p:spPr>
          <a:xfrm>
            <a:off x="3409088" y="2408038"/>
            <a:ext cx="2363295" cy="824774"/>
          </a:xfrm>
          <a:prstGeom prst="rect">
            <a:avLst/>
          </a:prstGeom>
          <a:noFill/>
          <a:ln>
            <a:noFill/>
          </a:ln>
          <a:effectLst>
            <a:outerShdw blurRad="292100" dist="139700" dir="2700000" algn="tl" rotWithShape="0">
              <a:srgbClr val="333333">
                <a:alpha val="64709"/>
              </a:srgbClr>
            </a:outerShdw>
          </a:effectLst>
        </p:spPr>
      </p:pic>
      <p:pic>
        <p:nvPicPr>
          <p:cNvPr id="621" name="Shape 621" descr="Screen Shot 2015-06-16 at 18.49.11.png"/>
          <p:cNvPicPr preferRelativeResize="0"/>
          <p:nvPr/>
        </p:nvPicPr>
        <p:blipFill rotWithShape="1">
          <a:blip r:embed="rId6" cstate="hqprint">
            <a:alphaModFix/>
            <a:extLst>
              <a:ext uri="{28A0092B-C50C-407E-A947-70E740481C1C}">
                <a14:useLocalDpi xmlns:a14="http://schemas.microsoft.com/office/drawing/2010/main"/>
              </a:ext>
            </a:extLst>
          </a:blip>
          <a:srcRect/>
          <a:stretch/>
        </p:blipFill>
        <p:spPr>
          <a:xfrm>
            <a:off x="510675" y="3655900"/>
            <a:ext cx="2858157" cy="998225"/>
          </a:xfrm>
          <a:prstGeom prst="rect">
            <a:avLst/>
          </a:prstGeom>
          <a:noFill/>
          <a:ln>
            <a:noFill/>
          </a:ln>
          <a:effectLst>
            <a:outerShdw blurRad="292100" dist="139700" dir="2700000" algn="tl" rotWithShape="0">
              <a:srgbClr val="333333">
                <a:alpha val="64709"/>
              </a:srgbClr>
            </a:outerShdw>
          </a:effectLst>
        </p:spPr>
      </p:pic>
      <p:pic>
        <p:nvPicPr>
          <p:cNvPr id="622" name="Shape 622"/>
          <p:cNvPicPr preferRelativeResize="0"/>
          <p:nvPr/>
        </p:nvPicPr>
        <p:blipFill>
          <a:blip r:embed="rId7">
            <a:alphaModFix/>
          </a:blip>
          <a:stretch>
            <a:fillRect/>
          </a:stretch>
        </p:blipFill>
        <p:spPr>
          <a:xfrm>
            <a:off x="5923225" y="2355038"/>
            <a:ext cx="2763576" cy="961748"/>
          </a:xfrm>
          <a:prstGeom prst="rect">
            <a:avLst/>
          </a:prstGeom>
          <a:noFill/>
          <a:ln>
            <a:noFill/>
          </a:ln>
          <a:effectLst>
            <a:outerShdw blurRad="342900" dist="95250" dir="5400000" algn="bl" rotWithShape="0">
              <a:srgbClr val="000000">
                <a:alpha val="50000"/>
              </a:srgbClr>
            </a:outerShdw>
          </a:effectLst>
        </p:spPr>
      </p:pic>
      <p:pic>
        <p:nvPicPr>
          <p:cNvPr id="623" name="Shape 623"/>
          <p:cNvPicPr preferRelativeResize="0"/>
          <p:nvPr/>
        </p:nvPicPr>
        <p:blipFill>
          <a:blip r:embed="rId8">
            <a:alphaModFix/>
          </a:blip>
          <a:stretch>
            <a:fillRect/>
          </a:stretch>
        </p:blipFill>
        <p:spPr>
          <a:xfrm>
            <a:off x="3863175" y="3634975"/>
            <a:ext cx="4608574" cy="908750"/>
          </a:xfrm>
          <a:prstGeom prst="rect">
            <a:avLst/>
          </a:prstGeom>
          <a:noFill/>
          <a:ln>
            <a:noFill/>
          </a:ln>
          <a:effectLst>
            <a:outerShdw blurRad="371475" dist="95250" dir="5400000" algn="bl" rotWithShape="0">
              <a:srgbClr val="000000">
                <a:alpha val="50000"/>
              </a:srgbClr>
            </a:outerShdw>
          </a:effectLst>
        </p:spPr>
      </p:pic>
      <p:sp>
        <p:nvSpPr>
          <p:cNvPr id="624" name="Shape 624"/>
          <p:cNvSpPr txBox="1">
            <a:spLocks noGrp="1"/>
          </p:cNvSpPr>
          <p:nvPr>
            <p:ph type="sldNum" idx="12"/>
          </p:nvPr>
        </p:nvSpPr>
        <p:spPr>
          <a:xfrm>
            <a:off x="43199" y="4817151"/>
            <a:ext cx="378300" cy="2394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BFBFBF"/>
              </a:buClr>
              <a:buSzPts val="600"/>
              <a:buFont typeface="Arial"/>
              <a:buNone/>
            </a:pPr>
            <a:fld id="{00000000-1234-1234-1234-123412341234}" type="slidenum">
              <a:rPr lang="en" sz="600" b="0" i="0" u="none" strike="noStrike" cap="none">
                <a:solidFill>
                  <a:srgbClr val="BFBFBF"/>
                </a:solidFill>
                <a:latin typeface="Arial"/>
                <a:ea typeface="Arial"/>
                <a:cs typeface="Arial"/>
                <a:sym typeface="Arial"/>
              </a:rPr>
              <a:t>15</a:t>
            </a:fld>
            <a:endParaRPr sz="600" b="0" i="0" u="none" strike="noStrike" cap="none">
              <a:solidFill>
                <a:srgbClr val="BFBFBF"/>
              </a:solidFill>
              <a:latin typeface="Arial"/>
              <a:ea typeface="Arial"/>
              <a:cs typeface="Arial"/>
              <a:sym typeface="Arial"/>
            </a:endParaRPr>
          </a:p>
        </p:txBody>
      </p:sp>
      <p:sp>
        <p:nvSpPr>
          <p:cNvPr id="625" name="Shape 625"/>
          <p:cNvSpPr txBox="1">
            <a:spLocks noGrp="1"/>
          </p:cNvSpPr>
          <p:nvPr>
            <p:ph type="dt" idx="10"/>
          </p:nvPr>
        </p:nvSpPr>
        <p:spPr>
          <a:xfrm>
            <a:off x="474791" y="4790122"/>
            <a:ext cx="2057400" cy="274500"/>
          </a:xfrm>
          <a:prstGeom prst="rect">
            <a:avLst/>
          </a:prstGeom>
          <a:noFill/>
          <a:ln>
            <a:noFill/>
          </a:ln>
        </p:spPr>
        <p:txBody>
          <a:bodyPr spcFirstLastPara="1" wrap="square" lIns="0" tIns="45700" rIns="91425" bIns="45700" anchor="b" anchorCtr="0">
            <a:noAutofit/>
          </a:bodyPr>
          <a:lstStyle/>
          <a:p>
            <a:pPr marL="0" marR="0" lvl="0" indent="0" algn="l" rtl="0">
              <a:lnSpc>
                <a:spcPct val="100000"/>
              </a:lnSpc>
              <a:spcBef>
                <a:spcPts val="0"/>
              </a:spcBef>
              <a:spcAft>
                <a:spcPts val="0"/>
              </a:spcAft>
              <a:buClr>
                <a:srgbClr val="BFBFBF"/>
              </a:buClr>
              <a:buSzPts val="600"/>
              <a:buFont typeface="Arial"/>
              <a:buNone/>
            </a:pPr>
            <a:r>
              <a:rPr lang="en" sz="600" b="0" i="0" u="none" strike="noStrike" cap="none" dirty="0">
                <a:solidFill>
                  <a:srgbClr val="BFBFBF"/>
                </a:solidFill>
                <a:latin typeface="Arial"/>
                <a:ea typeface="Arial"/>
                <a:cs typeface="Arial"/>
                <a:sym typeface="Arial"/>
              </a:rPr>
              <a:t>© DataStax, All Rights Reserved.</a:t>
            </a:r>
            <a:endParaRPr sz="600" b="0" i="0" u="none" strike="noStrike" cap="none" dirty="0">
              <a:solidFill>
                <a:srgbClr val="BFBFBF"/>
              </a:solidFill>
              <a:latin typeface="Arial"/>
              <a:ea typeface="Arial"/>
              <a:cs typeface="Arial"/>
              <a:sym typeface="Arial"/>
            </a:endParaRPr>
          </a:p>
        </p:txBody>
      </p:sp>
      <p:pic>
        <p:nvPicPr>
          <p:cNvPr id="12" name="Picture 11">
            <a:extLst>
              <a:ext uri="{FF2B5EF4-FFF2-40B4-BE49-F238E27FC236}">
                <a16:creationId xmlns:a16="http://schemas.microsoft.com/office/drawing/2014/main" id="{AEE2B455-52CA-6B40-B879-F1ECD21D7F6E}"/>
              </a:ext>
            </a:extLst>
          </p:cNvPr>
          <p:cNvPicPr>
            <a:picLocks noChangeAspect="1"/>
          </p:cNvPicPr>
          <p:nvPr/>
        </p:nvPicPr>
        <p:blipFill>
          <a:blip r:embed="rId9"/>
          <a:stretch>
            <a:fillRect/>
          </a:stretch>
        </p:blipFill>
        <p:spPr>
          <a:xfrm>
            <a:off x="421499" y="215542"/>
            <a:ext cx="657959" cy="657959"/>
          </a:xfrm>
          <a:prstGeom prst="rect">
            <a:avLst/>
          </a:prstGeom>
        </p:spPr>
      </p:pic>
    </p:spTree>
    <p:extLst>
      <p:ext uri="{BB962C8B-B14F-4D97-AF65-F5344CB8AC3E}">
        <p14:creationId xmlns:p14="http://schemas.microsoft.com/office/powerpoint/2010/main" val="1249217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23A66-9708-064B-B211-46E8BD8F242F}"/>
              </a:ext>
            </a:extLst>
          </p:cNvPr>
          <p:cNvSpPr>
            <a:spLocks noGrp="1"/>
          </p:cNvSpPr>
          <p:nvPr>
            <p:ph type="title"/>
          </p:nvPr>
        </p:nvSpPr>
        <p:spPr/>
        <p:txBody>
          <a:bodyPr/>
          <a:lstStyle/>
          <a:p>
            <a:r>
              <a:rPr lang="en-US" dirty="0"/>
              <a:t>Apache Cassandra</a:t>
            </a:r>
          </a:p>
        </p:txBody>
      </p:sp>
      <p:sp>
        <p:nvSpPr>
          <p:cNvPr id="4" name="Date Placeholder 3">
            <a:extLst>
              <a:ext uri="{FF2B5EF4-FFF2-40B4-BE49-F238E27FC236}">
                <a16:creationId xmlns:a16="http://schemas.microsoft.com/office/drawing/2014/main" id="{998E3519-37FF-3243-ABA7-E80D96D89D95}"/>
              </a:ext>
            </a:extLst>
          </p:cNvPr>
          <p:cNvSpPr>
            <a:spLocks noGrp="1"/>
          </p:cNvSpPr>
          <p:nvPr>
            <p:ph type="dt" sz="half" idx="2"/>
          </p:nvPr>
        </p:nvSpPr>
        <p:spPr/>
        <p:txBody>
          <a:bodyPr/>
          <a:lstStyle/>
          <a:p>
            <a:pPr defTabSz="457200"/>
            <a:r>
              <a:rPr lang="en-US" dirty="0"/>
              <a:t>© DataStax, All Rights Reserved.</a:t>
            </a:r>
            <a:endParaRPr lang="mr-IN" dirty="0"/>
          </a:p>
        </p:txBody>
      </p:sp>
      <p:sp>
        <p:nvSpPr>
          <p:cNvPr id="5" name="Slide Number Placeholder 4">
            <a:extLst>
              <a:ext uri="{FF2B5EF4-FFF2-40B4-BE49-F238E27FC236}">
                <a16:creationId xmlns:a16="http://schemas.microsoft.com/office/drawing/2014/main" id="{20DF0475-D44D-5841-83A4-A2B52F3BD45A}"/>
              </a:ext>
            </a:extLst>
          </p:cNvPr>
          <p:cNvSpPr>
            <a:spLocks noGrp="1"/>
          </p:cNvSpPr>
          <p:nvPr>
            <p:ph type="sldNum" sz="quarter" idx="4"/>
          </p:nvPr>
        </p:nvSpPr>
        <p:spPr/>
        <p:txBody>
          <a:bodyPr/>
          <a:lstStyle/>
          <a:p>
            <a:fld id="{B2ACA3F6-9BF3-9640-9039-906AF661142D}" type="slidenum">
              <a:rPr lang="en-US" smtClean="0"/>
              <a:pPr/>
              <a:t>16</a:t>
            </a:fld>
            <a:endParaRPr lang="en-US"/>
          </a:p>
        </p:txBody>
      </p:sp>
      <p:sp>
        <p:nvSpPr>
          <p:cNvPr id="9" name="Rectangle 8">
            <a:extLst>
              <a:ext uri="{FF2B5EF4-FFF2-40B4-BE49-F238E27FC236}">
                <a16:creationId xmlns:a16="http://schemas.microsoft.com/office/drawing/2014/main" id="{C2FE6193-8074-074D-B371-41F3A6067407}"/>
              </a:ext>
            </a:extLst>
          </p:cNvPr>
          <p:cNvSpPr/>
          <p:nvPr/>
        </p:nvSpPr>
        <p:spPr>
          <a:xfrm>
            <a:off x="2984994" y="4809891"/>
            <a:ext cx="3248005" cy="253916"/>
          </a:xfrm>
          <a:prstGeom prst="rect">
            <a:avLst/>
          </a:prstGeom>
        </p:spPr>
        <p:txBody>
          <a:bodyPr wrap="none">
            <a:spAutoFit/>
          </a:bodyPr>
          <a:lstStyle/>
          <a:p>
            <a:pPr algn="ctr"/>
            <a:r>
              <a:rPr lang="en-US" sz="1050" dirty="0"/>
              <a:t>Apache Cassandra ® Apache Software Foundation</a:t>
            </a:r>
          </a:p>
        </p:txBody>
      </p:sp>
      <p:pic>
        <p:nvPicPr>
          <p:cNvPr id="14" name="Shape 473">
            <a:extLst>
              <a:ext uri="{FF2B5EF4-FFF2-40B4-BE49-F238E27FC236}">
                <a16:creationId xmlns:a16="http://schemas.microsoft.com/office/drawing/2014/main" id="{A515F3C2-F3A3-424B-83FE-D938D64222B9}"/>
              </a:ext>
            </a:extLst>
          </p:cNvPr>
          <p:cNvPicPr preferRelativeResize="0"/>
          <p:nvPr/>
        </p:nvPicPr>
        <p:blipFill rotWithShape="1">
          <a:blip r:embed="rId3">
            <a:alphaModFix/>
          </a:blip>
          <a:srcRect/>
          <a:stretch/>
        </p:blipFill>
        <p:spPr>
          <a:xfrm>
            <a:off x="3685562" y="2227673"/>
            <a:ext cx="1498600" cy="1549400"/>
          </a:xfrm>
          <a:prstGeom prst="rect">
            <a:avLst/>
          </a:prstGeom>
          <a:noFill/>
          <a:ln>
            <a:noFill/>
          </a:ln>
        </p:spPr>
      </p:pic>
      <p:pic>
        <p:nvPicPr>
          <p:cNvPr id="15" name="Shape 474">
            <a:extLst>
              <a:ext uri="{FF2B5EF4-FFF2-40B4-BE49-F238E27FC236}">
                <a16:creationId xmlns:a16="http://schemas.microsoft.com/office/drawing/2014/main" id="{E7546697-27E4-7B46-883D-209756F102FC}"/>
              </a:ext>
            </a:extLst>
          </p:cNvPr>
          <p:cNvPicPr preferRelativeResize="0"/>
          <p:nvPr/>
        </p:nvPicPr>
        <p:blipFill rotWithShape="1">
          <a:blip r:embed="rId3">
            <a:alphaModFix/>
          </a:blip>
          <a:srcRect/>
          <a:stretch/>
        </p:blipFill>
        <p:spPr>
          <a:xfrm>
            <a:off x="2294186" y="990491"/>
            <a:ext cx="4016844" cy="4153009"/>
          </a:xfrm>
          <a:prstGeom prst="rect">
            <a:avLst/>
          </a:prstGeom>
          <a:noFill/>
          <a:ln>
            <a:noFill/>
          </a:ln>
        </p:spPr>
      </p:pic>
      <p:grpSp>
        <p:nvGrpSpPr>
          <p:cNvPr id="16" name="Shape 475">
            <a:extLst>
              <a:ext uri="{FF2B5EF4-FFF2-40B4-BE49-F238E27FC236}">
                <a16:creationId xmlns:a16="http://schemas.microsoft.com/office/drawing/2014/main" id="{D20A7AAA-F59F-6A4F-BD9D-32484FE0576A}"/>
              </a:ext>
            </a:extLst>
          </p:cNvPr>
          <p:cNvGrpSpPr/>
          <p:nvPr/>
        </p:nvGrpSpPr>
        <p:grpSpPr>
          <a:xfrm>
            <a:off x="655836" y="1035997"/>
            <a:ext cx="1833162" cy="1052580"/>
            <a:chOff x="792974" y="1462624"/>
            <a:chExt cx="1833162" cy="1052580"/>
          </a:xfrm>
        </p:grpSpPr>
        <p:pic>
          <p:nvPicPr>
            <p:cNvPr id="17" name="Shape 476">
              <a:extLst>
                <a:ext uri="{FF2B5EF4-FFF2-40B4-BE49-F238E27FC236}">
                  <a16:creationId xmlns:a16="http://schemas.microsoft.com/office/drawing/2014/main" id="{28572400-6CBD-E947-997D-36712D75BB10}"/>
                </a:ext>
              </a:extLst>
            </p:cNvPr>
            <p:cNvPicPr preferRelativeResize="0"/>
            <p:nvPr/>
          </p:nvPicPr>
          <p:blipFill rotWithShape="1">
            <a:blip r:embed="rId4">
              <a:alphaModFix/>
            </a:blip>
            <a:srcRect/>
            <a:stretch/>
          </p:blipFill>
          <p:spPr>
            <a:xfrm>
              <a:off x="1015389" y="1857130"/>
              <a:ext cx="692171" cy="658074"/>
            </a:xfrm>
            <a:prstGeom prst="rect">
              <a:avLst/>
            </a:prstGeom>
            <a:noFill/>
            <a:ln>
              <a:noFill/>
            </a:ln>
          </p:spPr>
        </p:pic>
        <p:sp>
          <p:nvSpPr>
            <p:cNvPr id="18" name="Shape 477">
              <a:extLst>
                <a:ext uri="{FF2B5EF4-FFF2-40B4-BE49-F238E27FC236}">
                  <a16:creationId xmlns:a16="http://schemas.microsoft.com/office/drawing/2014/main" id="{A99890B7-FBE2-D347-B75D-F1FD224A8A6B}"/>
                </a:ext>
              </a:extLst>
            </p:cNvPr>
            <p:cNvSpPr txBox="1"/>
            <p:nvPr/>
          </p:nvSpPr>
          <p:spPr>
            <a:xfrm>
              <a:off x="792974" y="1462624"/>
              <a:ext cx="182917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b="1" i="1" u="none" strike="noStrike" cap="none" dirty="0">
                  <a:solidFill>
                    <a:srgbClr val="BD1E63"/>
                  </a:solidFill>
                  <a:latin typeface="Calibri"/>
                  <a:ea typeface="Calibri"/>
                  <a:cs typeface="Calibri"/>
                  <a:sym typeface="Calibri"/>
                </a:rPr>
                <a:t>D</a:t>
              </a:r>
              <a:r>
                <a:rPr lang="fr-FR" sz="1800" b="1" i="1" u="none" strike="noStrike" cap="none" dirty="0">
                  <a:solidFill>
                    <a:schemeClr val="dk1"/>
                  </a:solidFill>
                  <a:latin typeface="Calibri"/>
                  <a:ea typeface="Calibri"/>
                  <a:cs typeface="Calibri"/>
                  <a:sym typeface="Calibri"/>
                </a:rPr>
                <a:t>istributed</a:t>
              </a:r>
              <a:r>
                <a:rPr lang="fr-FR" sz="1800" i="1" dirty="0">
                  <a:solidFill>
                    <a:schemeClr val="dk1"/>
                  </a:solidFill>
                  <a:latin typeface="Calibri"/>
                  <a:ea typeface="Calibri"/>
                  <a:cs typeface="Calibri"/>
                  <a:sym typeface="Calibri"/>
                </a:rPr>
                <a:t> </a:t>
              </a:r>
              <a:endParaRPr dirty="0"/>
            </a:p>
          </p:txBody>
        </p:sp>
        <p:cxnSp>
          <p:nvCxnSpPr>
            <p:cNvPr id="19" name="Shape 478">
              <a:extLst>
                <a:ext uri="{FF2B5EF4-FFF2-40B4-BE49-F238E27FC236}">
                  <a16:creationId xmlns:a16="http://schemas.microsoft.com/office/drawing/2014/main" id="{2F2F4477-0D1A-D047-BEAB-586D631EF0E1}"/>
                </a:ext>
              </a:extLst>
            </p:cNvPr>
            <p:cNvCxnSpPr/>
            <p:nvPr/>
          </p:nvCxnSpPr>
          <p:spPr>
            <a:xfrm>
              <a:off x="1769552" y="2280926"/>
              <a:ext cx="856584" cy="182411"/>
            </a:xfrm>
            <a:prstGeom prst="straightConnector1">
              <a:avLst/>
            </a:prstGeom>
            <a:noFill/>
            <a:ln w="9525" cap="flat" cmpd="sng">
              <a:solidFill>
                <a:schemeClr val="accent1"/>
              </a:solidFill>
              <a:prstDash val="solid"/>
              <a:miter lim="800000"/>
              <a:headEnd type="none" w="sm" len="sm"/>
              <a:tailEnd type="none" w="sm" len="sm"/>
            </a:ln>
          </p:spPr>
        </p:cxnSp>
      </p:grpSp>
      <p:grpSp>
        <p:nvGrpSpPr>
          <p:cNvPr id="20" name="Shape 479">
            <a:extLst>
              <a:ext uri="{FF2B5EF4-FFF2-40B4-BE49-F238E27FC236}">
                <a16:creationId xmlns:a16="http://schemas.microsoft.com/office/drawing/2014/main" id="{83069915-8B9F-D746-ABEA-C549B7D03566}"/>
              </a:ext>
            </a:extLst>
          </p:cNvPr>
          <p:cNvGrpSpPr/>
          <p:nvPr/>
        </p:nvGrpSpPr>
        <p:grpSpPr>
          <a:xfrm>
            <a:off x="6011995" y="3350952"/>
            <a:ext cx="2351397" cy="1117431"/>
            <a:chOff x="6149133" y="3777579"/>
            <a:chExt cx="2351397" cy="1117431"/>
          </a:xfrm>
        </p:grpSpPr>
        <p:pic>
          <p:nvPicPr>
            <p:cNvPr id="21" name="Shape 480">
              <a:extLst>
                <a:ext uri="{FF2B5EF4-FFF2-40B4-BE49-F238E27FC236}">
                  <a16:creationId xmlns:a16="http://schemas.microsoft.com/office/drawing/2014/main" id="{5BC76630-78CD-BE48-A685-71C3CCD85D10}"/>
                </a:ext>
              </a:extLst>
            </p:cNvPr>
            <p:cNvPicPr preferRelativeResize="0"/>
            <p:nvPr/>
          </p:nvPicPr>
          <p:blipFill rotWithShape="1">
            <a:blip r:embed="rId5">
              <a:alphaModFix/>
            </a:blip>
            <a:srcRect/>
            <a:stretch/>
          </p:blipFill>
          <p:spPr>
            <a:xfrm>
              <a:off x="6724396" y="4203700"/>
              <a:ext cx="734549" cy="691310"/>
            </a:xfrm>
            <a:prstGeom prst="rect">
              <a:avLst/>
            </a:prstGeom>
            <a:noFill/>
            <a:ln>
              <a:noFill/>
            </a:ln>
          </p:spPr>
        </p:pic>
        <p:cxnSp>
          <p:nvCxnSpPr>
            <p:cNvPr id="22" name="Shape 481">
              <a:extLst>
                <a:ext uri="{FF2B5EF4-FFF2-40B4-BE49-F238E27FC236}">
                  <a16:creationId xmlns:a16="http://schemas.microsoft.com/office/drawing/2014/main" id="{F4D06C36-2FD8-7641-90E8-BCDF5256312F}"/>
                </a:ext>
              </a:extLst>
            </p:cNvPr>
            <p:cNvCxnSpPr/>
            <p:nvPr/>
          </p:nvCxnSpPr>
          <p:spPr>
            <a:xfrm>
              <a:off x="6149133" y="4203700"/>
              <a:ext cx="575263" cy="220210"/>
            </a:xfrm>
            <a:prstGeom prst="straightConnector1">
              <a:avLst/>
            </a:prstGeom>
            <a:noFill/>
            <a:ln w="9525" cap="flat" cmpd="sng">
              <a:solidFill>
                <a:schemeClr val="accent1"/>
              </a:solidFill>
              <a:prstDash val="solid"/>
              <a:miter lim="800000"/>
              <a:headEnd type="none" w="sm" len="sm"/>
              <a:tailEnd type="none" w="sm" len="sm"/>
            </a:ln>
          </p:spPr>
        </p:cxnSp>
        <p:sp>
          <p:nvSpPr>
            <p:cNvPr id="23" name="Shape 482">
              <a:extLst>
                <a:ext uri="{FF2B5EF4-FFF2-40B4-BE49-F238E27FC236}">
                  <a16:creationId xmlns:a16="http://schemas.microsoft.com/office/drawing/2014/main" id="{27898964-EDFA-0B43-B38F-B00DD01650BE}"/>
                </a:ext>
              </a:extLst>
            </p:cNvPr>
            <p:cNvSpPr txBox="1"/>
            <p:nvPr/>
          </p:nvSpPr>
          <p:spPr>
            <a:xfrm>
              <a:off x="6671359" y="3777579"/>
              <a:ext cx="182917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b="1" dirty="0">
                  <a:solidFill>
                    <a:srgbClr val="BD1E63"/>
                  </a:solidFill>
                  <a:latin typeface="Calibri"/>
                  <a:ea typeface="Calibri"/>
                  <a:cs typeface="Calibri"/>
                  <a:sym typeface="Calibri"/>
                </a:rPr>
                <a:t>A</a:t>
              </a:r>
              <a:r>
                <a:rPr lang="fr-FR" sz="1800" b="1" dirty="0">
                  <a:solidFill>
                    <a:schemeClr val="dk1"/>
                  </a:solidFill>
                  <a:latin typeface="Calibri"/>
                  <a:ea typeface="Calibri"/>
                  <a:cs typeface="Calibri"/>
                  <a:sym typeface="Calibri"/>
                </a:rPr>
                <a:t>lwaysOn</a:t>
              </a:r>
              <a:endParaRPr sz="1800" b="1" dirty="0">
                <a:solidFill>
                  <a:schemeClr val="dk1"/>
                </a:solidFill>
                <a:latin typeface="Calibri"/>
                <a:ea typeface="Calibri"/>
                <a:cs typeface="Calibri"/>
                <a:sym typeface="Calibri"/>
              </a:endParaRPr>
            </a:p>
          </p:txBody>
        </p:sp>
      </p:grpSp>
      <p:grpSp>
        <p:nvGrpSpPr>
          <p:cNvPr id="24" name="Shape 483">
            <a:extLst>
              <a:ext uri="{FF2B5EF4-FFF2-40B4-BE49-F238E27FC236}">
                <a16:creationId xmlns:a16="http://schemas.microsoft.com/office/drawing/2014/main" id="{3EED3617-B32E-044D-AEC3-A08B23005A1D}"/>
              </a:ext>
            </a:extLst>
          </p:cNvPr>
          <p:cNvGrpSpPr/>
          <p:nvPr/>
        </p:nvGrpSpPr>
        <p:grpSpPr>
          <a:xfrm>
            <a:off x="702229" y="3725250"/>
            <a:ext cx="1829171" cy="1108832"/>
            <a:chOff x="839367" y="4151877"/>
            <a:chExt cx="1829171" cy="1108832"/>
          </a:xfrm>
        </p:grpSpPr>
        <p:pic>
          <p:nvPicPr>
            <p:cNvPr id="25" name="Shape 484">
              <a:extLst>
                <a:ext uri="{FF2B5EF4-FFF2-40B4-BE49-F238E27FC236}">
                  <a16:creationId xmlns:a16="http://schemas.microsoft.com/office/drawing/2014/main" id="{0CA5A9F7-1942-4B4B-ABF2-E3987BDCF301}"/>
                </a:ext>
              </a:extLst>
            </p:cNvPr>
            <p:cNvPicPr preferRelativeResize="0"/>
            <p:nvPr/>
          </p:nvPicPr>
          <p:blipFill rotWithShape="1">
            <a:blip r:embed="rId6">
              <a:alphaModFix/>
            </a:blip>
            <a:srcRect/>
            <a:stretch/>
          </p:blipFill>
          <p:spPr>
            <a:xfrm>
              <a:off x="1048784" y="4635871"/>
              <a:ext cx="663919" cy="624838"/>
            </a:xfrm>
            <a:prstGeom prst="rect">
              <a:avLst/>
            </a:prstGeom>
            <a:noFill/>
            <a:ln>
              <a:noFill/>
            </a:ln>
          </p:spPr>
        </p:pic>
        <p:sp>
          <p:nvSpPr>
            <p:cNvPr id="26" name="Shape 485">
              <a:extLst>
                <a:ext uri="{FF2B5EF4-FFF2-40B4-BE49-F238E27FC236}">
                  <a16:creationId xmlns:a16="http://schemas.microsoft.com/office/drawing/2014/main" id="{B421DE1E-1B0A-CA44-AD61-5821499C9149}"/>
                </a:ext>
              </a:extLst>
            </p:cNvPr>
            <p:cNvSpPr txBox="1"/>
            <p:nvPr/>
          </p:nvSpPr>
          <p:spPr>
            <a:xfrm>
              <a:off x="839367" y="4151877"/>
              <a:ext cx="182917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b="1" dirty="0" err="1">
                  <a:solidFill>
                    <a:srgbClr val="D00054"/>
                  </a:solidFill>
                  <a:latin typeface="Calibri"/>
                  <a:ea typeface="Calibri"/>
                  <a:cs typeface="Calibri"/>
                  <a:sym typeface="Calibri"/>
                </a:rPr>
                <a:t>S</a:t>
              </a:r>
              <a:r>
                <a:rPr lang="fr-FR" sz="1800" b="1" dirty="0" err="1">
                  <a:solidFill>
                    <a:schemeClr val="dk1"/>
                  </a:solidFill>
                  <a:latin typeface="Calibri"/>
                  <a:ea typeface="Calibri"/>
                  <a:cs typeface="Calibri"/>
                  <a:sym typeface="Calibri"/>
                </a:rPr>
                <a:t>calable</a:t>
              </a:r>
              <a:endParaRPr sz="1800" b="1" dirty="0">
                <a:solidFill>
                  <a:schemeClr val="dk1"/>
                </a:solidFill>
                <a:latin typeface="Calibri"/>
                <a:ea typeface="Calibri"/>
                <a:cs typeface="Calibri"/>
                <a:sym typeface="Calibri"/>
              </a:endParaRPr>
            </a:p>
          </p:txBody>
        </p:sp>
        <p:cxnSp>
          <p:nvCxnSpPr>
            <p:cNvPr id="27" name="Shape 486">
              <a:extLst>
                <a:ext uri="{FF2B5EF4-FFF2-40B4-BE49-F238E27FC236}">
                  <a16:creationId xmlns:a16="http://schemas.microsoft.com/office/drawing/2014/main" id="{33F8A11A-691A-F44A-B89D-B8F95E0DF8C1}"/>
                </a:ext>
              </a:extLst>
            </p:cNvPr>
            <p:cNvCxnSpPr/>
            <p:nvPr/>
          </p:nvCxnSpPr>
          <p:spPr>
            <a:xfrm rot="10800000" flipH="1">
              <a:off x="1687455" y="4380623"/>
              <a:ext cx="981083" cy="393593"/>
            </a:xfrm>
            <a:prstGeom prst="straightConnector1">
              <a:avLst/>
            </a:prstGeom>
            <a:noFill/>
            <a:ln w="9525" cap="flat" cmpd="sng">
              <a:solidFill>
                <a:schemeClr val="accent1"/>
              </a:solidFill>
              <a:prstDash val="solid"/>
              <a:miter lim="800000"/>
              <a:headEnd type="none" w="sm" len="sm"/>
              <a:tailEnd type="none" w="sm" len="sm"/>
            </a:ln>
          </p:spPr>
        </p:cxnSp>
      </p:grpSp>
      <p:grpSp>
        <p:nvGrpSpPr>
          <p:cNvPr id="32" name="Shape 491">
            <a:extLst>
              <a:ext uri="{FF2B5EF4-FFF2-40B4-BE49-F238E27FC236}">
                <a16:creationId xmlns:a16="http://schemas.microsoft.com/office/drawing/2014/main" id="{3ED16E6A-E375-B948-B8B4-145C29B18CC6}"/>
              </a:ext>
            </a:extLst>
          </p:cNvPr>
          <p:cNvGrpSpPr/>
          <p:nvPr/>
        </p:nvGrpSpPr>
        <p:grpSpPr>
          <a:xfrm>
            <a:off x="3340199" y="2482828"/>
            <a:ext cx="1802646" cy="1062747"/>
            <a:chOff x="4655128" y="257478"/>
            <a:chExt cx="1950662" cy="1303831"/>
          </a:xfrm>
        </p:grpSpPr>
        <p:sp>
          <p:nvSpPr>
            <p:cNvPr id="33" name="Shape 492">
              <a:extLst>
                <a:ext uri="{FF2B5EF4-FFF2-40B4-BE49-F238E27FC236}">
                  <a16:creationId xmlns:a16="http://schemas.microsoft.com/office/drawing/2014/main" id="{5536E32B-37A3-D745-A332-830D965D6856}"/>
                </a:ext>
              </a:extLst>
            </p:cNvPr>
            <p:cNvSpPr/>
            <p:nvPr/>
          </p:nvSpPr>
          <p:spPr>
            <a:xfrm>
              <a:off x="4655128" y="257478"/>
              <a:ext cx="1950662" cy="1303831"/>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highlight>
                  <a:srgbClr val="F2F2F4"/>
                </a:highlight>
                <a:latin typeface="Calibri"/>
                <a:ea typeface="Calibri"/>
                <a:cs typeface="Calibri"/>
                <a:sym typeface="Calibri"/>
              </a:endParaRPr>
            </a:p>
          </p:txBody>
        </p:sp>
        <p:pic>
          <p:nvPicPr>
            <p:cNvPr id="34" name="Shape 493">
              <a:extLst>
                <a:ext uri="{FF2B5EF4-FFF2-40B4-BE49-F238E27FC236}">
                  <a16:creationId xmlns:a16="http://schemas.microsoft.com/office/drawing/2014/main" id="{A40F379C-FAC3-864B-9DCD-2B3A4FBF8EDE}"/>
                </a:ext>
              </a:extLst>
            </p:cNvPr>
            <p:cNvPicPr preferRelativeResize="0"/>
            <p:nvPr/>
          </p:nvPicPr>
          <p:blipFill rotWithShape="1">
            <a:blip r:embed="rId7" cstate="hqprint">
              <a:alphaModFix/>
              <a:extLst>
                <a:ext uri="{28A0092B-C50C-407E-A947-70E740481C1C}">
                  <a14:useLocalDpi xmlns:a14="http://schemas.microsoft.com/office/drawing/2010/main"/>
                </a:ext>
              </a:extLst>
            </a:blip>
            <a:srcRect/>
            <a:stretch/>
          </p:blipFill>
          <p:spPr>
            <a:xfrm>
              <a:off x="4760385" y="329704"/>
              <a:ext cx="1711951" cy="1147541"/>
            </a:xfrm>
            <a:prstGeom prst="rect">
              <a:avLst/>
            </a:prstGeom>
            <a:noFill/>
            <a:ln>
              <a:noFill/>
            </a:ln>
          </p:spPr>
        </p:pic>
      </p:grpSp>
    </p:spTree>
    <p:extLst>
      <p:ext uri="{BB962C8B-B14F-4D97-AF65-F5344CB8AC3E}">
        <p14:creationId xmlns:p14="http://schemas.microsoft.com/office/powerpoint/2010/main" val="299650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cxnSp>
        <p:nvCxnSpPr>
          <p:cNvPr id="695" name="Shape 695"/>
          <p:cNvCxnSpPr>
            <a:cxnSpLocks/>
          </p:cNvCxnSpPr>
          <p:nvPr/>
        </p:nvCxnSpPr>
        <p:spPr>
          <a:xfrm flipV="1">
            <a:off x="1424726" y="2280972"/>
            <a:ext cx="2675001" cy="2065476"/>
          </a:xfrm>
          <a:prstGeom prst="straightConnector1">
            <a:avLst/>
          </a:prstGeom>
          <a:noFill/>
          <a:ln w="76200" cap="flat" cmpd="sng">
            <a:solidFill>
              <a:schemeClr val="dk2"/>
            </a:solidFill>
            <a:prstDash val="solid"/>
            <a:round/>
            <a:headEnd type="none" w="med" len="med"/>
            <a:tailEnd type="triangle" w="med" len="med"/>
          </a:ln>
        </p:spPr>
      </p:cxnSp>
      <p:sp>
        <p:nvSpPr>
          <p:cNvPr id="691" name="Shape 691"/>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       Scalable</a:t>
            </a:r>
            <a:endParaRPr dirty="0"/>
          </a:p>
        </p:txBody>
      </p:sp>
      <p:sp>
        <p:nvSpPr>
          <p:cNvPr id="692" name="Shape 692"/>
          <p:cNvSpPr txBox="1">
            <a:spLocks noGrp="1"/>
          </p:cNvSpPr>
          <p:nvPr>
            <p:ph sz="quarter" idx="16"/>
          </p:nvPr>
        </p:nvSpPr>
        <p:spPr>
          <a:prstGeom prst="rect">
            <a:avLst/>
          </a:prstGeom>
        </p:spPr>
        <p:txBody>
          <a:bodyPr spcFirstLastPara="1" wrap="square" lIns="91425" tIns="91425" rIns="91425" bIns="91425" anchor="t" anchorCtr="0">
            <a:noAutofit/>
          </a:bodyPr>
          <a:lstStyle/>
          <a:p>
            <a:pPr marL="457200" lvl="0" indent="-330200" rtl="0">
              <a:spcBef>
                <a:spcPts val="280"/>
              </a:spcBef>
              <a:spcAft>
                <a:spcPts val="0"/>
              </a:spcAft>
              <a:buSzPts val="1600"/>
              <a:buChar char="•"/>
            </a:pPr>
            <a:r>
              <a:rPr lang="en" dirty="0"/>
              <a:t>Applications need to scale linearly and predictably to support user and feature growth.</a:t>
            </a:r>
            <a:endParaRPr dirty="0"/>
          </a:p>
        </p:txBody>
      </p:sp>
      <p:sp>
        <p:nvSpPr>
          <p:cNvPr id="699" name="Shape 699"/>
          <p:cNvSpPr txBox="1">
            <a:spLocks noGrp="1"/>
          </p:cNvSpPr>
          <p:nvPr>
            <p:ph type="dt" sz="half" idx="2"/>
          </p:nvPr>
        </p:nvSpPr>
        <p:spPr>
          <a:prstGeom prst="rect">
            <a:avLst/>
          </a:prstGeom>
          <a:noFill/>
          <a:ln>
            <a:noFill/>
          </a:ln>
        </p:spPr>
        <p:txBody>
          <a:bodyPr spcFirstLastPara="1" wrap="square" lIns="0" tIns="45700" rIns="91425" bIns="45700" anchor="b" anchorCtr="0">
            <a:noAutofit/>
          </a:bodyPr>
          <a:lstStyle/>
          <a:p>
            <a:pPr marL="0" marR="0" lvl="0" indent="0" algn="l" rtl="0">
              <a:lnSpc>
                <a:spcPct val="100000"/>
              </a:lnSpc>
              <a:spcBef>
                <a:spcPts val="0"/>
              </a:spcBef>
              <a:spcAft>
                <a:spcPts val="0"/>
              </a:spcAft>
              <a:buClr>
                <a:srgbClr val="BFBFBF"/>
              </a:buClr>
              <a:buSzPts val="600"/>
              <a:buFont typeface="Arial"/>
              <a:buNone/>
            </a:pPr>
            <a:r>
              <a:rPr lang="en" sz="600" b="0" i="0" u="none" strike="noStrike" cap="none" dirty="0">
                <a:solidFill>
                  <a:srgbClr val="BFBFBF"/>
                </a:solidFill>
                <a:latin typeface="Arial"/>
                <a:ea typeface="Arial"/>
                <a:cs typeface="Arial"/>
                <a:sym typeface="Arial"/>
              </a:rPr>
              <a:t>© DataStax, All Rights Reserved.</a:t>
            </a:r>
            <a:endParaRPr sz="600" b="0" i="0" u="none" strike="noStrike" cap="none" dirty="0">
              <a:solidFill>
                <a:srgbClr val="BFBFBF"/>
              </a:solidFill>
              <a:latin typeface="Arial"/>
              <a:ea typeface="Arial"/>
              <a:cs typeface="Arial"/>
              <a:sym typeface="Arial"/>
            </a:endParaRPr>
          </a:p>
        </p:txBody>
      </p:sp>
      <p:sp>
        <p:nvSpPr>
          <p:cNvPr id="698" name="Shape 698"/>
          <p:cNvSpPr txBox="1">
            <a:spLocks noGrp="1"/>
          </p:cNvSpPr>
          <p:nvPr>
            <p:ph type="sldNum" sz="quarter" idx="4"/>
          </p:nvPr>
        </p:nvSpPr>
        <p:spPr>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BFBFBF"/>
              </a:buClr>
              <a:buSzPts val="600"/>
              <a:buFont typeface="Arial"/>
              <a:buNone/>
            </a:pPr>
            <a:fld id="{00000000-1234-1234-1234-123412341234}" type="slidenum">
              <a:rPr lang="en" sz="600" b="0" i="0" u="none" strike="noStrike" cap="none">
                <a:solidFill>
                  <a:srgbClr val="BFBFBF"/>
                </a:solidFill>
                <a:latin typeface="Arial"/>
                <a:ea typeface="Arial"/>
                <a:cs typeface="Arial"/>
                <a:sym typeface="Arial"/>
              </a:rPr>
              <a:t>17</a:t>
            </a:fld>
            <a:endParaRPr sz="600" b="0" i="0" u="none" strike="noStrike" cap="none">
              <a:solidFill>
                <a:srgbClr val="BFBFBF"/>
              </a:solidFill>
              <a:latin typeface="Arial"/>
              <a:ea typeface="Arial"/>
              <a:cs typeface="Arial"/>
              <a:sym typeface="Arial"/>
            </a:endParaRPr>
          </a:p>
        </p:txBody>
      </p:sp>
      <p:cxnSp>
        <p:nvCxnSpPr>
          <p:cNvPr id="693" name="Shape 693"/>
          <p:cNvCxnSpPr>
            <a:cxnSpLocks/>
          </p:cNvCxnSpPr>
          <p:nvPr/>
        </p:nvCxnSpPr>
        <p:spPr>
          <a:xfrm flipH="1" flipV="1">
            <a:off x="1404918" y="2270924"/>
            <a:ext cx="9760" cy="2088508"/>
          </a:xfrm>
          <a:prstGeom prst="straightConnector1">
            <a:avLst/>
          </a:prstGeom>
          <a:noFill/>
          <a:ln w="28575" cap="flat" cmpd="sng">
            <a:solidFill>
              <a:srgbClr val="000000"/>
            </a:solidFill>
            <a:prstDash val="solid"/>
            <a:round/>
            <a:headEnd type="none" w="med" len="med"/>
            <a:tailEnd type="stealth" w="med" len="med"/>
          </a:ln>
        </p:spPr>
      </p:cxnSp>
      <p:cxnSp>
        <p:nvCxnSpPr>
          <p:cNvPr id="694" name="Shape 694"/>
          <p:cNvCxnSpPr>
            <a:cxnSpLocks/>
          </p:cNvCxnSpPr>
          <p:nvPr/>
        </p:nvCxnSpPr>
        <p:spPr>
          <a:xfrm flipV="1">
            <a:off x="1416135" y="4345564"/>
            <a:ext cx="2733835" cy="10932"/>
          </a:xfrm>
          <a:prstGeom prst="straightConnector1">
            <a:avLst/>
          </a:prstGeom>
          <a:noFill/>
          <a:ln w="28575" cap="flat" cmpd="sng">
            <a:solidFill>
              <a:srgbClr val="000000"/>
            </a:solidFill>
            <a:prstDash val="solid"/>
            <a:round/>
            <a:headEnd type="none" w="med" len="med"/>
            <a:tailEnd type="stealth" w="med" len="med"/>
          </a:ln>
        </p:spPr>
      </p:cxnSp>
      <p:sp>
        <p:nvSpPr>
          <p:cNvPr id="696" name="Shape 696"/>
          <p:cNvSpPr txBox="1"/>
          <p:nvPr/>
        </p:nvSpPr>
        <p:spPr>
          <a:xfrm>
            <a:off x="1953100" y="4439730"/>
            <a:ext cx="1680000" cy="381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dirty="0"/>
              <a:t>Users / Workloads</a:t>
            </a:r>
            <a:endParaRPr dirty="0"/>
          </a:p>
        </p:txBody>
      </p:sp>
      <p:sp>
        <p:nvSpPr>
          <p:cNvPr id="697" name="Shape 697"/>
          <p:cNvSpPr txBox="1"/>
          <p:nvPr/>
        </p:nvSpPr>
        <p:spPr>
          <a:xfrm>
            <a:off x="388620" y="2972790"/>
            <a:ext cx="1149900" cy="644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dirty="0"/>
              <a:t>Additional Hardware (scale up and/or out)</a:t>
            </a:r>
            <a:endParaRPr dirty="0"/>
          </a:p>
        </p:txBody>
      </p:sp>
      <p:pic>
        <p:nvPicPr>
          <p:cNvPr id="14" name="Content Placeholder 13">
            <a:extLst>
              <a:ext uri="{FF2B5EF4-FFF2-40B4-BE49-F238E27FC236}">
                <a16:creationId xmlns:a16="http://schemas.microsoft.com/office/drawing/2014/main" id="{6BCF8AF5-8CBE-3643-8E02-02A4B5A02A9F}"/>
              </a:ext>
            </a:extLst>
          </p:cNvPr>
          <p:cNvPicPr>
            <a:picLocks noGrp="1" noChangeAspect="1"/>
          </p:cNvPicPr>
          <p:nvPr>
            <p:ph sz="quarter" idx="17"/>
          </p:nvPr>
        </p:nvPicPr>
        <p:blipFill>
          <a:blip r:embed="rId3"/>
          <a:stretch>
            <a:fillRect/>
          </a:stretch>
        </p:blipFill>
        <p:spPr>
          <a:xfrm>
            <a:off x="4713533" y="1123950"/>
            <a:ext cx="3958735" cy="3476625"/>
          </a:xfrm>
          <a:prstGeom prst="rect">
            <a:avLst/>
          </a:prstGeom>
        </p:spPr>
      </p:pic>
      <p:pic>
        <p:nvPicPr>
          <p:cNvPr id="12" name="Picture 11">
            <a:extLst>
              <a:ext uri="{FF2B5EF4-FFF2-40B4-BE49-F238E27FC236}">
                <a16:creationId xmlns:a16="http://schemas.microsoft.com/office/drawing/2014/main" id="{B55A24F8-B23C-614F-AAB5-ABB971F4ED77}"/>
              </a:ext>
            </a:extLst>
          </p:cNvPr>
          <p:cNvPicPr>
            <a:picLocks noChangeAspect="1"/>
          </p:cNvPicPr>
          <p:nvPr/>
        </p:nvPicPr>
        <p:blipFill>
          <a:blip r:embed="rId4"/>
          <a:stretch>
            <a:fillRect/>
          </a:stretch>
        </p:blipFill>
        <p:spPr>
          <a:xfrm>
            <a:off x="388620" y="215516"/>
            <a:ext cx="657959" cy="657959"/>
          </a:xfrm>
          <a:prstGeom prst="rect">
            <a:avLst/>
          </a:prstGeom>
        </p:spPr>
      </p:pic>
    </p:spTree>
    <p:extLst>
      <p:ext uri="{BB962C8B-B14F-4D97-AF65-F5344CB8AC3E}">
        <p14:creationId xmlns:p14="http://schemas.microsoft.com/office/powerpoint/2010/main" val="3065974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23A66-9708-064B-B211-46E8BD8F242F}"/>
              </a:ext>
            </a:extLst>
          </p:cNvPr>
          <p:cNvSpPr>
            <a:spLocks noGrp="1"/>
          </p:cNvSpPr>
          <p:nvPr>
            <p:ph type="title"/>
          </p:nvPr>
        </p:nvSpPr>
        <p:spPr/>
        <p:txBody>
          <a:bodyPr/>
          <a:lstStyle/>
          <a:p>
            <a:r>
              <a:rPr lang="en-US" dirty="0"/>
              <a:t>Apache Cassandra</a:t>
            </a:r>
          </a:p>
        </p:txBody>
      </p:sp>
      <p:sp>
        <p:nvSpPr>
          <p:cNvPr id="4" name="Date Placeholder 3">
            <a:extLst>
              <a:ext uri="{FF2B5EF4-FFF2-40B4-BE49-F238E27FC236}">
                <a16:creationId xmlns:a16="http://schemas.microsoft.com/office/drawing/2014/main" id="{998E3519-37FF-3243-ABA7-E80D96D89D95}"/>
              </a:ext>
            </a:extLst>
          </p:cNvPr>
          <p:cNvSpPr>
            <a:spLocks noGrp="1"/>
          </p:cNvSpPr>
          <p:nvPr>
            <p:ph type="dt" sz="half" idx="2"/>
          </p:nvPr>
        </p:nvSpPr>
        <p:spPr/>
        <p:txBody>
          <a:bodyPr/>
          <a:lstStyle/>
          <a:p>
            <a:pPr defTabSz="457200"/>
            <a:r>
              <a:rPr lang="en-US" dirty="0"/>
              <a:t>© DataStax, All Rights Reserved.</a:t>
            </a:r>
            <a:endParaRPr lang="mr-IN" dirty="0"/>
          </a:p>
        </p:txBody>
      </p:sp>
      <p:sp>
        <p:nvSpPr>
          <p:cNvPr id="5" name="Slide Number Placeholder 4">
            <a:extLst>
              <a:ext uri="{FF2B5EF4-FFF2-40B4-BE49-F238E27FC236}">
                <a16:creationId xmlns:a16="http://schemas.microsoft.com/office/drawing/2014/main" id="{20DF0475-D44D-5841-83A4-A2B52F3BD45A}"/>
              </a:ext>
            </a:extLst>
          </p:cNvPr>
          <p:cNvSpPr>
            <a:spLocks noGrp="1"/>
          </p:cNvSpPr>
          <p:nvPr>
            <p:ph type="sldNum" sz="quarter" idx="4"/>
          </p:nvPr>
        </p:nvSpPr>
        <p:spPr/>
        <p:txBody>
          <a:bodyPr/>
          <a:lstStyle/>
          <a:p>
            <a:fld id="{B2ACA3F6-9BF3-9640-9039-906AF661142D}" type="slidenum">
              <a:rPr lang="en-US" smtClean="0"/>
              <a:pPr/>
              <a:t>18</a:t>
            </a:fld>
            <a:endParaRPr lang="en-US"/>
          </a:p>
        </p:txBody>
      </p:sp>
      <p:sp>
        <p:nvSpPr>
          <p:cNvPr id="9" name="Rectangle 8">
            <a:extLst>
              <a:ext uri="{FF2B5EF4-FFF2-40B4-BE49-F238E27FC236}">
                <a16:creationId xmlns:a16="http://schemas.microsoft.com/office/drawing/2014/main" id="{C2FE6193-8074-074D-B371-41F3A6067407}"/>
              </a:ext>
            </a:extLst>
          </p:cNvPr>
          <p:cNvSpPr/>
          <p:nvPr/>
        </p:nvSpPr>
        <p:spPr>
          <a:xfrm>
            <a:off x="2984994" y="4809891"/>
            <a:ext cx="3248005" cy="253916"/>
          </a:xfrm>
          <a:prstGeom prst="rect">
            <a:avLst/>
          </a:prstGeom>
        </p:spPr>
        <p:txBody>
          <a:bodyPr wrap="none">
            <a:spAutoFit/>
          </a:bodyPr>
          <a:lstStyle/>
          <a:p>
            <a:pPr algn="ctr"/>
            <a:r>
              <a:rPr lang="en-US" sz="1050" dirty="0"/>
              <a:t>Apache Cassandra ® Apache Software Foundation</a:t>
            </a:r>
          </a:p>
        </p:txBody>
      </p:sp>
      <p:pic>
        <p:nvPicPr>
          <p:cNvPr id="14" name="Shape 473">
            <a:extLst>
              <a:ext uri="{FF2B5EF4-FFF2-40B4-BE49-F238E27FC236}">
                <a16:creationId xmlns:a16="http://schemas.microsoft.com/office/drawing/2014/main" id="{A515F3C2-F3A3-424B-83FE-D938D64222B9}"/>
              </a:ext>
            </a:extLst>
          </p:cNvPr>
          <p:cNvPicPr preferRelativeResize="0"/>
          <p:nvPr/>
        </p:nvPicPr>
        <p:blipFill rotWithShape="1">
          <a:blip r:embed="rId3">
            <a:alphaModFix/>
          </a:blip>
          <a:srcRect/>
          <a:stretch/>
        </p:blipFill>
        <p:spPr>
          <a:xfrm>
            <a:off x="3685562" y="2227673"/>
            <a:ext cx="1498600" cy="1549400"/>
          </a:xfrm>
          <a:prstGeom prst="rect">
            <a:avLst/>
          </a:prstGeom>
          <a:noFill/>
          <a:ln>
            <a:noFill/>
          </a:ln>
        </p:spPr>
      </p:pic>
      <p:pic>
        <p:nvPicPr>
          <p:cNvPr id="15" name="Shape 474">
            <a:extLst>
              <a:ext uri="{FF2B5EF4-FFF2-40B4-BE49-F238E27FC236}">
                <a16:creationId xmlns:a16="http://schemas.microsoft.com/office/drawing/2014/main" id="{E7546697-27E4-7B46-883D-209756F102FC}"/>
              </a:ext>
            </a:extLst>
          </p:cNvPr>
          <p:cNvPicPr preferRelativeResize="0"/>
          <p:nvPr/>
        </p:nvPicPr>
        <p:blipFill rotWithShape="1">
          <a:blip r:embed="rId3">
            <a:alphaModFix/>
          </a:blip>
          <a:srcRect/>
          <a:stretch/>
        </p:blipFill>
        <p:spPr>
          <a:xfrm>
            <a:off x="2294186" y="990491"/>
            <a:ext cx="4016844" cy="4153009"/>
          </a:xfrm>
          <a:prstGeom prst="rect">
            <a:avLst/>
          </a:prstGeom>
          <a:noFill/>
          <a:ln>
            <a:noFill/>
          </a:ln>
        </p:spPr>
      </p:pic>
      <p:grpSp>
        <p:nvGrpSpPr>
          <p:cNvPr id="16" name="Shape 475">
            <a:extLst>
              <a:ext uri="{FF2B5EF4-FFF2-40B4-BE49-F238E27FC236}">
                <a16:creationId xmlns:a16="http://schemas.microsoft.com/office/drawing/2014/main" id="{D20A7AAA-F59F-6A4F-BD9D-32484FE0576A}"/>
              </a:ext>
            </a:extLst>
          </p:cNvPr>
          <p:cNvGrpSpPr/>
          <p:nvPr/>
        </p:nvGrpSpPr>
        <p:grpSpPr>
          <a:xfrm>
            <a:off x="655836" y="1035997"/>
            <a:ext cx="1833162" cy="1052580"/>
            <a:chOff x="792974" y="1462624"/>
            <a:chExt cx="1833162" cy="1052580"/>
          </a:xfrm>
        </p:grpSpPr>
        <p:pic>
          <p:nvPicPr>
            <p:cNvPr id="17" name="Shape 476">
              <a:extLst>
                <a:ext uri="{FF2B5EF4-FFF2-40B4-BE49-F238E27FC236}">
                  <a16:creationId xmlns:a16="http://schemas.microsoft.com/office/drawing/2014/main" id="{28572400-6CBD-E947-997D-36712D75BB10}"/>
                </a:ext>
              </a:extLst>
            </p:cNvPr>
            <p:cNvPicPr preferRelativeResize="0"/>
            <p:nvPr/>
          </p:nvPicPr>
          <p:blipFill rotWithShape="1">
            <a:blip r:embed="rId4">
              <a:alphaModFix/>
            </a:blip>
            <a:srcRect/>
            <a:stretch/>
          </p:blipFill>
          <p:spPr>
            <a:xfrm>
              <a:off x="1015389" y="1857130"/>
              <a:ext cx="692171" cy="658074"/>
            </a:xfrm>
            <a:prstGeom prst="rect">
              <a:avLst/>
            </a:prstGeom>
            <a:noFill/>
            <a:ln>
              <a:noFill/>
            </a:ln>
          </p:spPr>
        </p:pic>
        <p:sp>
          <p:nvSpPr>
            <p:cNvPr id="18" name="Shape 477">
              <a:extLst>
                <a:ext uri="{FF2B5EF4-FFF2-40B4-BE49-F238E27FC236}">
                  <a16:creationId xmlns:a16="http://schemas.microsoft.com/office/drawing/2014/main" id="{A99890B7-FBE2-D347-B75D-F1FD224A8A6B}"/>
                </a:ext>
              </a:extLst>
            </p:cNvPr>
            <p:cNvSpPr txBox="1"/>
            <p:nvPr/>
          </p:nvSpPr>
          <p:spPr>
            <a:xfrm>
              <a:off x="792974" y="1462624"/>
              <a:ext cx="182917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b="1" i="1" u="none" strike="noStrike" cap="none" dirty="0">
                  <a:solidFill>
                    <a:srgbClr val="BD1E63"/>
                  </a:solidFill>
                  <a:latin typeface="Calibri"/>
                  <a:ea typeface="Calibri"/>
                  <a:cs typeface="Calibri"/>
                  <a:sym typeface="Calibri"/>
                </a:rPr>
                <a:t>D</a:t>
              </a:r>
              <a:r>
                <a:rPr lang="fr-FR" sz="1800" b="1" i="1" u="none" strike="noStrike" cap="none" dirty="0">
                  <a:solidFill>
                    <a:schemeClr val="dk1"/>
                  </a:solidFill>
                  <a:latin typeface="Calibri"/>
                  <a:ea typeface="Calibri"/>
                  <a:cs typeface="Calibri"/>
                  <a:sym typeface="Calibri"/>
                </a:rPr>
                <a:t>istributed</a:t>
              </a:r>
              <a:r>
                <a:rPr lang="fr-FR" sz="1800" i="1" dirty="0">
                  <a:solidFill>
                    <a:schemeClr val="dk1"/>
                  </a:solidFill>
                  <a:latin typeface="Calibri"/>
                  <a:ea typeface="Calibri"/>
                  <a:cs typeface="Calibri"/>
                  <a:sym typeface="Calibri"/>
                </a:rPr>
                <a:t> </a:t>
              </a:r>
              <a:endParaRPr dirty="0"/>
            </a:p>
          </p:txBody>
        </p:sp>
        <p:cxnSp>
          <p:nvCxnSpPr>
            <p:cNvPr id="19" name="Shape 478">
              <a:extLst>
                <a:ext uri="{FF2B5EF4-FFF2-40B4-BE49-F238E27FC236}">
                  <a16:creationId xmlns:a16="http://schemas.microsoft.com/office/drawing/2014/main" id="{2F2F4477-0D1A-D047-BEAB-586D631EF0E1}"/>
                </a:ext>
              </a:extLst>
            </p:cNvPr>
            <p:cNvCxnSpPr/>
            <p:nvPr/>
          </p:nvCxnSpPr>
          <p:spPr>
            <a:xfrm>
              <a:off x="1769552" y="2280926"/>
              <a:ext cx="856584" cy="182411"/>
            </a:xfrm>
            <a:prstGeom prst="straightConnector1">
              <a:avLst/>
            </a:prstGeom>
            <a:noFill/>
            <a:ln w="9525" cap="flat" cmpd="sng">
              <a:solidFill>
                <a:schemeClr val="accent1"/>
              </a:solidFill>
              <a:prstDash val="solid"/>
              <a:miter lim="800000"/>
              <a:headEnd type="none" w="sm" len="sm"/>
              <a:tailEnd type="none" w="sm" len="sm"/>
            </a:ln>
          </p:spPr>
        </p:cxnSp>
      </p:grpSp>
      <p:grpSp>
        <p:nvGrpSpPr>
          <p:cNvPr id="20" name="Shape 479">
            <a:extLst>
              <a:ext uri="{FF2B5EF4-FFF2-40B4-BE49-F238E27FC236}">
                <a16:creationId xmlns:a16="http://schemas.microsoft.com/office/drawing/2014/main" id="{83069915-8B9F-D746-ABEA-C549B7D03566}"/>
              </a:ext>
            </a:extLst>
          </p:cNvPr>
          <p:cNvGrpSpPr/>
          <p:nvPr/>
        </p:nvGrpSpPr>
        <p:grpSpPr>
          <a:xfrm>
            <a:off x="6011995" y="3350952"/>
            <a:ext cx="2351397" cy="1117431"/>
            <a:chOff x="6149133" y="3777579"/>
            <a:chExt cx="2351397" cy="1117431"/>
          </a:xfrm>
        </p:grpSpPr>
        <p:pic>
          <p:nvPicPr>
            <p:cNvPr id="21" name="Shape 480">
              <a:extLst>
                <a:ext uri="{FF2B5EF4-FFF2-40B4-BE49-F238E27FC236}">
                  <a16:creationId xmlns:a16="http://schemas.microsoft.com/office/drawing/2014/main" id="{5BC76630-78CD-BE48-A685-71C3CCD85D10}"/>
                </a:ext>
              </a:extLst>
            </p:cNvPr>
            <p:cNvPicPr preferRelativeResize="0"/>
            <p:nvPr/>
          </p:nvPicPr>
          <p:blipFill rotWithShape="1">
            <a:blip r:embed="rId5">
              <a:alphaModFix/>
            </a:blip>
            <a:srcRect/>
            <a:stretch/>
          </p:blipFill>
          <p:spPr>
            <a:xfrm>
              <a:off x="6724396" y="4203700"/>
              <a:ext cx="734549" cy="691310"/>
            </a:xfrm>
            <a:prstGeom prst="rect">
              <a:avLst/>
            </a:prstGeom>
            <a:noFill/>
            <a:ln>
              <a:noFill/>
            </a:ln>
          </p:spPr>
        </p:pic>
        <p:cxnSp>
          <p:nvCxnSpPr>
            <p:cNvPr id="22" name="Shape 481">
              <a:extLst>
                <a:ext uri="{FF2B5EF4-FFF2-40B4-BE49-F238E27FC236}">
                  <a16:creationId xmlns:a16="http://schemas.microsoft.com/office/drawing/2014/main" id="{F4D06C36-2FD8-7641-90E8-BCDF5256312F}"/>
                </a:ext>
              </a:extLst>
            </p:cNvPr>
            <p:cNvCxnSpPr/>
            <p:nvPr/>
          </p:nvCxnSpPr>
          <p:spPr>
            <a:xfrm>
              <a:off x="6149133" y="4203700"/>
              <a:ext cx="575263" cy="220210"/>
            </a:xfrm>
            <a:prstGeom prst="straightConnector1">
              <a:avLst/>
            </a:prstGeom>
            <a:noFill/>
            <a:ln w="9525" cap="flat" cmpd="sng">
              <a:solidFill>
                <a:schemeClr val="accent1"/>
              </a:solidFill>
              <a:prstDash val="solid"/>
              <a:miter lim="800000"/>
              <a:headEnd type="none" w="sm" len="sm"/>
              <a:tailEnd type="none" w="sm" len="sm"/>
            </a:ln>
          </p:spPr>
        </p:cxnSp>
        <p:sp>
          <p:nvSpPr>
            <p:cNvPr id="23" name="Shape 482">
              <a:extLst>
                <a:ext uri="{FF2B5EF4-FFF2-40B4-BE49-F238E27FC236}">
                  <a16:creationId xmlns:a16="http://schemas.microsoft.com/office/drawing/2014/main" id="{27898964-EDFA-0B43-B38F-B00DD01650BE}"/>
                </a:ext>
              </a:extLst>
            </p:cNvPr>
            <p:cNvSpPr txBox="1"/>
            <p:nvPr/>
          </p:nvSpPr>
          <p:spPr>
            <a:xfrm>
              <a:off x="6671359" y="3777579"/>
              <a:ext cx="182917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b="1" dirty="0">
                  <a:solidFill>
                    <a:srgbClr val="BD1E63"/>
                  </a:solidFill>
                  <a:latin typeface="Calibri"/>
                  <a:ea typeface="Calibri"/>
                  <a:cs typeface="Calibri"/>
                  <a:sym typeface="Calibri"/>
                </a:rPr>
                <a:t>A</a:t>
              </a:r>
              <a:r>
                <a:rPr lang="fr-FR" sz="1800" b="1" dirty="0">
                  <a:solidFill>
                    <a:schemeClr val="dk1"/>
                  </a:solidFill>
                  <a:latin typeface="Calibri"/>
                  <a:ea typeface="Calibri"/>
                  <a:cs typeface="Calibri"/>
                  <a:sym typeface="Calibri"/>
                </a:rPr>
                <a:t>lwaysOn</a:t>
              </a:r>
              <a:endParaRPr sz="1800" b="1" dirty="0">
                <a:solidFill>
                  <a:schemeClr val="dk1"/>
                </a:solidFill>
                <a:latin typeface="Calibri"/>
                <a:ea typeface="Calibri"/>
                <a:cs typeface="Calibri"/>
                <a:sym typeface="Calibri"/>
              </a:endParaRPr>
            </a:p>
          </p:txBody>
        </p:sp>
      </p:grpSp>
      <p:grpSp>
        <p:nvGrpSpPr>
          <p:cNvPr id="24" name="Shape 483">
            <a:extLst>
              <a:ext uri="{FF2B5EF4-FFF2-40B4-BE49-F238E27FC236}">
                <a16:creationId xmlns:a16="http://schemas.microsoft.com/office/drawing/2014/main" id="{3EED3617-B32E-044D-AEC3-A08B23005A1D}"/>
              </a:ext>
            </a:extLst>
          </p:cNvPr>
          <p:cNvGrpSpPr/>
          <p:nvPr/>
        </p:nvGrpSpPr>
        <p:grpSpPr>
          <a:xfrm>
            <a:off x="702229" y="3725250"/>
            <a:ext cx="1829171" cy="1108832"/>
            <a:chOff x="839367" y="4151877"/>
            <a:chExt cx="1829171" cy="1108832"/>
          </a:xfrm>
        </p:grpSpPr>
        <p:pic>
          <p:nvPicPr>
            <p:cNvPr id="25" name="Shape 484">
              <a:extLst>
                <a:ext uri="{FF2B5EF4-FFF2-40B4-BE49-F238E27FC236}">
                  <a16:creationId xmlns:a16="http://schemas.microsoft.com/office/drawing/2014/main" id="{0CA5A9F7-1942-4B4B-ABF2-E3987BDCF301}"/>
                </a:ext>
              </a:extLst>
            </p:cNvPr>
            <p:cNvPicPr preferRelativeResize="0"/>
            <p:nvPr/>
          </p:nvPicPr>
          <p:blipFill rotWithShape="1">
            <a:blip r:embed="rId6">
              <a:alphaModFix/>
            </a:blip>
            <a:srcRect/>
            <a:stretch/>
          </p:blipFill>
          <p:spPr>
            <a:xfrm>
              <a:off x="1048784" y="4635871"/>
              <a:ext cx="663919" cy="624838"/>
            </a:xfrm>
            <a:prstGeom prst="rect">
              <a:avLst/>
            </a:prstGeom>
            <a:noFill/>
            <a:ln>
              <a:noFill/>
            </a:ln>
          </p:spPr>
        </p:pic>
        <p:sp>
          <p:nvSpPr>
            <p:cNvPr id="26" name="Shape 485">
              <a:extLst>
                <a:ext uri="{FF2B5EF4-FFF2-40B4-BE49-F238E27FC236}">
                  <a16:creationId xmlns:a16="http://schemas.microsoft.com/office/drawing/2014/main" id="{B421DE1E-1B0A-CA44-AD61-5821499C9149}"/>
                </a:ext>
              </a:extLst>
            </p:cNvPr>
            <p:cNvSpPr txBox="1"/>
            <p:nvPr/>
          </p:nvSpPr>
          <p:spPr>
            <a:xfrm>
              <a:off x="839367" y="4151877"/>
              <a:ext cx="182917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b="1" dirty="0" err="1">
                  <a:solidFill>
                    <a:srgbClr val="D00054"/>
                  </a:solidFill>
                  <a:latin typeface="Calibri"/>
                  <a:ea typeface="Calibri"/>
                  <a:cs typeface="Calibri"/>
                  <a:sym typeface="Calibri"/>
                </a:rPr>
                <a:t>S</a:t>
              </a:r>
              <a:r>
                <a:rPr lang="fr-FR" sz="1800" b="1" dirty="0" err="1">
                  <a:solidFill>
                    <a:schemeClr val="dk1"/>
                  </a:solidFill>
                  <a:latin typeface="Calibri"/>
                  <a:ea typeface="Calibri"/>
                  <a:cs typeface="Calibri"/>
                  <a:sym typeface="Calibri"/>
                </a:rPr>
                <a:t>calable</a:t>
              </a:r>
              <a:endParaRPr sz="1800" b="1" dirty="0">
                <a:solidFill>
                  <a:schemeClr val="dk1"/>
                </a:solidFill>
                <a:latin typeface="Calibri"/>
                <a:ea typeface="Calibri"/>
                <a:cs typeface="Calibri"/>
                <a:sym typeface="Calibri"/>
              </a:endParaRPr>
            </a:p>
          </p:txBody>
        </p:sp>
        <p:cxnSp>
          <p:nvCxnSpPr>
            <p:cNvPr id="27" name="Shape 486">
              <a:extLst>
                <a:ext uri="{FF2B5EF4-FFF2-40B4-BE49-F238E27FC236}">
                  <a16:creationId xmlns:a16="http://schemas.microsoft.com/office/drawing/2014/main" id="{33F8A11A-691A-F44A-B89D-B8F95E0DF8C1}"/>
                </a:ext>
              </a:extLst>
            </p:cNvPr>
            <p:cNvCxnSpPr/>
            <p:nvPr/>
          </p:nvCxnSpPr>
          <p:spPr>
            <a:xfrm rot="10800000" flipH="1">
              <a:off x="1687455" y="4380623"/>
              <a:ext cx="981083" cy="393593"/>
            </a:xfrm>
            <a:prstGeom prst="straightConnector1">
              <a:avLst/>
            </a:prstGeom>
            <a:noFill/>
            <a:ln w="9525" cap="flat" cmpd="sng">
              <a:solidFill>
                <a:schemeClr val="accent1"/>
              </a:solidFill>
              <a:prstDash val="solid"/>
              <a:miter lim="800000"/>
              <a:headEnd type="none" w="sm" len="sm"/>
              <a:tailEnd type="none" w="sm" len="sm"/>
            </a:ln>
          </p:spPr>
        </p:cxnSp>
      </p:grpSp>
      <p:grpSp>
        <p:nvGrpSpPr>
          <p:cNvPr id="28" name="Shape 487">
            <a:extLst>
              <a:ext uri="{FF2B5EF4-FFF2-40B4-BE49-F238E27FC236}">
                <a16:creationId xmlns:a16="http://schemas.microsoft.com/office/drawing/2014/main" id="{A6B34A39-69A5-1E4B-AA61-6543991FA2A7}"/>
              </a:ext>
            </a:extLst>
          </p:cNvPr>
          <p:cNvGrpSpPr/>
          <p:nvPr/>
        </p:nvGrpSpPr>
        <p:grpSpPr>
          <a:xfrm>
            <a:off x="6011995" y="1003724"/>
            <a:ext cx="1932241" cy="1032986"/>
            <a:chOff x="6149133" y="1430351"/>
            <a:chExt cx="1932241" cy="1032986"/>
          </a:xfrm>
        </p:grpSpPr>
        <p:pic>
          <p:nvPicPr>
            <p:cNvPr id="29" name="Shape 488">
              <a:extLst>
                <a:ext uri="{FF2B5EF4-FFF2-40B4-BE49-F238E27FC236}">
                  <a16:creationId xmlns:a16="http://schemas.microsoft.com/office/drawing/2014/main" id="{6AB83AC7-5939-0944-B268-3BB9FC3269AA}"/>
                </a:ext>
              </a:extLst>
            </p:cNvPr>
            <p:cNvPicPr preferRelativeResize="0"/>
            <p:nvPr/>
          </p:nvPicPr>
          <p:blipFill rotWithShape="1">
            <a:blip r:embed="rId7">
              <a:alphaModFix/>
            </a:blip>
            <a:srcRect/>
            <a:stretch/>
          </p:blipFill>
          <p:spPr>
            <a:xfrm>
              <a:off x="6467675" y="1805263"/>
              <a:ext cx="699234" cy="658074"/>
            </a:xfrm>
            <a:prstGeom prst="rect">
              <a:avLst/>
            </a:prstGeom>
            <a:noFill/>
            <a:ln>
              <a:noFill/>
            </a:ln>
          </p:spPr>
        </p:pic>
        <p:sp>
          <p:nvSpPr>
            <p:cNvPr id="30" name="Shape 489">
              <a:extLst>
                <a:ext uri="{FF2B5EF4-FFF2-40B4-BE49-F238E27FC236}">
                  <a16:creationId xmlns:a16="http://schemas.microsoft.com/office/drawing/2014/main" id="{77AFC236-5615-F648-A85F-309D8E896C43}"/>
                </a:ext>
              </a:extLst>
            </p:cNvPr>
            <p:cNvSpPr txBox="1"/>
            <p:nvPr/>
          </p:nvSpPr>
          <p:spPr>
            <a:xfrm>
              <a:off x="6252203" y="1430351"/>
              <a:ext cx="182917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b="1" i="1" dirty="0">
                  <a:solidFill>
                    <a:srgbClr val="BD1E63"/>
                  </a:solidFill>
                  <a:latin typeface="Calibri"/>
                  <a:ea typeface="Calibri"/>
                  <a:cs typeface="Calibri"/>
                  <a:sym typeface="Calibri"/>
                </a:rPr>
                <a:t>R</a:t>
              </a:r>
              <a:r>
                <a:rPr lang="fr-FR" sz="1800" b="1" i="1" dirty="0">
                  <a:solidFill>
                    <a:schemeClr val="dk1"/>
                  </a:solidFill>
                  <a:latin typeface="Calibri"/>
                  <a:ea typeface="Calibri"/>
                  <a:cs typeface="Calibri"/>
                  <a:sym typeface="Calibri"/>
                </a:rPr>
                <a:t>eal Time</a:t>
              </a:r>
              <a:endParaRPr dirty="0"/>
            </a:p>
          </p:txBody>
        </p:sp>
        <p:cxnSp>
          <p:nvCxnSpPr>
            <p:cNvPr id="31" name="Shape 490">
              <a:extLst>
                <a:ext uri="{FF2B5EF4-FFF2-40B4-BE49-F238E27FC236}">
                  <a16:creationId xmlns:a16="http://schemas.microsoft.com/office/drawing/2014/main" id="{9AEFAFFB-CC85-6F48-AF79-5953C84F6EF5}"/>
                </a:ext>
              </a:extLst>
            </p:cNvPr>
            <p:cNvCxnSpPr/>
            <p:nvPr/>
          </p:nvCxnSpPr>
          <p:spPr>
            <a:xfrm flipH="1">
              <a:off x="6149133" y="2217345"/>
              <a:ext cx="308358" cy="127162"/>
            </a:xfrm>
            <a:prstGeom prst="straightConnector1">
              <a:avLst/>
            </a:prstGeom>
            <a:noFill/>
            <a:ln w="9525" cap="flat" cmpd="sng">
              <a:solidFill>
                <a:schemeClr val="accent1"/>
              </a:solidFill>
              <a:prstDash val="solid"/>
              <a:miter lim="800000"/>
              <a:headEnd type="none" w="sm" len="sm"/>
              <a:tailEnd type="none" w="sm" len="sm"/>
            </a:ln>
          </p:spPr>
        </p:cxnSp>
      </p:grpSp>
      <p:grpSp>
        <p:nvGrpSpPr>
          <p:cNvPr id="32" name="Shape 491">
            <a:extLst>
              <a:ext uri="{FF2B5EF4-FFF2-40B4-BE49-F238E27FC236}">
                <a16:creationId xmlns:a16="http://schemas.microsoft.com/office/drawing/2014/main" id="{3ED16E6A-E375-B948-B8B4-145C29B18CC6}"/>
              </a:ext>
            </a:extLst>
          </p:cNvPr>
          <p:cNvGrpSpPr/>
          <p:nvPr/>
        </p:nvGrpSpPr>
        <p:grpSpPr>
          <a:xfrm>
            <a:off x="3340199" y="2482828"/>
            <a:ext cx="1802646" cy="1062747"/>
            <a:chOff x="4655128" y="257478"/>
            <a:chExt cx="1950662" cy="1303831"/>
          </a:xfrm>
        </p:grpSpPr>
        <p:sp>
          <p:nvSpPr>
            <p:cNvPr id="33" name="Shape 492">
              <a:extLst>
                <a:ext uri="{FF2B5EF4-FFF2-40B4-BE49-F238E27FC236}">
                  <a16:creationId xmlns:a16="http://schemas.microsoft.com/office/drawing/2014/main" id="{5536E32B-37A3-D745-A332-830D965D6856}"/>
                </a:ext>
              </a:extLst>
            </p:cNvPr>
            <p:cNvSpPr/>
            <p:nvPr/>
          </p:nvSpPr>
          <p:spPr>
            <a:xfrm>
              <a:off x="4655128" y="257478"/>
              <a:ext cx="1950662" cy="1303831"/>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highlight>
                  <a:srgbClr val="F2F2F4"/>
                </a:highlight>
                <a:latin typeface="Calibri"/>
                <a:ea typeface="Calibri"/>
                <a:cs typeface="Calibri"/>
                <a:sym typeface="Calibri"/>
              </a:endParaRPr>
            </a:p>
          </p:txBody>
        </p:sp>
        <p:pic>
          <p:nvPicPr>
            <p:cNvPr id="34" name="Shape 493">
              <a:extLst>
                <a:ext uri="{FF2B5EF4-FFF2-40B4-BE49-F238E27FC236}">
                  <a16:creationId xmlns:a16="http://schemas.microsoft.com/office/drawing/2014/main" id="{A40F379C-FAC3-864B-9DCD-2B3A4FBF8EDE}"/>
                </a:ext>
              </a:extLst>
            </p:cNvPr>
            <p:cNvPicPr preferRelativeResize="0"/>
            <p:nvPr/>
          </p:nvPicPr>
          <p:blipFill rotWithShape="1">
            <a:blip r:embed="rId8" cstate="hqprint">
              <a:alphaModFix/>
              <a:extLst>
                <a:ext uri="{28A0092B-C50C-407E-A947-70E740481C1C}">
                  <a14:useLocalDpi xmlns:a14="http://schemas.microsoft.com/office/drawing/2010/main"/>
                </a:ext>
              </a:extLst>
            </a:blip>
            <a:srcRect/>
            <a:stretch/>
          </p:blipFill>
          <p:spPr>
            <a:xfrm>
              <a:off x="4760385" y="329704"/>
              <a:ext cx="1711951" cy="1147541"/>
            </a:xfrm>
            <a:prstGeom prst="rect">
              <a:avLst/>
            </a:prstGeom>
            <a:noFill/>
            <a:ln>
              <a:noFill/>
            </a:ln>
          </p:spPr>
        </p:pic>
      </p:grpSp>
    </p:spTree>
    <p:extLst>
      <p:ext uri="{BB962C8B-B14F-4D97-AF65-F5344CB8AC3E}">
        <p14:creationId xmlns:p14="http://schemas.microsoft.com/office/powerpoint/2010/main" val="65157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Shape 631"/>
          <p:cNvSpPr txBox="1">
            <a:spLocks noGrp="1"/>
          </p:cNvSpPr>
          <p:nvPr>
            <p:ph type="title"/>
          </p:nvPr>
        </p:nvSpPr>
        <p:spPr>
          <a:xfrm>
            <a:off x="457200" y="270472"/>
            <a:ext cx="8229600" cy="5481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       Real-time</a:t>
            </a:r>
            <a:endParaRPr dirty="0"/>
          </a:p>
        </p:txBody>
      </p:sp>
      <p:sp>
        <p:nvSpPr>
          <p:cNvPr id="632" name="Shape 632"/>
          <p:cNvSpPr txBox="1">
            <a:spLocks noGrp="1"/>
          </p:cNvSpPr>
          <p:nvPr>
            <p:ph type="body" idx="1"/>
          </p:nvPr>
        </p:nvSpPr>
        <p:spPr>
          <a:xfrm>
            <a:off x="457200" y="1123949"/>
            <a:ext cx="8229600" cy="1526100"/>
          </a:xfrm>
          <a:prstGeom prst="rect">
            <a:avLst/>
          </a:prstGeom>
        </p:spPr>
        <p:txBody>
          <a:bodyPr spcFirstLastPara="1" wrap="square" lIns="91425" tIns="91425" rIns="91425" bIns="91425" anchor="t" anchorCtr="0">
            <a:noAutofit/>
          </a:bodyPr>
          <a:lstStyle/>
          <a:p>
            <a:pPr marL="457200" lvl="0" indent="-330200" rtl="0">
              <a:spcBef>
                <a:spcPts val="280"/>
              </a:spcBef>
              <a:spcAft>
                <a:spcPts val="0"/>
              </a:spcAft>
              <a:buSzPts val="1600"/>
              <a:buChar char="•"/>
            </a:pPr>
            <a:r>
              <a:rPr lang="en" sz="1800" dirty="0"/>
              <a:t>Customers expect great responsiveness from the applications they use, and if they don’t operate at real-time speeds, the effect on the user is similar to the application being unavailable.</a:t>
            </a:r>
            <a:endParaRPr sz="1800" dirty="0"/>
          </a:p>
        </p:txBody>
      </p:sp>
      <p:sp>
        <p:nvSpPr>
          <p:cNvPr id="633" name="Shape 633"/>
          <p:cNvSpPr txBox="1"/>
          <p:nvPr/>
        </p:nvSpPr>
        <p:spPr>
          <a:xfrm>
            <a:off x="676338" y="2421033"/>
            <a:ext cx="4644513" cy="722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400" dirty="0"/>
              <a:t>’1% decrease in sales for every 100 milliseconds of page load.’</a:t>
            </a:r>
            <a:endParaRPr sz="2400" dirty="0"/>
          </a:p>
          <a:p>
            <a:pPr marL="457200" lvl="0" indent="-317500">
              <a:spcBef>
                <a:spcPts val="0"/>
              </a:spcBef>
              <a:spcAft>
                <a:spcPts val="0"/>
              </a:spcAft>
              <a:buClr>
                <a:srgbClr val="FF9900"/>
              </a:buClr>
              <a:buSzPts val="1400"/>
              <a:buChar char="-"/>
            </a:pPr>
            <a:r>
              <a:rPr lang="en" dirty="0" err="1">
                <a:solidFill>
                  <a:srgbClr val="FF9900"/>
                </a:solidFill>
              </a:rPr>
              <a:t>Amazon.com</a:t>
            </a:r>
            <a:endParaRPr dirty="0">
              <a:solidFill>
                <a:srgbClr val="FF9900"/>
              </a:solidFill>
            </a:endParaRPr>
          </a:p>
        </p:txBody>
      </p:sp>
      <p:sp>
        <p:nvSpPr>
          <p:cNvPr id="634" name="Shape 634"/>
          <p:cNvSpPr txBox="1">
            <a:spLocks noGrp="1"/>
          </p:cNvSpPr>
          <p:nvPr>
            <p:ph type="sldNum" idx="12"/>
          </p:nvPr>
        </p:nvSpPr>
        <p:spPr>
          <a:xfrm>
            <a:off x="43199" y="4817151"/>
            <a:ext cx="378300" cy="2394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BFBFBF"/>
              </a:buClr>
              <a:buSzPts val="600"/>
              <a:buFont typeface="Arial"/>
              <a:buNone/>
            </a:pPr>
            <a:fld id="{00000000-1234-1234-1234-123412341234}" type="slidenum">
              <a:rPr lang="en" sz="600" b="0" i="0" u="none" strike="noStrike" cap="none">
                <a:solidFill>
                  <a:srgbClr val="BFBFBF"/>
                </a:solidFill>
                <a:latin typeface="Arial"/>
                <a:ea typeface="Arial"/>
                <a:cs typeface="Arial"/>
                <a:sym typeface="Arial"/>
              </a:rPr>
              <a:t>19</a:t>
            </a:fld>
            <a:endParaRPr sz="600" b="0" i="0" u="none" strike="noStrike" cap="none">
              <a:solidFill>
                <a:srgbClr val="BFBFBF"/>
              </a:solidFill>
              <a:latin typeface="Arial"/>
              <a:ea typeface="Arial"/>
              <a:cs typeface="Arial"/>
              <a:sym typeface="Arial"/>
            </a:endParaRPr>
          </a:p>
        </p:txBody>
      </p:sp>
      <p:sp>
        <p:nvSpPr>
          <p:cNvPr id="635" name="Shape 635"/>
          <p:cNvSpPr txBox="1">
            <a:spLocks noGrp="1"/>
          </p:cNvSpPr>
          <p:nvPr>
            <p:ph type="dt" idx="10"/>
          </p:nvPr>
        </p:nvSpPr>
        <p:spPr>
          <a:xfrm>
            <a:off x="474791" y="4790122"/>
            <a:ext cx="2057400" cy="274500"/>
          </a:xfrm>
          <a:prstGeom prst="rect">
            <a:avLst/>
          </a:prstGeom>
          <a:noFill/>
          <a:ln>
            <a:noFill/>
          </a:ln>
        </p:spPr>
        <p:txBody>
          <a:bodyPr spcFirstLastPara="1" wrap="square" lIns="0" tIns="45700" rIns="91425" bIns="45700" anchor="b" anchorCtr="0">
            <a:noAutofit/>
          </a:bodyPr>
          <a:lstStyle/>
          <a:p>
            <a:pPr marL="0" marR="0" lvl="0" indent="0" algn="l" rtl="0">
              <a:lnSpc>
                <a:spcPct val="100000"/>
              </a:lnSpc>
              <a:spcBef>
                <a:spcPts val="0"/>
              </a:spcBef>
              <a:spcAft>
                <a:spcPts val="0"/>
              </a:spcAft>
              <a:buClr>
                <a:srgbClr val="BFBFBF"/>
              </a:buClr>
              <a:buSzPts val="600"/>
              <a:buFont typeface="Arial"/>
              <a:buNone/>
            </a:pPr>
            <a:r>
              <a:rPr lang="en" sz="600" b="0" i="0" u="none" strike="noStrike" cap="none" dirty="0">
                <a:solidFill>
                  <a:srgbClr val="BFBFBF"/>
                </a:solidFill>
                <a:latin typeface="Arial"/>
                <a:ea typeface="Arial"/>
                <a:cs typeface="Arial"/>
                <a:sym typeface="Arial"/>
              </a:rPr>
              <a:t>© DataStax, All Rights Reserved.</a:t>
            </a:r>
            <a:endParaRPr sz="600" b="0" i="0" u="none" strike="noStrike" cap="none" dirty="0">
              <a:solidFill>
                <a:srgbClr val="BFBFBF"/>
              </a:solidFill>
              <a:latin typeface="Arial"/>
              <a:ea typeface="Arial"/>
              <a:cs typeface="Arial"/>
              <a:sym typeface="Arial"/>
            </a:endParaRPr>
          </a:p>
        </p:txBody>
      </p:sp>
      <p:pic>
        <p:nvPicPr>
          <p:cNvPr id="2" name="Picture 1">
            <a:extLst>
              <a:ext uri="{FF2B5EF4-FFF2-40B4-BE49-F238E27FC236}">
                <a16:creationId xmlns:a16="http://schemas.microsoft.com/office/drawing/2014/main" id="{79009C69-0E40-4C4E-935C-579E86B62282}"/>
              </a:ext>
            </a:extLst>
          </p:cNvPr>
          <p:cNvPicPr>
            <a:picLocks noChangeAspect="1"/>
          </p:cNvPicPr>
          <p:nvPr/>
        </p:nvPicPr>
        <p:blipFill>
          <a:blip r:embed="rId3"/>
          <a:stretch>
            <a:fillRect/>
          </a:stretch>
        </p:blipFill>
        <p:spPr>
          <a:xfrm>
            <a:off x="5320851" y="2259555"/>
            <a:ext cx="3154934" cy="2354658"/>
          </a:xfrm>
          <a:prstGeom prst="rect">
            <a:avLst/>
          </a:prstGeom>
          <a:ln>
            <a:solidFill>
              <a:schemeClr val="accent1"/>
            </a:solidFill>
          </a:ln>
        </p:spPr>
      </p:pic>
      <p:pic>
        <p:nvPicPr>
          <p:cNvPr id="3" name="Picture 2">
            <a:extLst>
              <a:ext uri="{FF2B5EF4-FFF2-40B4-BE49-F238E27FC236}">
                <a16:creationId xmlns:a16="http://schemas.microsoft.com/office/drawing/2014/main" id="{EEB6D3E9-3F25-CC47-842A-0A0E9C85863D}"/>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2596266" y="3711536"/>
            <a:ext cx="935236" cy="902677"/>
          </a:xfrm>
          <a:prstGeom prst="rect">
            <a:avLst/>
          </a:prstGeom>
        </p:spPr>
      </p:pic>
      <p:pic>
        <p:nvPicPr>
          <p:cNvPr id="4" name="Picture 3">
            <a:extLst>
              <a:ext uri="{FF2B5EF4-FFF2-40B4-BE49-F238E27FC236}">
                <a16:creationId xmlns:a16="http://schemas.microsoft.com/office/drawing/2014/main" id="{DCCFCB0A-6DF1-E74E-BA60-AB6DCE7A5512}"/>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3962401" y="3711536"/>
            <a:ext cx="914400" cy="902677"/>
          </a:xfrm>
          <a:prstGeom prst="rect">
            <a:avLst/>
          </a:prstGeom>
          <a:ln>
            <a:solidFill>
              <a:schemeClr val="accent1"/>
            </a:solidFill>
          </a:ln>
        </p:spPr>
      </p:pic>
      <p:pic>
        <p:nvPicPr>
          <p:cNvPr id="10" name="Picture 9">
            <a:extLst>
              <a:ext uri="{FF2B5EF4-FFF2-40B4-BE49-F238E27FC236}">
                <a16:creationId xmlns:a16="http://schemas.microsoft.com/office/drawing/2014/main" id="{4CE961E6-18AE-C643-BADB-5E58B9D39DA1}"/>
              </a:ext>
            </a:extLst>
          </p:cNvPr>
          <p:cNvPicPr>
            <a:picLocks noChangeAspect="1"/>
          </p:cNvPicPr>
          <p:nvPr/>
        </p:nvPicPr>
        <p:blipFill>
          <a:blip r:embed="rId6"/>
          <a:stretch>
            <a:fillRect/>
          </a:stretch>
        </p:blipFill>
        <p:spPr>
          <a:xfrm>
            <a:off x="421499" y="215542"/>
            <a:ext cx="657959" cy="657959"/>
          </a:xfrm>
          <a:prstGeom prst="rect">
            <a:avLst/>
          </a:prstGeom>
        </p:spPr>
      </p:pic>
    </p:spTree>
    <p:extLst>
      <p:ext uri="{BB962C8B-B14F-4D97-AF65-F5344CB8AC3E}">
        <p14:creationId xmlns:p14="http://schemas.microsoft.com/office/powerpoint/2010/main" val="555171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315826-A1B6-3D4E-B840-7F315FCD2C6D}"/>
              </a:ext>
            </a:extLst>
          </p:cNvPr>
          <p:cNvSpPr>
            <a:spLocks noGrp="1"/>
          </p:cNvSpPr>
          <p:nvPr>
            <p:ph type="sldNum" sz="quarter" idx="4"/>
          </p:nvPr>
        </p:nvSpPr>
        <p:spPr/>
        <p:txBody>
          <a:bodyPr/>
          <a:lstStyle/>
          <a:p>
            <a:pPr algn="r" defTabSz="457200"/>
            <a:fld id="{625532A8-9998-1545-8016-7D9932388623}" type="slidenum">
              <a:rPr lang="uk-UA" smtClean="0"/>
              <a:pPr algn="r" defTabSz="457200"/>
              <a:t>2</a:t>
            </a:fld>
            <a:endParaRPr lang="uk-UA"/>
          </a:p>
        </p:txBody>
      </p:sp>
      <p:sp>
        <p:nvSpPr>
          <p:cNvPr id="3" name="Date Placeholder 2">
            <a:extLst>
              <a:ext uri="{FF2B5EF4-FFF2-40B4-BE49-F238E27FC236}">
                <a16:creationId xmlns:a16="http://schemas.microsoft.com/office/drawing/2014/main" id="{E0A62E28-DC90-6E48-9281-E9CC704F211A}"/>
              </a:ext>
            </a:extLst>
          </p:cNvPr>
          <p:cNvSpPr>
            <a:spLocks noGrp="1"/>
          </p:cNvSpPr>
          <p:nvPr>
            <p:ph type="dt" sz="half" idx="2"/>
          </p:nvPr>
        </p:nvSpPr>
        <p:spPr/>
        <p:txBody>
          <a:bodyPr/>
          <a:lstStyle/>
          <a:p>
            <a:pPr defTabSz="457200"/>
            <a:r>
              <a:rPr lang="en-US" dirty="0"/>
              <a:t>© DataStax, All Rights Reserved.</a:t>
            </a:r>
            <a:endParaRPr lang="mr-IN" dirty="0"/>
          </a:p>
        </p:txBody>
      </p:sp>
      <p:pic>
        <p:nvPicPr>
          <p:cNvPr id="4" name="Picture 3">
            <a:extLst>
              <a:ext uri="{FF2B5EF4-FFF2-40B4-BE49-F238E27FC236}">
                <a16:creationId xmlns:a16="http://schemas.microsoft.com/office/drawing/2014/main" id="{FF3FA7BA-24D7-7B49-82F3-0360F1A71E31}"/>
              </a:ext>
            </a:extLst>
          </p:cNvPr>
          <p:cNvPicPr>
            <a:picLocks noChangeAspect="1"/>
          </p:cNvPicPr>
          <p:nvPr/>
        </p:nvPicPr>
        <p:blipFill>
          <a:blip r:embed="rId3"/>
          <a:stretch>
            <a:fillRect/>
          </a:stretch>
        </p:blipFill>
        <p:spPr>
          <a:xfrm>
            <a:off x="0" y="0"/>
            <a:ext cx="9144000" cy="5143500"/>
          </a:xfrm>
          <a:prstGeom prst="rect">
            <a:avLst/>
          </a:prstGeom>
        </p:spPr>
      </p:pic>
      <p:sp>
        <p:nvSpPr>
          <p:cNvPr id="5" name="Title 4">
            <a:extLst>
              <a:ext uri="{FF2B5EF4-FFF2-40B4-BE49-F238E27FC236}">
                <a16:creationId xmlns:a16="http://schemas.microsoft.com/office/drawing/2014/main" id="{27355322-6D26-BF49-B786-134395A1FA2E}"/>
              </a:ext>
            </a:extLst>
          </p:cNvPr>
          <p:cNvSpPr>
            <a:spLocks noGrp="1"/>
          </p:cNvSpPr>
          <p:nvPr>
            <p:ph type="title" idx="4294967295"/>
          </p:nvPr>
        </p:nvSpPr>
        <p:spPr>
          <a:xfrm>
            <a:off x="0" y="0"/>
            <a:ext cx="4422140" cy="993775"/>
          </a:xfrm>
          <a:prstGeom prst="rect">
            <a:avLst/>
          </a:prstGeom>
        </p:spPr>
        <p:txBody>
          <a:bodyPr/>
          <a:lstStyle/>
          <a:p>
            <a:r>
              <a:rPr lang="en-US" sz="2800" b="1" i="0" dirty="0" err="1">
                <a:solidFill>
                  <a:srgbClr val="FFFFFF"/>
                </a:solidFill>
                <a:effectLst/>
                <a:latin typeface="Arial" panose="020B0604020202020204" pitchFamily="34" charset="0"/>
                <a:ea typeface="Arial" panose="020B0604020202020204" pitchFamily="34" charset="0"/>
                <a:cs typeface="Arial" panose="020B0604020202020204" pitchFamily="34" charset="0"/>
              </a:rPr>
              <a:t>DataStax</a:t>
            </a:r>
            <a:r>
              <a:rPr lang="en-US" sz="2800" b="1" i="0" dirty="0">
                <a:solidFill>
                  <a:srgbClr val="FFFFFF"/>
                </a:solidFill>
                <a:effectLst/>
                <a:latin typeface="Arial" panose="020B0604020202020204" pitchFamily="34" charset="0"/>
                <a:ea typeface="Arial" panose="020B0604020202020204" pitchFamily="34" charset="0"/>
                <a:cs typeface="Arial" panose="020B0604020202020204" pitchFamily="34" charset="0"/>
              </a:rPr>
              <a:t> Enterprise 6 Solution </a:t>
            </a:r>
            <a:r>
              <a:rPr lang="en-US" sz="2800" b="1" dirty="0">
                <a:solidFill>
                  <a:srgbClr val="FFFFFF"/>
                </a:solidFill>
                <a:latin typeface="Arial" panose="020B0604020202020204" pitchFamily="34" charset="0"/>
                <a:ea typeface="Arial" panose="020B0604020202020204" pitchFamily="34" charset="0"/>
                <a:cs typeface="Arial" panose="020B0604020202020204" pitchFamily="34" charset="0"/>
              </a:rPr>
              <a:t>Day</a:t>
            </a:r>
            <a:br>
              <a:rPr lang="en-US" sz="2800" b="1" dirty="0">
                <a:solidFill>
                  <a:srgbClr val="FFFFFF"/>
                </a:solidFill>
                <a:latin typeface="Arial" panose="020B0604020202020204" pitchFamily="34" charset="0"/>
                <a:ea typeface="Arial" panose="020B0604020202020204" pitchFamily="34" charset="0"/>
                <a:cs typeface="Arial" panose="020B0604020202020204" pitchFamily="34" charset="0"/>
              </a:rPr>
            </a:br>
            <a:endParaRPr lang="en-US" sz="1050" dirty="0"/>
          </a:p>
        </p:txBody>
      </p:sp>
    </p:spTree>
    <p:extLst>
      <p:ext uri="{BB962C8B-B14F-4D97-AF65-F5344CB8AC3E}">
        <p14:creationId xmlns:p14="http://schemas.microsoft.com/office/powerpoint/2010/main" val="1514617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23A66-9708-064B-B211-46E8BD8F242F}"/>
              </a:ext>
            </a:extLst>
          </p:cNvPr>
          <p:cNvSpPr>
            <a:spLocks noGrp="1"/>
          </p:cNvSpPr>
          <p:nvPr>
            <p:ph type="title"/>
          </p:nvPr>
        </p:nvSpPr>
        <p:spPr/>
        <p:txBody>
          <a:bodyPr/>
          <a:lstStyle/>
          <a:p>
            <a:r>
              <a:rPr lang="en-US" dirty="0"/>
              <a:t>DataStax Enterprise</a:t>
            </a:r>
          </a:p>
        </p:txBody>
      </p:sp>
      <p:pic>
        <p:nvPicPr>
          <p:cNvPr id="69" name="Shape 498">
            <a:extLst>
              <a:ext uri="{FF2B5EF4-FFF2-40B4-BE49-F238E27FC236}">
                <a16:creationId xmlns:a16="http://schemas.microsoft.com/office/drawing/2014/main" id="{872F1344-82E0-BF49-80AB-7DD0BC6777DE}"/>
              </a:ext>
            </a:extLst>
          </p:cNvPr>
          <p:cNvPicPr preferRelativeResize="0"/>
          <p:nvPr/>
        </p:nvPicPr>
        <p:blipFill rotWithShape="1">
          <a:blip r:embed="rId3">
            <a:alphaModFix/>
          </a:blip>
          <a:srcRect/>
          <a:stretch/>
        </p:blipFill>
        <p:spPr>
          <a:xfrm>
            <a:off x="3771900" y="1955800"/>
            <a:ext cx="1498600" cy="1549400"/>
          </a:xfrm>
          <a:prstGeom prst="rect">
            <a:avLst/>
          </a:prstGeom>
          <a:noFill/>
          <a:ln>
            <a:noFill/>
          </a:ln>
        </p:spPr>
      </p:pic>
      <p:pic>
        <p:nvPicPr>
          <p:cNvPr id="70" name="Shape 499">
            <a:extLst>
              <a:ext uri="{FF2B5EF4-FFF2-40B4-BE49-F238E27FC236}">
                <a16:creationId xmlns:a16="http://schemas.microsoft.com/office/drawing/2014/main" id="{8BA84C4B-AEA0-F740-8D78-549C4B9C41BA}"/>
              </a:ext>
            </a:extLst>
          </p:cNvPr>
          <p:cNvPicPr preferRelativeResize="0"/>
          <p:nvPr/>
        </p:nvPicPr>
        <p:blipFill rotWithShape="1">
          <a:blip r:embed="rId4">
            <a:alphaModFix/>
          </a:blip>
          <a:srcRect/>
          <a:stretch/>
        </p:blipFill>
        <p:spPr>
          <a:xfrm>
            <a:off x="2485160" y="715820"/>
            <a:ext cx="4127500" cy="4140200"/>
          </a:xfrm>
          <a:prstGeom prst="rect">
            <a:avLst/>
          </a:prstGeom>
          <a:noFill/>
          <a:ln>
            <a:noFill/>
          </a:ln>
        </p:spPr>
      </p:pic>
      <p:grpSp>
        <p:nvGrpSpPr>
          <p:cNvPr id="71" name="Shape 500">
            <a:extLst>
              <a:ext uri="{FF2B5EF4-FFF2-40B4-BE49-F238E27FC236}">
                <a16:creationId xmlns:a16="http://schemas.microsoft.com/office/drawing/2014/main" id="{A13274BF-D92D-9946-8CD9-C23CEBFBB189}"/>
              </a:ext>
            </a:extLst>
          </p:cNvPr>
          <p:cNvGrpSpPr/>
          <p:nvPr/>
        </p:nvGrpSpPr>
        <p:grpSpPr>
          <a:xfrm>
            <a:off x="2574781" y="618856"/>
            <a:ext cx="1932443" cy="1861135"/>
            <a:chOff x="2625581" y="1317356"/>
            <a:chExt cx="1932443" cy="1861135"/>
          </a:xfrm>
        </p:grpSpPr>
        <p:sp>
          <p:nvSpPr>
            <p:cNvPr id="72" name="Shape 501">
              <a:extLst>
                <a:ext uri="{FF2B5EF4-FFF2-40B4-BE49-F238E27FC236}">
                  <a16:creationId xmlns:a16="http://schemas.microsoft.com/office/drawing/2014/main" id="{2F7949F8-ADA7-8542-BD17-BD4B545AE113}"/>
                </a:ext>
              </a:extLst>
            </p:cNvPr>
            <p:cNvSpPr/>
            <p:nvPr/>
          </p:nvSpPr>
          <p:spPr>
            <a:xfrm rot="8700877">
              <a:off x="3043082" y="1560574"/>
              <a:ext cx="1256899" cy="1296218"/>
            </a:xfrm>
            <a:prstGeom prst="trapezoid">
              <a:avLst>
                <a:gd name="adj" fmla="val 27613"/>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 name="Shape 502">
              <a:extLst>
                <a:ext uri="{FF2B5EF4-FFF2-40B4-BE49-F238E27FC236}">
                  <a16:creationId xmlns:a16="http://schemas.microsoft.com/office/drawing/2014/main" id="{C49F687D-B817-F747-9E59-C5734F8ECE44}"/>
                </a:ext>
              </a:extLst>
            </p:cNvPr>
            <p:cNvSpPr/>
            <p:nvPr/>
          </p:nvSpPr>
          <p:spPr>
            <a:xfrm rot="8161092">
              <a:off x="2876563" y="1684176"/>
              <a:ext cx="1256899" cy="1230432"/>
            </a:xfrm>
            <a:prstGeom prst="trapezoid">
              <a:avLst>
                <a:gd name="adj" fmla="val 27613"/>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74" name="Shape 503">
            <a:extLst>
              <a:ext uri="{FF2B5EF4-FFF2-40B4-BE49-F238E27FC236}">
                <a16:creationId xmlns:a16="http://schemas.microsoft.com/office/drawing/2014/main" id="{5418503F-C215-1740-B8E4-97885A88940E}"/>
              </a:ext>
            </a:extLst>
          </p:cNvPr>
          <p:cNvGrpSpPr/>
          <p:nvPr/>
        </p:nvGrpSpPr>
        <p:grpSpPr>
          <a:xfrm rot="2387957">
            <a:off x="3550127" y="250331"/>
            <a:ext cx="1932443" cy="1861135"/>
            <a:chOff x="2625581" y="1317356"/>
            <a:chExt cx="1932443" cy="1861135"/>
          </a:xfrm>
        </p:grpSpPr>
        <p:sp>
          <p:nvSpPr>
            <p:cNvPr id="75" name="Shape 504">
              <a:extLst>
                <a:ext uri="{FF2B5EF4-FFF2-40B4-BE49-F238E27FC236}">
                  <a16:creationId xmlns:a16="http://schemas.microsoft.com/office/drawing/2014/main" id="{7F6C0E30-F333-F847-B79F-5FB9C9EB28A2}"/>
                </a:ext>
              </a:extLst>
            </p:cNvPr>
            <p:cNvSpPr/>
            <p:nvPr/>
          </p:nvSpPr>
          <p:spPr>
            <a:xfrm rot="8700877">
              <a:off x="3043082" y="1560574"/>
              <a:ext cx="1256899" cy="1296218"/>
            </a:xfrm>
            <a:prstGeom prst="trapezoid">
              <a:avLst>
                <a:gd name="adj" fmla="val 27613"/>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 name="Shape 505">
              <a:extLst>
                <a:ext uri="{FF2B5EF4-FFF2-40B4-BE49-F238E27FC236}">
                  <a16:creationId xmlns:a16="http://schemas.microsoft.com/office/drawing/2014/main" id="{F566D8AD-89A0-A844-96C9-C80A965DD65C}"/>
                </a:ext>
              </a:extLst>
            </p:cNvPr>
            <p:cNvSpPr/>
            <p:nvPr/>
          </p:nvSpPr>
          <p:spPr>
            <a:xfrm rot="8161092">
              <a:off x="2876563" y="1684176"/>
              <a:ext cx="1256899" cy="1230432"/>
            </a:xfrm>
            <a:prstGeom prst="trapezoid">
              <a:avLst>
                <a:gd name="adj" fmla="val 27613"/>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77" name="Shape 506">
            <a:extLst>
              <a:ext uri="{FF2B5EF4-FFF2-40B4-BE49-F238E27FC236}">
                <a16:creationId xmlns:a16="http://schemas.microsoft.com/office/drawing/2014/main" id="{4D3D6847-BA2B-1F4E-A370-C90FFF408CDF}"/>
              </a:ext>
            </a:extLst>
          </p:cNvPr>
          <p:cNvGrpSpPr/>
          <p:nvPr/>
        </p:nvGrpSpPr>
        <p:grpSpPr>
          <a:xfrm rot="4800593">
            <a:off x="4471370" y="662113"/>
            <a:ext cx="1932443" cy="1861135"/>
            <a:chOff x="2625581" y="1317356"/>
            <a:chExt cx="1932443" cy="1861135"/>
          </a:xfrm>
        </p:grpSpPr>
        <p:sp>
          <p:nvSpPr>
            <p:cNvPr id="78" name="Shape 507">
              <a:extLst>
                <a:ext uri="{FF2B5EF4-FFF2-40B4-BE49-F238E27FC236}">
                  <a16:creationId xmlns:a16="http://schemas.microsoft.com/office/drawing/2014/main" id="{FC73072D-3CA8-654F-9D2D-9106FDFEF4CE}"/>
                </a:ext>
              </a:extLst>
            </p:cNvPr>
            <p:cNvSpPr/>
            <p:nvPr/>
          </p:nvSpPr>
          <p:spPr>
            <a:xfrm rot="8700877">
              <a:off x="3043082" y="1560574"/>
              <a:ext cx="1256899" cy="1296218"/>
            </a:xfrm>
            <a:prstGeom prst="trapezoid">
              <a:avLst>
                <a:gd name="adj" fmla="val 27613"/>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 name="Shape 508">
              <a:extLst>
                <a:ext uri="{FF2B5EF4-FFF2-40B4-BE49-F238E27FC236}">
                  <a16:creationId xmlns:a16="http://schemas.microsoft.com/office/drawing/2014/main" id="{5A70A6C2-CBDC-FF4D-A442-073C840B6CEE}"/>
                </a:ext>
              </a:extLst>
            </p:cNvPr>
            <p:cNvSpPr/>
            <p:nvPr/>
          </p:nvSpPr>
          <p:spPr>
            <a:xfrm rot="8161092">
              <a:off x="2876563" y="1684176"/>
              <a:ext cx="1256899" cy="1230432"/>
            </a:xfrm>
            <a:prstGeom prst="trapezoid">
              <a:avLst>
                <a:gd name="adj" fmla="val 27613"/>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80" name="Shape 509">
            <a:extLst>
              <a:ext uri="{FF2B5EF4-FFF2-40B4-BE49-F238E27FC236}">
                <a16:creationId xmlns:a16="http://schemas.microsoft.com/office/drawing/2014/main" id="{5822DC56-1A6E-EB49-AAC5-DE1F491E3F2C}"/>
              </a:ext>
            </a:extLst>
          </p:cNvPr>
          <p:cNvGrpSpPr/>
          <p:nvPr/>
        </p:nvGrpSpPr>
        <p:grpSpPr>
          <a:xfrm rot="7134515">
            <a:off x="5084252" y="1538328"/>
            <a:ext cx="1932443" cy="1861135"/>
            <a:chOff x="2625581" y="1317356"/>
            <a:chExt cx="1932443" cy="1861135"/>
          </a:xfrm>
        </p:grpSpPr>
        <p:sp>
          <p:nvSpPr>
            <p:cNvPr id="81" name="Shape 510">
              <a:extLst>
                <a:ext uri="{FF2B5EF4-FFF2-40B4-BE49-F238E27FC236}">
                  <a16:creationId xmlns:a16="http://schemas.microsoft.com/office/drawing/2014/main" id="{01293A28-8744-2C4E-9001-C8E17A6F8E29}"/>
                </a:ext>
              </a:extLst>
            </p:cNvPr>
            <p:cNvSpPr/>
            <p:nvPr/>
          </p:nvSpPr>
          <p:spPr>
            <a:xfrm rot="8700877">
              <a:off x="3043082" y="1560574"/>
              <a:ext cx="1256899" cy="1296218"/>
            </a:xfrm>
            <a:prstGeom prst="trapezoid">
              <a:avLst>
                <a:gd name="adj" fmla="val 27613"/>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 name="Shape 511">
              <a:extLst>
                <a:ext uri="{FF2B5EF4-FFF2-40B4-BE49-F238E27FC236}">
                  <a16:creationId xmlns:a16="http://schemas.microsoft.com/office/drawing/2014/main" id="{FCA0BD44-0765-414E-9AD5-26CE26D27ECA}"/>
                </a:ext>
              </a:extLst>
            </p:cNvPr>
            <p:cNvSpPr/>
            <p:nvPr/>
          </p:nvSpPr>
          <p:spPr>
            <a:xfrm rot="8161092">
              <a:off x="2876563" y="1684176"/>
              <a:ext cx="1256899" cy="1230432"/>
            </a:xfrm>
            <a:prstGeom prst="trapezoid">
              <a:avLst>
                <a:gd name="adj" fmla="val 27613"/>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83" name="Shape 512">
            <a:extLst>
              <a:ext uri="{FF2B5EF4-FFF2-40B4-BE49-F238E27FC236}">
                <a16:creationId xmlns:a16="http://schemas.microsoft.com/office/drawing/2014/main" id="{1EBCC035-B9E8-0442-A57A-DFC54708A3C7}"/>
              </a:ext>
            </a:extLst>
          </p:cNvPr>
          <p:cNvGrpSpPr/>
          <p:nvPr/>
        </p:nvGrpSpPr>
        <p:grpSpPr>
          <a:xfrm rot="9568812">
            <a:off x="4875579" y="2562242"/>
            <a:ext cx="1932443" cy="1861135"/>
            <a:chOff x="2625581" y="1317356"/>
            <a:chExt cx="1932443" cy="1861135"/>
          </a:xfrm>
        </p:grpSpPr>
        <p:sp>
          <p:nvSpPr>
            <p:cNvPr id="84" name="Shape 513">
              <a:extLst>
                <a:ext uri="{FF2B5EF4-FFF2-40B4-BE49-F238E27FC236}">
                  <a16:creationId xmlns:a16="http://schemas.microsoft.com/office/drawing/2014/main" id="{90561040-EA6C-874B-A9FC-5694755CF737}"/>
                </a:ext>
              </a:extLst>
            </p:cNvPr>
            <p:cNvSpPr/>
            <p:nvPr/>
          </p:nvSpPr>
          <p:spPr>
            <a:xfrm rot="8700877">
              <a:off x="3043082" y="1560574"/>
              <a:ext cx="1256899" cy="1296218"/>
            </a:xfrm>
            <a:prstGeom prst="trapezoid">
              <a:avLst>
                <a:gd name="adj" fmla="val 27613"/>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5" name="Shape 514">
              <a:extLst>
                <a:ext uri="{FF2B5EF4-FFF2-40B4-BE49-F238E27FC236}">
                  <a16:creationId xmlns:a16="http://schemas.microsoft.com/office/drawing/2014/main" id="{5ED78F56-5A1F-3242-8C39-FC195D0D8014}"/>
                </a:ext>
              </a:extLst>
            </p:cNvPr>
            <p:cNvSpPr/>
            <p:nvPr/>
          </p:nvSpPr>
          <p:spPr>
            <a:xfrm rot="8161092">
              <a:off x="2876563" y="1684176"/>
              <a:ext cx="1256899" cy="1230432"/>
            </a:xfrm>
            <a:prstGeom prst="trapezoid">
              <a:avLst>
                <a:gd name="adj" fmla="val 27613"/>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86" name="Shape 515">
            <a:extLst>
              <a:ext uri="{FF2B5EF4-FFF2-40B4-BE49-F238E27FC236}">
                <a16:creationId xmlns:a16="http://schemas.microsoft.com/office/drawing/2014/main" id="{6988D8C4-BB7F-B049-977B-93739E2453CD}"/>
              </a:ext>
            </a:extLst>
          </p:cNvPr>
          <p:cNvGrpSpPr/>
          <p:nvPr/>
        </p:nvGrpSpPr>
        <p:grpSpPr>
          <a:xfrm rot="-9594437">
            <a:off x="4086817" y="3232872"/>
            <a:ext cx="1932443" cy="1861135"/>
            <a:chOff x="2625581" y="1317356"/>
            <a:chExt cx="1932443" cy="1861135"/>
          </a:xfrm>
        </p:grpSpPr>
        <p:sp>
          <p:nvSpPr>
            <p:cNvPr id="87" name="Shape 516">
              <a:extLst>
                <a:ext uri="{FF2B5EF4-FFF2-40B4-BE49-F238E27FC236}">
                  <a16:creationId xmlns:a16="http://schemas.microsoft.com/office/drawing/2014/main" id="{A4DA1B88-3CCE-1A4A-9016-46148431F4C8}"/>
                </a:ext>
              </a:extLst>
            </p:cNvPr>
            <p:cNvSpPr/>
            <p:nvPr/>
          </p:nvSpPr>
          <p:spPr>
            <a:xfrm rot="8700877">
              <a:off x="3043082" y="1560574"/>
              <a:ext cx="1256899" cy="1296218"/>
            </a:xfrm>
            <a:prstGeom prst="trapezoid">
              <a:avLst>
                <a:gd name="adj" fmla="val 27613"/>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 name="Shape 517">
              <a:extLst>
                <a:ext uri="{FF2B5EF4-FFF2-40B4-BE49-F238E27FC236}">
                  <a16:creationId xmlns:a16="http://schemas.microsoft.com/office/drawing/2014/main" id="{A4D8A838-A083-2647-8002-AFF57992EA3C}"/>
                </a:ext>
              </a:extLst>
            </p:cNvPr>
            <p:cNvSpPr/>
            <p:nvPr/>
          </p:nvSpPr>
          <p:spPr>
            <a:xfrm rot="8161092">
              <a:off x="2876563" y="1684176"/>
              <a:ext cx="1256899" cy="1230432"/>
            </a:xfrm>
            <a:prstGeom prst="trapezoid">
              <a:avLst>
                <a:gd name="adj" fmla="val 27613"/>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89" name="Shape 518">
            <a:extLst>
              <a:ext uri="{FF2B5EF4-FFF2-40B4-BE49-F238E27FC236}">
                <a16:creationId xmlns:a16="http://schemas.microsoft.com/office/drawing/2014/main" id="{C12420D7-6413-3C47-8259-2DD01DB2A881}"/>
              </a:ext>
            </a:extLst>
          </p:cNvPr>
          <p:cNvGrpSpPr/>
          <p:nvPr/>
        </p:nvGrpSpPr>
        <p:grpSpPr>
          <a:xfrm rot="-7227164">
            <a:off x="3018925" y="3242734"/>
            <a:ext cx="1932443" cy="1861135"/>
            <a:chOff x="2625581" y="1317356"/>
            <a:chExt cx="1932443" cy="1861135"/>
          </a:xfrm>
        </p:grpSpPr>
        <p:sp>
          <p:nvSpPr>
            <p:cNvPr id="90" name="Shape 519">
              <a:extLst>
                <a:ext uri="{FF2B5EF4-FFF2-40B4-BE49-F238E27FC236}">
                  <a16:creationId xmlns:a16="http://schemas.microsoft.com/office/drawing/2014/main" id="{D5C2D003-8D2F-7243-8F15-32D4F847D648}"/>
                </a:ext>
              </a:extLst>
            </p:cNvPr>
            <p:cNvSpPr/>
            <p:nvPr/>
          </p:nvSpPr>
          <p:spPr>
            <a:xfrm rot="8700877">
              <a:off x="3043082" y="1560574"/>
              <a:ext cx="1256899" cy="1296218"/>
            </a:xfrm>
            <a:prstGeom prst="trapezoid">
              <a:avLst>
                <a:gd name="adj" fmla="val 27613"/>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 name="Shape 520">
              <a:extLst>
                <a:ext uri="{FF2B5EF4-FFF2-40B4-BE49-F238E27FC236}">
                  <a16:creationId xmlns:a16="http://schemas.microsoft.com/office/drawing/2014/main" id="{DBE83ED4-3940-314A-987E-005C9E81F4BE}"/>
                </a:ext>
              </a:extLst>
            </p:cNvPr>
            <p:cNvSpPr/>
            <p:nvPr/>
          </p:nvSpPr>
          <p:spPr>
            <a:xfrm rot="8161092">
              <a:off x="2876563" y="1684176"/>
              <a:ext cx="1256899" cy="1230432"/>
            </a:xfrm>
            <a:prstGeom prst="trapezoid">
              <a:avLst>
                <a:gd name="adj" fmla="val 27613"/>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2" name="Shape 521">
            <a:extLst>
              <a:ext uri="{FF2B5EF4-FFF2-40B4-BE49-F238E27FC236}">
                <a16:creationId xmlns:a16="http://schemas.microsoft.com/office/drawing/2014/main" id="{2BE59DD6-FADF-144B-BCB2-7F98CE9AD816}"/>
              </a:ext>
            </a:extLst>
          </p:cNvPr>
          <p:cNvGrpSpPr/>
          <p:nvPr/>
        </p:nvGrpSpPr>
        <p:grpSpPr>
          <a:xfrm rot="-4801553">
            <a:off x="2189105" y="2576596"/>
            <a:ext cx="1932443" cy="1861135"/>
            <a:chOff x="2625581" y="1317356"/>
            <a:chExt cx="1932443" cy="1861135"/>
          </a:xfrm>
        </p:grpSpPr>
        <p:sp>
          <p:nvSpPr>
            <p:cNvPr id="93" name="Shape 522">
              <a:extLst>
                <a:ext uri="{FF2B5EF4-FFF2-40B4-BE49-F238E27FC236}">
                  <a16:creationId xmlns:a16="http://schemas.microsoft.com/office/drawing/2014/main" id="{7F276BE5-5FFC-9440-967F-A1062210F9CA}"/>
                </a:ext>
              </a:extLst>
            </p:cNvPr>
            <p:cNvSpPr/>
            <p:nvPr/>
          </p:nvSpPr>
          <p:spPr>
            <a:xfrm rot="8700877">
              <a:off x="3043082" y="1560574"/>
              <a:ext cx="1256899" cy="1296218"/>
            </a:xfrm>
            <a:prstGeom prst="trapezoid">
              <a:avLst>
                <a:gd name="adj" fmla="val 27613"/>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 name="Shape 523">
              <a:extLst>
                <a:ext uri="{FF2B5EF4-FFF2-40B4-BE49-F238E27FC236}">
                  <a16:creationId xmlns:a16="http://schemas.microsoft.com/office/drawing/2014/main" id="{4113F2EB-612D-9346-BB42-98EBCD9619EE}"/>
                </a:ext>
              </a:extLst>
            </p:cNvPr>
            <p:cNvSpPr/>
            <p:nvPr/>
          </p:nvSpPr>
          <p:spPr>
            <a:xfrm rot="8161092">
              <a:off x="2876563" y="1684176"/>
              <a:ext cx="1256899" cy="1230432"/>
            </a:xfrm>
            <a:prstGeom prst="trapezoid">
              <a:avLst>
                <a:gd name="adj" fmla="val 27613"/>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5" name="Shape 524">
            <a:extLst>
              <a:ext uri="{FF2B5EF4-FFF2-40B4-BE49-F238E27FC236}">
                <a16:creationId xmlns:a16="http://schemas.microsoft.com/office/drawing/2014/main" id="{A1839392-068E-4440-976C-B6331F6E5955}"/>
              </a:ext>
            </a:extLst>
          </p:cNvPr>
          <p:cNvGrpSpPr/>
          <p:nvPr/>
        </p:nvGrpSpPr>
        <p:grpSpPr>
          <a:xfrm rot="-2418397">
            <a:off x="2001866" y="1515696"/>
            <a:ext cx="1932443" cy="1861135"/>
            <a:chOff x="2625581" y="1317356"/>
            <a:chExt cx="1932443" cy="1861135"/>
          </a:xfrm>
        </p:grpSpPr>
        <p:sp>
          <p:nvSpPr>
            <p:cNvPr id="96" name="Shape 525">
              <a:extLst>
                <a:ext uri="{FF2B5EF4-FFF2-40B4-BE49-F238E27FC236}">
                  <a16:creationId xmlns:a16="http://schemas.microsoft.com/office/drawing/2014/main" id="{133F3D94-D755-6C44-9CCE-F4DC4B2F53A1}"/>
                </a:ext>
              </a:extLst>
            </p:cNvPr>
            <p:cNvSpPr/>
            <p:nvPr/>
          </p:nvSpPr>
          <p:spPr>
            <a:xfrm rot="8700877">
              <a:off x="3043082" y="1560574"/>
              <a:ext cx="1256899" cy="1296218"/>
            </a:xfrm>
            <a:prstGeom prst="trapezoid">
              <a:avLst>
                <a:gd name="adj" fmla="val 27613"/>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 name="Shape 526">
              <a:extLst>
                <a:ext uri="{FF2B5EF4-FFF2-40B4-BE49-F238E27FC236}">
                  <a16:creationId xmlns:a16="http://schemas.microsoft.com/office/drawing/2014/main" id="{00EC85C3-C033-0848-9720-4AF9E9777FCA}"/>
                </a:ext>
              </a:extLst>
            </p:cNvPr>
            <p:cNvSpPr/>
            <p:nvPr/>
          </p:nvSpPr>
          <p:spPr>
            <a:xfrm rot="8161092">
              <a:off x="2876563" y="1684176"/>
              <a:ext cx="1256899" cy="1230432"/>
            </a:xfrm>
            <a:prstGeom prst="trapezoid">
              <a:avLst>
                <a:gd name="adj" fmla="val 27613"/>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extLst>
      <p:ext uri="{BB962C8B-B14F-4D97-AF65-F5344CB8AC3E}">
        <p14:creationId xmlns:p14="http://schemas.microsoft.com/office/powerpoint/2010/main" val="2882802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1"/>
                                        </p:tgtEl>
                                      </p:cBhvr>
                                    </p:animEffect>
                                    <p:set>
                                      <p:cBhvr>
                                        <p:cTn id="7" dur="1" fill="hold">
                                          <p:stCondLst>
                                            <p:cond delay="500"/>
                                          </p:stCondLst>
                                        </p:cTn>
                                        <p:tgtEl>
                                          <p:spTgt spid="7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01"/>
        <p:cNvGrpSpPr/>
        <p:nvPr/>
      </p:nvGrpSpPr>
      <p:grpSpPr>
        <a:xfrm>
          <a:off x="0" y="0"/>
          <a:ext cx="0" cy="0"/>
          <a:chOff x="0" y="0"/>
          <a:chExt cx="0" cy="0"/>
        </a:xfrm>
      </p:grpSpPr>
      <p:sp>
        <p:nvSpPr>
          <p:cNvPr id="1703" name="Shape 1703"/>
          <p:cNvSpPr txBox="1">
            <a:spLocks noGrp="1"/>
          </p:cNvSpPr>
          <p:nvPr>
            <p:ph type="body" idx="1"/>
          </p:nvPr>
        </p:nvSpPr>
        <p:spPr>
          <a:xfrm>
            <a:off x="421499" y="1756835"/>
            <a:ext cx="8229600" cy="3477000"/>
          </a:xfrm>
          <a:prstGeom prst="rect">
            <a:avLst/>
          </a:prstGeom>
        </p:spPr>
        <p:txBody>
          <a:bodyPr spcFirstLastPara="1" wrap="square" lIns="91425" tIns="91425" rIns="91425" bIns="91425" anchor="t" anchorCtr="0">
            <a:noAutofit/>
          </a:bodyPr>
          <a:lstStyle/>
          <a:p>
            <a:pPr indent="-342892">
              <a:buSzPts val="1800"/>
            </a:pPr>
            <a:r>
              <a:rPr lang="en" sz="1800" dirty="0"/>
              <a:t>Support available 24x7, 365 days per year</a:t>
            </a:r>
            <a:endParaRPr sz="1800" dirty="0"/>
          </a:p>
          <a:p>
            <a:pPr indent="-342892">
              <a:spcBef>
                <a:spcPts val="0"/>
              </a:spcBef>
              <a:buSzPts val="1800"/>
            </a:pPr>
            <a:r>
              <a:rPr lang="en" sz="1800" dirty="0"/>
              <a:t>Covers licensed production and non-production environments</a:t>
            </a:r>
            <a:endParaRPr sz="1800" dirty="0"/>
          </a:p>
          <a:p>
            <a:pPr indent="-342892">
              <a:spcBef>
                <a:spcPts val="0"/>
              </a:spcBef>
              <a:buSzPts val="1800"/>
            </a:pPr>
            <a:r>
              <a:rPr lang="en" sz="1800" dirty="0"/>
              <a:t>Ticket priority drives SLA</a:t>
            </a:r>
            <a:endParaRPr sz="1800" dirty="0"/>
          </a:p>
          <a:p>
            <a:pPr indent="-342892">
              <a:spcBef>
                <a:spcPts val="0"/>
              </a:spcBef>
              <a:buSzPts val="1800"/>
            </a:pPr>
            <a:r>
              <a:rPr lang="en" sz="1800" dirty="0"/>
              <a:t>Global workflow available for urgent production issues</a:t>
            </a:r>
            <a:endParaRPr sz="1800" dirty="0"/>
          </a:p>
          <a:p>
            <a:pPr indent="-342892">
              <a:spcBef>
                <a:spcPts val="0"/>
              </a:spcBef>
              <a:buSzPts val="1800"/>
            </a:pPr>
            <a:r>
              <a:rPr lang="en" sz="1800" dirty="0"/>
              <a:t>Certified service packs that keep your software up-to-date</a:t>
            </a:r>
            <a:endParaRPr sz="1800" dirty="0"/>
          </a:p>
          <a:p>
            <a:pPr indent="-342892">
              <a:spcBef>
                <a:spcPts val="0"/>
              </a:spcBef>
              <a:buSzPts val="1800"/>
            </a:pPr>
            <a:r>
              <a:rPr lang="en" sz="1800" dirty="0"/>
              <a:t>Hot-fix support for emergency situations</a:t>
            </a:r>
            <a:endParaRPr sz="1800" dirty="0"/>
          </a:p>
          <a:p>
            <a:pPr indent="-342892">
              <a:spcBef>
                <a:spcPts val="0"/>
              </a:spcBef>
              <a:buSzPts val="1800"/>
            </a:pPr>
            <a:r>
              <a:rPr lang="en" sz="1800" dirty="0"/>
              <a:t>Premium Support available for an additional cost</a:t>
            </a:r>
            <a:endParaRPr sz="1800" dirty="0"/>
          </a:p>
          <a:p>
            <a:pPr indent="-342892">
              <a:spcBef>
                <a:spcPts val="0"/>
              </a:spcBef>
              <a:buSzPts val="1800"/>
            </a:pPr>
            <a:r>
              <a:rPr lang="en" sz="1800" dirty="0"/>
              <a:t>Support Engineers average 15+ years of experience</a:t>
            </a:r>
            <a:endParaRPr sz="1800" dirty="0"/>
          </a:p>
        </p:txBody>
      </p:sp>
      <p:sp>
        <p:nvSpPr>
          <p:cNvPr id="1704" name="Shape 1704"/>
          <p:cNvSpPr txBox="1">
            <a:spLocks noGrp="1"/>
          </p:cNvSpPr>
          <p:nvPr>
            <p:ph type="sldNum" idx="12"/>
          </p:nvPr>
        </p:nvSpPr>
        <p:spPr>
          <a:xfrm>
            <a:off x="43199" y="4817151"/>
            <a:ext cx="378300" cy="239400"/>
          </a:xfrm>
          <a:prstGeom prst="rect">
            <a:avLst/>
          </a:prstGeom>
          <a:noFill/>
          <a:ln>
            <a:noFill/>
          </a:ln>
        </p:spPr>
        <p:txBody>
          <a:bodyPr spcFirstLastPara="1" vert="horz" wrap="square" lIns="91425" tIns="45700" rIns="91425" bIns="45700" rtlCol="0" anchor="b" anchorCtr="0">
            <a:noAutofit/>
          </a:bodyPr>
          <a:lstStyle/>
          <a:p>
            <a:pPr algn="l"/>
            <a:fld id="{00000000-1234-1234-1234-123412341234}" type="slidenum">
              <a:rPr lang="en"/>
              <a:pPr algn="l"/>
              <a:t>21</a:t>
            </a:fld>
            <a:endParaRPr/>
          </a:p>
        </p:txBody>
      </p:sp>
      <p:sp>
        <p:nvSpPr>
          <p:cNvPr id="1705" name="Shape 1705"/>
          <p:cNvSpPr txBox="1">
            <a:spLocks noGrp="1"/>
          </p:cNvSpPr>
          <p:nvPr>
            <p:ph type="dt" idx="10"/>
          </p:nvPr>
        </p:nvSpPr>
        <p:spPr>
          <a:xfrm>
            <a:off x="474791" y="4790122"/>
            <a:ext cx="2057400" cy="274500"/>
          </a:xfrm>
          <a:prstGeom prst="rect">
            <a:avLst/>
          </a:prstGeom>
          <a:noFill/>
          <a:ln>
            <a:noFill/>
          </a:ln>
        </p:spPr>
        <p:txBody>
          <a:bodyPr spcFirstLastPara="1" wrap="square" lIns="0" tIns="45700" rIns="91425" bIns="45700" anchor="b" anchorCtr="0">
            <a:noAutofit/>
          </a:bodyPr>
          <a:lstStyle/>
          <a:p>
            <a:r>
              <a:rPr lang="en" dirty="0"/>
              <a:t>© DataStax, All Rights Reserved.</a:t>
            </a:r>
            <a:endParaRPr dirty="0"/>
          </a:p>
        </p:txBody>
      </p:sp>
      <p:sp>
        <p:nvSpPr>
          <p:cNvPr id="1706" name="Shape 1706"/>
          <p:cNvSpPr txBox="1">
            <a:spLocks noGrp="1"/>
          </p:cNvSpPr>
          <p:nvPr>
            <p:ph type="ftr" idx="11"/>
          </p:nvPr>
        </p:nvSpPr>
        <p:spPr>
          <a:xfrm>
            <a:off x="3028950" y="4789169"/>
            <a:ext cx="3086100" cy="274500"/>
          </a:xfrm>
          <a:prstGeom prst="rect">
            <a:avLst/>
          </a:prstGeom>
          <a:noFill/>
          <a:ln>
            <a:noFill/>
          </a:ln>
        </p:spPr>
        <p:txBody>
          <a:bodyPr spcFirstLastPara="1" wrap="square" lIns="0" tIns="45700" rIns="0" bIns="45700" anchor="b" anchorCtr="0">
            <a:noAutofit/>
          </a:bodyPr>
          <a:lstStyle/>
          <a:p>
            <a:r>
              <a:rPr lang="en"/>
              <a:t>Confidential</a:t>
            </a:r>
            <a:endParaRPr/>
          </a:p>
        </p:txBody>
      </p:sp>
      <p:pic>
        <p:nvPicPr>
          <p:cNvPr id="9" name="Picture 8">
            <a:extLst>
              <a:ext uri="{FF2B5EF4-FFF2-40B4-BE49-F238E27FC236}">
                <a16:creationId xmlns:a16="http://schemas.microsoft.com/office/drawing/2014/main" id="{A61828B3-B36F-3A41-9E97-6CE2F488643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3199" y="173314"/>
            <a:ext cx="1341950" cy="1284846"/>
          </a:xfrm>
          <a:prstGeom prst="rect">
            <a:avLst/>
          </a:prstGeom>
        </p:spPr>
      </p:pic>
      <p:sp>
        <p:nvSpPr>
          <p:cNvPr id="12" name="Shape 1711">
            <a:extLst>
              <a:ext uri="{FF2B5EF4-FFF2-40B4-BE49-F238E27FC236}">
                <a16:creationId xmlns:a16="http://schemas.microsoft.com/office/drawing/2014/main" id="{177055C3-0536-1C41-88E1-453F868431D1}"/>
              </a:ext>
            </a:extLst>
          </p:cNvPr>
          <p:cNvSpPr txBox="1">
            <a:spLocks noGrp="1"/>
          </p:cNvSpPr>
          <p:nvPr>
            <p:ph type="title"/>
          </p:nvPr>
        </p:nvSpPr>
        <p:spPr>
          <a:xfrm>
            <a:off x="1503491" y="541687"/>
            <a:ext cx="8229600" cy="548100"/>
          </a:xfrm>
          <a:prstGeom prst="rect">
            <a:avLst/>
          </a:prstGeom>
        </p:spPr>
        <p:txBody>
          <a:bodyPr spcFirstLastPara="1" wrap="square" lIns="91425" tIns="91425" rIns="91425" bIns="91425" anchor="b" anchorCtr="0">
            <a:noAutofit/>
          </a:bodyPr>
          <a:lstStyle/>
          <a:p>
            <a:r>
              <a:rPr lang="en" dirty="0"/>
              <a:t>Expert Support</a:t>
            </a:r>
            <a:endParaRPr dirty="0"/>
          </a:p>
        </p:txBody>
      </p:sp>
    </p:spTree>
    <p:extLst>
      <p:ext uri="{BB962C8B-B14F-4D97-AF65-F5344CB8AC3E}">
        <p14:creationId xmlns:p14="http://schemas.microsoft.com/office/powerpoint/2010/main" val="25901008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10"/>
        <p:cNvGrpSpPr/>
        <p:nvPr/>
      </p:nvGrpSpPr>
      <p:grpSpPr>
        <a:xfrm>
          <a:off x="0" y="0"/>
          <a:ext cx="0" cy="0"/>
          <a:chOff x="0" y="0"/>
          <a:chExt cx="0" cy="0"/>
        </a:xfrm>
      </p:grpSpPr>
      <p:sp>
        <p:nvSpPr>
          <p:cNvPr id="1711" name="Shape 1711"/>
          <p:cNvSpPr txBox="1">
            <a:spLocks noGrp="1"/>
          </p:cNvSpPr>
          <p:nvPr>
            <p:ph type="title"/>
          </p:nvPr>
        </p:nvSpPr>
        <p:spPr>
          <a:xfrm>
            <a:off x="1503491" y="541687"/>
            <a:ext cx="8229600" cy="548100"/>
          </a:xfrm>
          <a:prstGeom prst="rect">
            <a:avLst/>
          </a:prstGeom>
        </p:spPr>
        <p:txBody>
          <a:bodyPr spcFirstLastPara="1" wrap="square" lIns="91425" tIns="91425" rIns="91425" bIns="91425" anchor="b" anchorCtr="0">
            <a:noAutofit/>
          </a:bodyPr>
          <a:lstStyle/>
          <a:p>
            <a:r>
              <a:rPr lang="en" dirty="0"/>
              <a:t>Professional Services</a:t>
            </a:r>
            <a:endParaRPr dirty="0"/>
          </a:p>
        </p:txBody>
      </p:sp>
      <p:sp>
        <p:nvSpPr>
          <p:cNvPr id="1712" name="Shape 1712"/>
          <p:cNvSpPr txBox="1">
            <a:spLocks noGrp="1"/>
          </p:cNvSpPr>
          <p:nvPr>
            <p:ph type="body" idx="1"/>
          </p:nvPr>
        </p:nvSpPr>
        <p:spPr>
          <a:xfrm>
            <a:off x="412475" y="2341564"/>
            <a:ext cx="4298100" cy="2301900"/>
          </a:xfrm>
          <a:prstGeom prst="rect">
            <a:avLst/>
          </a:prstGeom>
        </p:spPr>
        <p:txBody>
          <a:bodyPr spcFirstLastPara="1" wrap="square" lIns="91425" tIns="91425" rIns="91425" bIns="91425" anchor="t" anchorCtr="0">
            <a:noAutofit/>
          </a:bodyPr>
          <a:lstStyle/>
          <a:p>
            <a:r>
              <a:rPr lang="en" sz="1800"/>
              <a:t>Architecture Review</a:t>
            </a:r>
            <a:endParaRPr sz="1800"/>
          </a:p>
          <a:p>
            <a:pPr>
              <a:spcBef>
                <a:spcPts val="0"/>
              </a:spcBef>
            </a:pPr>
            <a:r>
              <a:rPr lang="en" sz="1800"/>
              <a:t>Customer Success Architect</a:t>
            </a:r>
            <a:endParaRPr sz="1800"/>
          </a:p>
          <a:p>
            <a:pPr>
              <a:spcBef>
                <a:spcPts val="0"/>
              </a:spcBef>
            </a:pPr>
            <a:r>
              <a:rPr lang="en" sz="1800"/>
              <a:t>Dev &amp; Ops Primer</a:t>
            </a:r>
            <a:endParaRPr sz="1800"/>
          </a:p>
          <a:p>
            <a:pPr>
              <a:spcBef>
                <a:spcPts val="0"/>
              </a:spcBef>
            </a:pPr>
            <a:r>
              <a:rPr lang="en" sz="1800"/>
              <a:t>Production Readiness</a:t>
            </a:r>
            <a:endParaRPr sz="1800"/>
          </a:p>
          <a:p>
            <a:pPr>
              <a:spcBef>
                <a:spcPts val="0"/>
              </a:spcBef>
            </a:pPr>
            <a:r>
              <a:rPr lang="en" sz="1800"/>
              <a:t>Sprint Advisory </a:t>
            </a:r>
            <a:endParaRPr sz="1800"/>
          </a:p>
          <a:p>
            <a:pPr>
              <a:spcBef>
                <a:spcPts val="0"/>
              </a:spcBef>
            </a:pPr>
            <a:r>
              <a:rPr lang="en" sz="1800"/>
              <a:t>Search, Analytics, &amp; Graph Primers</a:t>
            </a:r>
            <a:br>
              <a:rPr lang="en" sz="1800"/>
            </a:br>
            <a:br>
              <a:rPr lang="en"/>
            </a:br>
            <a:endParaRPr/>
          </a:p>
        </p:txBody>
      </p:sp>
      <p:sp>
        <p:nvSpPr>
          <p:cNvPr id="1713" name="Shape 1713"/>
          <p:cNvSpPr txBox="1">
            <a:spLocks noGrp="1"/>
          </p:cNvSpPr>
          <p:nvPr>
            <p:ph type="dt" idx="10"/>
          </p:nvPr>
        </p:nvSpPr>
        <p:spPr>
          <a:xfrm>
            <a:off x="474791" y="4790122"/>
            <a:ext cx="2057400" cy="274500"/>
          </a:xfrm>
          <a:prstGeom prst="rect">
            <a:avLst/>
          </a:prstGeom>
          <a:noFill/>
          <a:ln>
            <a:noFill/>
          </a:ln>
        </p:spPr>
        <p:txBody>
          <a:bodyPr spcFirstLastPara="1" wrap="square" lIns="0" tIns="45700" rIns="91425" bIns="45700" anchor="b" anchorCtr="0">
            <a:noAutofit/>
          </a:bodyPr>
          <a:lstStyle/>
          <a:p>
            <a:r>
              <a:rPr lang="en" dirty="0"/>
              <a:t>© DataStax, All Rights Reserved.</a:t>
            </a:r>
            <a:endParaRPr dirty="0"/>
          </a:p>
        </p:txBody>
      </p:sp>
      <p:sp>
        <p:nvSpPr>
          <p:cNvPr id="1714" name="Shape 1714"/>
          <p:cNvSpPr txBox="1">
            <a:spLocks noGrp="1"/>
          </p:cNvSpPr>
          <p:nvPr>
            <p:ph type="ftr" idx="11"/>
          </p:nvPr>
        </p:nvSpPr>
        <p:spPr>
          <a:xfrm>
            <a:off x="3028950" y="4789169"/>
            <a:ext cx="3086100" cy="274500"/>
          </a:xfrm>
          <a:prstGeom prst="rect">
            <a:avLst/>
          </a:prstGeom>
          <a:noFill/>
          <a:ln>
            <a:noFill/>
          </a:ln>
        </p:spPr>
        <p:txBody>
          <a:bodyPr spcFirstLastPara="1" wrap="square" lIns="0" tIns="45700" rIns="0" bIns="45700" anchor="b" anchorCtr="0">
            <a:noAutofit/>
          </a:bodyPr>
          <a:lstStyle/>
          <a:p>
            <a:r>
              <a:rPr lang="en"/>
              <a:t>Confidential</a:t>
            </a:r>
            <a:endParaRPr/>
          </a:p>
        </p:txBody>
      </p:sp>
      <p:sp>
        <p:nvSpPr>
          <p:cNvPr id="1715" name="Shape 1715"/>
          <p:cNvSpPr txBox="1">
            <a:spLocks noGrp="1"/>
          </p:cNvSpPr>
          <p:nvPr>
            <p:ph type="sldNum" idx="12"/>
          </p:nvPr>
        </p:nvSpPr>
        <p:spPr>
          <a:xfrm>
            <a:off x="43199" y="4817151"/>
            <a:ext cx="378300" cy="239400"/>
          </a:xfrm>
          <a:prstGeom prst="rect">
            <a:avLst/>
          </a:prstGeom>
          <a:noFill/>
          <a:ln>
            <a:noFill/>
          </a:ln>
        </p:spPr>
        <p:txBody>
          <a:bodyPr spcFirstLastPara="1" vert="horz" wrap="square" lIns="91425" tIns="45700" rIns="91425" bIns="45700" rtlCol="0" anchor="b" anchorCtr="0">
            <a:noAutofit/>
          </a:bodyPr>
          <a:lstStyle/>
          <a:p>
            <a:pPr algn="l"/>
            <a:fld id="{00000000-1234-1234-1234-123412341234}" type="slidenum">
              <a:rPr lang="en"/>
              <a:pPr algn="l"/>
              <a:t>22</a:t>
            </a:fld>
            <a:endParaRPr/>
          </a:p>
        </p:txBody>
      </p:sp>
      <p:pic>
        <p:nvPicPr>
          <p:cNvPr id="1716" name="Shape 1716"/>
          <p:cNvPicPr preferRelativeResize="0"/>
          <p:nvPr/>
        </p:nvPicPr>
        <p:blipFill>
          <a:blip r:embed="rId3">
            <a:alphaModFix/>
          </a:blip>
          <a:stretch>
            <a:fillRect/>
          </a:stretch>
        </p:blipFill>
        <p:spPr>
          <a:xfrm>
            <a:off x="1133696" y="1604818"/>
            <a:ext cx="2548095" cy="741590"/>
          </a:xfrm>
          <a:prstGeom prst="rect">
            <a:avLst/>
          </a:prstGeom>
          <a:noFill/>
          <a:ln>
            <a:noFill/>
          </a:ln>
        </p:spPr>
      </p:pic>
      <p:sp>
        <p:nvSpPr>
          <p:cNvPr id="1717" name="Shape 1717"/>
          <p:cNvSpPr txBox="1">
            <a:spLocks noGrp="1"/>
          </p:cNvSpPr>
          <p:nvPr>
            <p:ph type="body" idx="1"/>
          </p:nvPr>
        </p:nvSpPr>
        <p:spPr>
          <a:xfrm>
            <a:off x="4527275" y="2341564"/>
            <a:ext cx="4298100" cy="2301900"/>
          </a:xfrm>
          <a:prstGeom prst="rect">
            <a:avLst/>
          </a:prstGeom>
        </p:spPr>
        <p:txBody>
          <a:bodyPr spcFirstLastPara="1" wrap="square" lIns="91425" tIns="91425" rIns="91425" bIns="91425" anchor="t" anchorCtr="0">
            <a:noAutofit/>
          </a:bodyPr>
          <a:lstStyle/>
          <a:p>
            <a:r>
              <a:rPr lang="en" sz="1800"/>
              <a:t>Implementation blueprints</a:t>
            </a:r>
            <a:endParaRPr sz="1800"/>
          </a:p>
          <a:p>
            <a:pPr>
              <a:spcBef>
                <a:spcPts val="0"/>
              </a:spcBef>
            </a:pPr>
            <a:r>
              <a:rPr lang="en" sz="1800"/>
              <a:t>Architecture and design</a:t>
            </a:r>
            <a:endParaRPr sz="1800"/>
          </a:p>
          <a:p>
            <a:pPr>
              <a:spcBef>
                <a:spcPts val="0"/>
              </a:spcBef>
            </a:pPr>
            <a:r>
              <a:rPr lang="en" sz="1800"/>
              <a:t>Implementation services</a:t>
            </a:r>
            <a:endParaRPr sz="1800"/>
          </a:p>
          <a:p>
            <a:pPr>
              <a:spcBef>
                <a:spcPts val="0"/>
              </a:spcBef>
            </a:pPr>
            <a:r>
              <a:rPr lang="en" sz="1800"/>
              <a:t>Assessment and health checks</a:t>
            </a:r>
            <a:endParaRPr sz="1800"/>
          </a:p>
          <a:p>
            <a:pPr>
              <a:spcBef>
                <a:spcPts val="0"/>
              </a:spcBef>
            </a:pPr>
            <a:r>
              <a:rPr lang="en" sz="1800"/>
              <a:t>Customer success architect</a:t>
            </a:r>
            <a:endParaRPr sz="1800"/>
          </a:p>
          <a:p>
            <a:pPr>
              <a:spcBef>
                <a:spcPts val="0"/>
              </a:spcBef>
            </a:pPr>
            <a:r>
              <a:rPr lang="en" sz="1800"/>
              <a:t>Enterprise adoption framework</a:t>
            </a:r>
            <a:endParaRPr sz="1800"/>
          </a:p>
          <a:p>
            <a:pPr>
              <a:spcBef>
                <a:spcPts val="0"/>
              </a:spcBef>
            </a:pPr>
            <a:r>
              <a:rPr lang="en" sz="1800"/>
              <a:t>Peak season support</a:t>
            </a:r>
            <a:endParaRPr sz="1800"/>
          </a:p>
          <a:p>
            <a:pPr>
              <a:spcBef>
                <a:spcPts val="0"/>
              </a:spcBef>
            </a:pPr>
            <a:r>
              <a:rPr lang="en" sz="1800"/>
              <a:t>Technical Project Management </a:t>
            </a:r>
            <a:br>
              <a:rPr lang="en" sz="1800"/>
            </a:br>
            <a:br>
              <a:rPr lang="en" sz="1800"/>
            </a:br>
            <a:br>
              <a:rPr lang="en"/>
            </a:br>
            <a:endParaRPr/>
          </a:p>
        </p:txBody>
      </p:sp>
      <p:pic>
        <p:nvPicPr>
          <p:cNvPr id="1718" name="Shape 1718"/>
          <p:cNvPicPr preferRelativeResize="0"/>
          <p:nvPr/>
        </p:nvPicPr>
        <p:blipFill>
          <a:blip r:embed="rId4">
            <a:alphaModFix/>
          </a:blip>
          <a:stretch>
            <a:fillRect/>
          </a:stretch>
        </p:blipFill>
        <p:spPr>
          <a:xfrm>
            <a:off x="5235697" y="1609436"/>
            <a:ext cx="2428419" cy="686431"/>
          </a:xfrm>
          <a:prstGeom prst="rect">
            <a:avLst/>
          </a:prstGeom>
          <a:noFill/>
          <a:ln>
            <a:noFill/>
          </a:ln>
        </p:spPr>
      </p:pic>
      <p:pic>
        <p:nvPicPr>
          <p:cNvPr id="10" name="Picture 9">
            <a:extLst>
              <a:ext uri="{FF2B5EF4-FFF2-40B4-BE49-F238E27FC236}">
                <a16:creationId xmlns:a16="http://schemas.microsoft.com/office/drawing/2014/main" id="{E431632E-A14C-1045-A5E2-469D6E05E51D}"/>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43199" y="173314"/>
            <a:ext cx="1341950" cy="1284846"/>
          </a:xfrm>
          <a:prstGeom prst="rect">
            <a:avLst/>
          </a:prstGeom>
        </p:spPr>
      </p:pic>
    </p:spTree>
    <p:extLst>
      <p:ext uri="{BB962C8B-B14F-4D97-AF65-F5344CB8AC3E}">
        <p14:creationId xmlns:p14="http://schemas.microsoft.com/office/powerpoint/2010/main" val="3510839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sp>
        <p:nvSpPr>
          <p:cNvPr id="1723" name="Shape 1723"/>
          <p:cNvSpPr txBox="1">
            <a:spLocks noGrp="1"/>
          </p:cNvSpPr>
          <p:nvPr>
            <p:ph type="title"/>
          </p:nvPr>
        </p:nvSpPr>
        <p:spPr>
          <a:xfrm>
            <a:off x="1341950" y="447326"/>
            <a:ext cx="8229600" cy="548100"/>
          </a:xfrm>
          <a:prstGeom prst="rect">
            <a:avLst/>
          </a:prstGeom>
        </p:spPr>
        <p:txBody>
          <a:bodyPr spcFirstLastPara="1" wrap="square" lIns="91425" tIns="91425" rIns="91425" bIns="91425" anchor="b" anchorCtr="0">
            <a:noAutofit/>
          </a:bodyPr>
          <a:lstStyle/>
          <a:p>
            <a:r>
              <a:rPr lang="en" dirty="0"/>
              <a:t>Get trained up and certified</a:t>
            </a:r>
            <a:endParaRPr dirty="0"/>
          </a:p>
        </p:txBody>
      </p:sp>
      <p:sp>
        <p:nvSpPr>
          <p:cNvPr id="1724" name="Shape 1724"/>
          <p:cNvSpPr txBox="1">
            <a:spLocks noGrp="1"/>
          </p:cNvSpPr>
          <p:nvPr>
            <p:ph type="body" idx="1"/>
          </p:nvPr>
        </p:nvSpPr>
        <p:spPr>
          <a:xfrm>
            <a:off x="232349" y="1590391"/>
            <a:ext cx="7640053" cy="1813354"/>
          </a:xfrm>
          <a:prstGeom prst="rect">
            <a:avLst/>
          </a:prstGeom>
        </p:spPr>
        <p:txBody>
          <a:bodyPr spcFirstLastPara="1" wrap="square" lIns="91425" tIns="91425" rIns="91425" bIns="91425" anchor="t" anchorCtr="0">
            <a:noAutofit/>
          </a:bodyPr>
          <a:lstStyle/>
          <a:p>
            <a:r>
              <a:rPr lang="en" sz="2400" dirty="0" err="1"/>
              <a:t>DataStax</a:t>
            </a:r>
            <a:r>
              <a:rPr lang="en" sz="2400" dirty="0"/>
              <a:t> Academy</a:t>
            </a:r>
            <a:endParaRPr sz="2400" dirty="0"/>
          </a:p>
          <a:p>
            <a:pPr>
              <a:spcBef>
                <a:spcPts val="0"/>
              </a:spcBef>
            </a:pPr>
            <a:r>
              <a:rPr lang="en" sz="2400" dirty="0"/>
              <a:t>Free online</a:t>
            </a:r>
            <a:endParaRPr sz="2400" dirty="0"/>
          </a:p>
          <a:p>
            <a:pPr>
              <a:spcBef>
                <a:spcPts val="0"/>
              </a:spcBef>
            </a:pPr>
            <a:r>
              <a:rPr lang="en" sz="2400" dirty="0"/>
              <a:t>In-person or private</a:t>
            </a:r>
            <a:endParaRPr sz="2400" dirty="0"/>
          </a:p>
          <a:p>
            <a:pPr>
              <a:spcBef>
                <a:spcPts val="0"/>
              </a:spcBef>
            </a:pPr>
            <a:r>
              <a:rPr lang="en" sz="2400" dirty="0"/>
              <a:t>Certifications</a:t>
            </a:r>
            <a:endParaRPr sz="2400" dirty="0"/>
          </a:p>
          <a:p>
            <a:pPr>
              <a:spcBef>
                <a:spcPts val="0"/>
              </a:spcBef>
            </a:pPr>
            <a:r>
              <a:rPr lang="en" sz="2400" dirty="0"/>
              <a:t>Virtual instructor led training</a:t>
            </a:r>
            <a:endParaRPr sz="2400" dirty="0"/>
          </a:p>
          <a:p>
            <a:pPr>
              <a:spcBef>
                <a:spcPts val="0"/>
              </a:spcBef>
            </a:pPr>
            <a:r>
              <a:rPr lang="en" sz="2400" dirty="0"/>
              <a:t>DataStax Slack channel </a:t>
            </a:r>
            <a:br>
              <a:rPr lang="en" sz="2400" dirty="0"/>
            </a:br>
            <a:br>
              <a:rPr lang="en" sz="2400" dirty="0"/>
            </a:br>
            <a:endParaRPr sz="2400" dirty="0"/>
          </a:p>
        </p:txBody>
      </p:sp>
      <p:grpSp>
        <p:nvGrpSpPr>
          <p:cNvPr id="1725" name="Shape 1725"/>
          <p:cNvGrpSpPr/>
          <p:nvPr/>
        </p:nvGrpSpPr>
        <p:grpSpPr>
          <a:xfrm>
            <a:off x="4625255" y="1359186"/>
            <a:ext cx="4569521" cy="3040808"/>
            <a:chOff x="4671539" y="1823028"/>
            <a:chExt cx="3902572" cy="2596984"/>
          </a:xfrm>
        </p:grpSpPr>
        <p:grpSp>
          <p:nvGrpSpPr>
            <p:cNvPr id="1726" name="Shape 1726"/>
            <p:cNvGrpSpPr/>
            <p:nvPr/>
          </p:nvGrpSpPr>
          <p:grpSpPr>
            <a:xfrm>
              <a:off x="4671539" y="1823028"/>
              <a:ext cx="3902572" cy="2596984"/>
              <a:chOff x="4071411" y="2901679"/>
              <a:chExt cx="4473374" cy="2976827"/>
            </a:xfrm>
          </p:grpSpPr>
          <p:pic>
            <p:nvPicPr>
              <p:cNvPr id="1727" name="Shape 1727"/>
              <p:cNvPicPr preferRelativeResize="0"/>
              <p:nvPr/>
            </p:nvPicPr>
            <p:blipFill rotWithShape="1">
              <a:blip r:embed="rId3">
                <a:clrChange>
                  <a:clrFrom>
                    <a:srgbClr val="FFFFFF"/>
                  </a:clrFrom>
                  <a:clrTo>
                    <a:srgbClr val="FFFFFF">
                      <a:alpha val="0"/>
                    </a:srgbClr>
                  </a:clrTo>
                </a:clrChange>
                <a:alphaModFix/>
              </a:blip>
              <a:srcRect/>
              <a:stretch/>
            </p:blipFill>
            <p:spPr>
              <a:xfrm>
                <a:off x="4071411" y="2901679"/>
                <a:ext cx="4473374" cy="2976827"/>
              </a:xfrm>
              <a:prstGeom prst="rect">
                <a:avLst/>
              </a:prstGeom>
              <a:noFill/>
              <a:ln>
                <a:noFill/>
              </a:ln>
            </p:spPr>
          </p:pic>
          <p:pic>
            <p:nvPicPr>
              <p:cNvPr id="1728" name="Shape 1728"/>
              <p:cNvPicPr preferRelativeResize="0"/>
              <p:nvPr/>
            </p:nvPicPr>
            <p:blipFill rotWithShape="1">
              <a:blip r:embed="rId4">
                <a:alphaModFix/>
              </a:blip>
              <a:srcRect/>
              <a:stretch/>
            </p:blipFill>
            <p:spPr>
              <a:xfrm>
                <a:off x="4800104" y="3207371"/>
                <a:ext cx="3181155" cy="1912825"/>
              </a:xfrm>
              <a:prstGeom prst="rect">
                <a:avLst/>
              </a:prstGeom>
              <a:noFill/>
              <a:ln>
                <a:noFill/>
              </a:ln>
            </p:spPr>
          </p:pic>
        </p:grpSp>
        <p:pic>
          <p:nvPicPr>
            <p:cNvPr id="1729" name="Shape 1729"/>
            <p:cNvPicPr preferRelativeResize="0"/>
            <p:nvPr/>
          </p:nvPicPr>
          <p:blipFill rotWithShape="1">
            <a:blip r:embed="rId5">
              <a:alphaModFix/>
            </a:blip>
            <a:srcRect/>
            <a:stretch/>
          </p:blipFill>
          <p:spPr>
            <a:xfrm>
              <a:off x="5307277" y="2089731"/>
              <a:ext cx="2775256" cy="1668759"/>
            </a:xfrm>
            <a:prstGeom prst="rect">
              <a:avLst/>
            </a:prstGeom>
            <a:noFill/>
            <a:ln>
              <a:noFill/>
            </a:ln>
          </p:spPr>
        </p:pic>
      </p:grpSp>
      <p:sp>
        <p:nvSpPr>
          <p:cNvPr id="1730" name="Shape 1730"/>
          <p:cNvSpPr txBox="1">
            <a:spLocks noGrp="1"/>
          </p:cNvSpPr>
          <p:nvPr>
            <p:ph type="sldNum" idx="12"/>
          </p:nvPr>
        </p:nvSpPr>
        <p:spPr>
          <a:xfrm>
            <a:off x="43199" y="4817151"/>
            <a:ext cx="378300" cy="239400"/>
          </a:xfrm>
          <a:prstGeom prst="rect">
            <a:avLst/>
          </a:prstGeom>
          <a:noFill/>
          <a:ln>
            <a:noFill/>
          </a:ln>
        </p:spPr>
        <p:txBody>
          <a:bodyPr spcFirstLastPara="1" vert="horz" wrap="square" lIns="91425" tIns="45700" rIns="91425" bIns="45700" rtlCol="0" anchor="b" anchorCtr="0">
            <a:noAutofit/>
          </a:bodyPr>
          <a:lstStyle/>
          <a:p>
            <a:pPr algn="l"/>
            <a:fld id="{00000000-1234-1234-1234-123412341234}" type="slidenum">
              <a:rPr lang="en"/>
              <a:pPr algn="l"/>
              <a:t>23</a:t>
            </a:fld>
            <a:endParaRPr/>
          </a:p>
        </p:txBody>
      </p:sp>
      <p:sp>
        <p:nvSpPr>
          <p:cNvPr id="1731" name="Shape 1731"/>
          <p:cNvSpPr txBox="1">
            <a:spLocks noGrp="1"/>
          </p:cNvSpPr>
          <p:nvPr>
            <p:ph type="dt" idx="10"/>
          </p:nvPr>
        </p:nvSpPr>
        <p:spPr>
          <a:xfrm>
            <a:off x="474791" y="4790122"/>
            <a:ext cx="2057400" cy="274500"/>
          </a:xfrm>
          <a:prstGeom prst="rect">
            <a:avLst/>
          </a:prstGeom>
          <a:noFill/>
          <a:ln>
            <a:noFill/>
          </a:ln>
        </p:spPr>
        <p:txBody>
          <a:bodyPr spcFirstLastPara="1" wrap="square" lIns="0" tIns="45700" rIns="91425" bIns="45700" anchor="b" anchorCtr="0">
            <a:noAutofit/>
          </a:bodyPr>
          <a:lstStyle/>
          <a:p>
            <a:r>
              <a:rPr lang="en" dirty="0"/>
              <a:t>© DataStax, All Rights Reserved.</a:t>
            </a:r>
            <a:endParaRPr dirty="0"/>
          </a:p>
        </p:txBody>
      </p:sp>
      <p:sp>
        <p:nvSpPr>
          <p:cNvPr id="1732" name="Shape 1732"/>
          <p:cNvSpPr txBox="1">
            <a:spLocks noGrp="1"/>
          </p:cNvSpPr>
          <p:nvPr>
            <p:ph type="ftr" idx="11"/>
          </p:nvPr>
        </p:nvSpPr>
        <p:spPr>
          <a:xfrm>
            <a:off x="3028950" y="4789169"/>
            <a:ext cx="3086100" cy="274500"/>
          </a:xfrm>
          <a:prstGeom prst="rect">
            <a:avLst/>
          </a:prstGeom>
          <a:noFill/>
          <a:ln>
            <a:noFill/>
          </a:ln>
        </p:spPr>
        <p:txBody>
          <a:bodyPr spcFirstLastPara="1" wrap="square" lIns="0" tIns="45700" rIns="0" bIns="45700" anchor="b" anchorCtr="0">
            <a:noAutofit/>
          </a:bodyPr>
          <a:lstStyle/>
          <a:p>
            <a:r>
              <a:rPr lang="en"/>
              <a:t>Confidential</a:t>
            </a:r>
            <a:endParaRPr/>
          </a:p>
        </p:txBody>
      </p:sp>
      <p:pic>
        <p:nvPicPr>
          <p:cNvPr id="12" name="Picture 11">
            <a:extLst>
              <a:ext uri="{FF2B5EF4-FFF2-40B4-BE49-F238E27FC236}">
                <a16:creationId xmlns:a16="http://schemas.microsoft.com/office/drawing/2014/main" id="{B92CA03F-45FC-F840-9D76-BEC81FA47E86}"/>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0" y="74340"/>
            <a:ext cx="1341950" cy="1284846"/>
          </a:xfrm>
          <a:prstGeom prst="rect">
            <a:avLst/>
          </a:prstGeom>
        </p:spPr>
      </p:pic>
      <p:sp>
        <p:nvSpPr>
          <p:cNvPr id="13" name="Rectangle 12">
            <a:extLst>
              <a:ext uri="{FF2B5EF4-FFF2-40B4-BE49-F238E27FC236}">
                <a16:creationId xmlns:a16="http://schemas.microsoft.com/office/drawing/2014/main" id="{C55EC6CE-75DC-B140-BE55-AD9E0EDDAE92}"/>
              </a:ext>
            </a:extLst>
          </p:cNvPr>
          <p:cNvSpPr/>
          <p:nvPr/>
        </p:nvSpPr>
        <p:spPr>
          <a:xfrm>
            <a:off x="232349" y="4196175"/>
            <a:ext cx="9044940" cy="461665"/>
          </a:xfrm>
          <a:prstGeom prst="rect">
            <a:avLst/>
          </a:prstGeom>
        </p:spPr>
        <p:txBody>
          <a:bodyPr wrap="square">
            <a:spAutoFit/>
          </a:bodyPr>
          <a:lstStyle/>
          <a:p>
            <a:r>
              <a:rPr lang="fr-FR" sz="2400" b="1" dirty="0">
                <a:solidFill>
                  <a:schemeClr val="accent1"/>
                </a:solidFill>
              </a:rPr>
              <a:t>http://</a:t>
            </a:r>
            <a:r>
              <a:rPr lang="fr-FR" sz="2400" b="1" dirty="0" err="1">
                <a:solidFill>
                  <a:schemeClr val="accent1"/>
                </a:solidFill>
              </a:rPr>
              <a:t>academy.datastax.com</a:t>
            </a:r>
            <a:endParaRPr lang="fr-FR" sz="2400" b="1" dirty="0">
              <a:solidFill>
                <a:schemeClr val="accent1"/>
              </a:solidFill>
            </a:endParaRPr>
          </a:p>
        </p:txBody>
      </p:sp>
    </p:spTree>
    <p:extLst>
      <p:ext uri="{BB962C8B-B14F-4D97-AF65-F5344CB8AC3E}">
        <p14:creationId xmlns:p14="http://schemas.microsoft.com/office/powerpoint/2010/main" val="16140872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23A66-9708-064B-B211-46E8BD8F242F}"/>
              </a:ext>
            </a:extLst>
          </p:cNvPr>
          <p:cNvSpPr>
            <a:spLocks noGrp="1"/>
          </p:cNvSpPr>
          <p:nvPr>
            <p:ph type="title"/>
          </p:nvPr>
        </p:nvSpPr>
        <p:spPr/>
        <p:txBody>
          <a:bodyPr/>
          <a:lstStyle/>
          <a:p>
            <a:r>
              <a:rPr lang="en-US" dirty="0"/>
              <a:t>DataStax Enterprise</a:t>
            </a:r>
          </a:p>
        </p:txBody>
      </p:sp>
      <p:pic>
        <p:nvPicPr>
          <p:cNvPr id="69" name="Shape 498">
            <a:extLst>
              <a:ext uri="{FF2B5EF4-FFF2-40B4-BE49-F238E27FC236}">
                <a16:creationId xmlns:a16="http://schemas.microsoft.com/office/drawing/2014/main" id="{872F1344-82E0-BF49-80AB-7DD0BC6777DE}"/>
              </a:ext>
            </a:extLst>
          </p:cNvPr>
          <p:cNvPicPr preferRelativeResize="0"/>
          <p:nvPr/>
        </p:nvPicPr>
        <p:blipFill rotWithShape="1">
          <a:blip r:embed="rId3">
            <a:alphaModFix/>
          </a:blip>
          <a:srcRect/>
          <a:stretch/>
        </p:blipFill>
        <p:spPr>
          <a:xfrm>
            <a:off x="3771900" y="1955800"/>
            <a:ext cx="1498600" cy="1549400"/>
          </a:xfrm>
          <a:prstGeom prst="rect">
            <a:avLst/>
          </a:prstGeom>
          <a:noFill/>
          <a:ln>
            <a:noFill/>
          </a:ln>
        </p:spPr>
      </p:pic>
      <p:pic>
        <p:nvPicPr>
          <p:cNvPr id="70" name="Shape 499">
            <a:extLst>
              <a:ext uri="{FF2B5EF4-FFF2-40B4-BE49-F238E27FC236}">
                <a16:creationId xmlns:a16="http://schemas.microsoft.com/office/drawing/2014/main" id="{8BA84C4B-AEA0-F740-8D78-549C4B9C41BA}"/>
              </a:ext>
            </a:extLst>
          </p:cNvPr>
          <p:cNvPicPr preferRelativeResize="0"/>
          <p:nvPr/>
        </p:nvPicPr>
        <p:blipFill rotWithShape="1">
          <a:blip r:embed="rId4">
            <a:alphaModFix/>
          </a:blip>
          <a:srcRect/>
          <a:stretch/>
        </p:blipFill>
        <p:spPr>
          <a:xfrm>
            <a:off x="2485160" y="715820"/>
            <a:ext cx="4127500" cy="4140200"/>
          </a:xfrm>
          <a:prstGeom prst="rect">
            <a:avLst/>
          </a:prstGeom>
          <a:noFill/>
          <a:ln>
            <a:noFill/>
          </a:ln>
        </p:spPr>
      </p:pic>
      <p:grpSp>
        <p:nvGrpSpPr>
          <p:cNvPr id="74" name="Shape 503">
            <a:extLst>
              <a:ext uri="{FF2B5EF4-FFF2-40B4-BE49-F238E27FC236}">
                <a16:creationId xmlns:a16="http://schemas.microsoft.com/office/drawing/2014/main" id="{5418503F-C215-1740-B8E4-97885A88940E}"/>
              </a:ext>
            </a:extLst>
          </p:cNvPr>
          <p:cNvGrpSpPr/>
          <p:nvPr/>
        </p:nvGrpSpPr>
        <p:grpSpPr>
          <a:xfrm rot="2387957">
            <a:off x="3550127" y="250331"/>
            <a:ext cx="1932443" cy="1861135"/>
            <a:chOff x="2625581" y="1317356"/>
            <a:chExt cx="1932443" cy="1861135"/>
          </a:xfrm>
        </p:grpSpPr>
        <p:sp>
          <p:nvSpPr>
            <p:cNvPr id="75" name="Shape 504">
              <a:extLst>
                <a:ext uri="{FF2B5EF4-FFF2-40B4-BE49-F238E27FC236}">
                  <a16:creationId xmlns:a16="http://schemas.microsoft.com/office/drawing/2014/main" id="{7F6C0E30-F333-F847-B79F-5FB9C9EB28A2}"/>
                </a:ext>
              </a:extLst>
            </p:cNvPr>
            <p:cNvSpPr/>
            <p:nvPr/>
          </p:nvSpPr>
          <p:spPr>
            <a:xfrm rot="8700877">
              <a:off x="3043082" y="1560574"/>
              <a:ext cx="1256899" cy="1296218"/>
            </a:xfrm>
            <a:prstGeom prst="trapezoid">
              <a:avLst>
                <a:gd name="adj" fmla="val 27613"/>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 name="Shape 505">
              <a:extLst>
                <a:ext uri="{FF2B5EF4-FFF2-40B4-BE49-F238E27FC236}">
                  <a16:creationId xmlns:a16="http://schemas.microsoft.com/office/drawing/2014/main" id="{F566D8AD-89A0-A844-96C9-C80A965DD65C}"/>
                </a:ext>
              </a:extLst>
            </p:cNvPr>
            <p:cNvSpPr/>
            <p:nvPr/>
          </p:nvSpPr>
          <p:spPr>
            <a:xfrm rot="8161092">
              <a:off x="2876563" y="1684176"/>
              <a:ext cx="1256899" cy="1230432"/>
            </a:xfrm>
            <a:prstGeom prst="trapezoid">
              <a:avLst>
                <a:gd name="adj" fmla="val 27613"/>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77" name="Shape 506">
            <a:extLst>
              <a:ext uri="{FF2B5EF4-FFF2-40B4-BE49-F238E27FC236}">
                <a16:creationId xmlns:a16="http://schemas.microsoft.com/office/drawing/2014/main" id="{4D3D6847-BA2B-1F4E-A370-C90FFF408CDF}"/>
              </a:ext>
            </a:extLst>
          </p:cNvPr>
          <p:cNvGrpSpPr/>
          <p:nvPr/>
        </p:nvGrpSpPr>
        <p:grpSpPr>
          <a:xfrm rot="4800593">
            <a:off x="4471370" y="662113"/>
            <a:ext cx="1932443" cy="1861135"/>
            <a:chOff x="2625581" y="1317356"/>
            <a:chExt cx="1932443" cy="1861135"/>
          </a:xfrm>
        </p:grpSpPr>
        <p:sp>
          <p:nvSpPr>
            <p:cNvPr id="78" name="Shape 507">
              <a:extLst>
                <a:ext uri="{FF2B5EF4-FFF2-40B4-BE49-F238E27FC236}">
                  <a16:creationId xmlns:a16="http://schemas.microsoft.com/office/drawing/2014/main" id="{FC73072D-3CA8-654F-9D2D-9106FDFEF4CE}"/>
                </a:ext>
              </a:extLst>
            </p:cNvPr>
            <p:cNvSpPr/>
            <p:nvPr/>
          </p:nvSpPr>
          <p:spPr>
            <a:xfrm rot="8700877">
              <a:off x="3043082" y="1560574"/>
              <a:ext cx="1256899" cy="1296218"/>
            </a:xfrm>
            <a:prstGeom prst="trapezoid">
              <a:avLst>
                <a:gd name="adj" fmla="val 27613"/>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 name="Shape 508">
              <a:extLst>
                <a:ext uri="{FF2B5EF4-FFF2-40B4-BE49-F238E27FC236}">
                  <a16:creationId xmlns:a16="http://schemas.microsoft.com/office/drawing/2014/main" id="{5A70A6C2-CBDC-FF4D-A442-073C840B6CEE}"/>
                </a:ext>
              </a:extLst>
            </p:cNvPr>
            <p:cNvSpPr/>
            <p:nvPr/>
          </p:nvSpPr>
          <p:spPr>
            <a:xfrm rot="8161092">
              <a:off x="2876563" y="1684176"/>
              <a:ext cx="1256899" cy="1230432"/>
            </a:xfrm>
            <a:prstGeom prst="trapezoid">
              <a:avLst>
                <a:gd name="adj" fmla="val 27613"/>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80" name="Shape 509">
            <a:extLst>
              <a:ext uri="{FF2B5EF4-FFF2-40B4-BE49-F238E27FC236}">
                <a16:creationId xmlns:a16="http://schemas.microsoft.com/office/drawing/2014/main" id="{5822DC56-1A6E-EB49-AAC5-DE1F491E3F2C}"/>
              </a:ext>
            </a:extLst>
          </p:cNvPr>
          <p:cNvGrpSpPr/>
          <p:nvPr/>
        </p:nvGrpSpPr>
        <p:grpSpPr>
          <a:xfrm rot="7134515">
            <a:off x="5084252" y="1538328"/>
            <a:ext cx="1932443" cy="1861135"/>
            <a:chOff x="2625581" y="1317356"/>
            <a:chExt cx="1932443" cy="1861135"/>
          </a:xfrm>
        </p:grpSpPr>
        <p:sp>
          <p:nvSpPr>
            <p:cNvPr id="81" name="Shape 510">
              <a:extLst>
                <a:ext uri="{FF2B5EF4-FFF2-40B4-BE49-F238E27FC236}">
                  <a16:creationId xmlns:a16="http://schemas.microsoft.com/office/drawing/2014/main" id="{01293A28-8744-2C4E-9001-C8E17A6F8E29}"/>
                </a:ext>
              </a:extLst>
            </p:cNvPr>
            <p:cNvSpPr/>
            <p:nvPr/>
          </p:nvSpPr>
          <p:spPr>
            <a:xfrm rot="8700877">
              <a:off x="3043082" y="1560574"/>
              <a:ext cx="1256899" cy="1296218"/>
            </a:xfrm>
            <a:prstGeom prst="trapezoid">
              <a:avLst>
                <a:gd name="adj" fmla="val 27613"/>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 name="Shape 511">
              <a:extLst>
                <a:ext uri="{FF2B5EF4-FFF2-40B4-BE49-F238E27FC236}">
                  <a16:creationId xmlns:a16="http://schemas.microsoft.com/office/drawing/2014/main" id="{FCA0BD44-0765-414E-9AD5-26CE26D27ECA}"/>
                </a:ext>
              </a:extLst>
            </p:cNvPr>
            <p:cNvSpPr/>
            <p:nvPr/>
          </p:nvSpPr>
          <p:spPr>
            <a:xfrm rot="8161092">
              <a:off x="2876563" y="1684176"/>
              <a:ext cx="1256899" cy="1230432"/>
            </a:xfrm>
            <a:prstGeom prst="trapezoid">
              <a:avLst>
                <a:gd name="adj" fmla="val 27613"/>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86" name="Shape 515">
            <a:extLst>
              <a:ext uri="{FF2B5EF4-FFF2-40B4-BE49-F238E27FC236}">
                <a16:creationId xmlns:a16="http://schemas.microsoft.com/office/drawing/2014/main" id="{6988D8C4-BB7F-B049-977B-93739E2453CD}"/>
              </a:ext>
            </a:extLst>
          </p:cNvPr>
          <p:cNvGrpSpPr/>
          <p:nvPr/>
        </p:nvGrpSpPr>
        <p:grpSpPr>
          <a:xfrm rot="-9594437">
            <a:off x="4086817" y="3232872"/>
            <a:ext cx="1932443" cy="1861135"/>
            <a:chOff x="2625581" y="1317356"/>
            <a:chExt cx="1932443" cy="1861135"/>
          </a:xfrm>
        </p:grpSpPr>
        <p:sp>
          <p:nvSpPr>
            <p:cNvPr id="87" name="Shape 516">
              <a:extLst>
                <a:ext uri="{FF2B5EF4-FFF2-40B4-BE49-F238E27FC236}">
                  <a16:creationId xmlns:a16="http://schemas.microsoft.com/office/drawing/2014/main" id="{A4DA1B88-3CCE-1A4A-9016-46148431F4C8}"/>
                </a:ext>
              </a:extLst>
            </p:cNvPr>
            <p:cNvSpPr/>
            <p:nvPr/>
          </p:nvSpPr>
          <p:spPr>
            <a:xfrm rot="8700877">
              <a:off x="3043082" y="1560574"/>
              <a:ext cx="1256899" cy="1296218"/>
            </a:xfrm>
            <a:prstGeom prst="trapezoid">
              <a:avLst>
                <a:gd name="adj" fmla="val 27613"/>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 name="Shape 517">
              <a:extLst>
                <a:ext uri="{FF2B5EF4-FFF2-40B4-BE49-F238E27FC236}">
                  <a16:creationId xmlns:a16="http://schemas.microsoft.com/office/drawing/2014/main" id="{A4D8A838-A083-2647-8002-AFF57992EA3C}"/>
                </a:ext>
              </a:extLst>
            </p:cNvPr>
            <p:cNvSpPr/>
            <p:nvPr/>
          </p:nvSpPr>
          <p:spPr>
            <a:xfrm rot="8161092">
              <a:off x="2876563" y="1684176"/>
              <a:ext cx="1256899" cy="1230432"/>
            </a:xfrm>
            <a:prstGeom prst="trapezoid">
              <a:avLst>
                <a:gd name="adj" fmla="val 27613"/>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89" name="Shape 518">
            <a:extLst>
              <a:ext uri="{FF2B5EF4-FFF2-40B4-BE49-F238E27FC236}">
                <a16:creationId xmlns:a16="http://schemas.microsoft.com/office/drawing/2014/main" id="{C12420D7-6413-3C47-8259-2DD01DB2A881}"/>
              </a:ext>
            </a:extLst>
          </p:cNvPr>
          <p:cNvGrpSpPr/>
          <p:nvPr/>
        </p:nvGrpSpPr>
        <p:grpSpPr>
          <a:xfrm rot="-7227164">
            <a:off x="3018925" y="3242734"/>
            <a:ext cx="1932443" cy="1861135"/>
            <a:chOff x="2625581" y="1317356"/>
            <a:chExt cx="1932443" cy="1861135"/>
          </a:xfrm>
        </p:grpSpPr>
        <p:sp>
          <p:nvSpPr>
            <p:cNvPr id="90" name="Shape 519">
              <a:extLst>
                <a:ext uri="{FF2B5EF4-FFF2-40B4-BE49-F238E27FC236}">
                  <a16:creationId xmlns:a16="http://schemas.microsoft.com/office/drawing/2014/main" id="{D5C2D003-8D2F-7243-8F15-32D4F847D648}"/>
                </a:ext>
              </a:extLst>
            </p:cNvPr>
            <p:cNvSpPr/>
            <p:nvPr/>
          </p:nvSpPr>
          <p:spPr>
            <a:xfrm rot="8700877">
              <a:off x="3043082" y="1560574"/>
              <a:ext cx="1256899" cy="1296218"/>
            </a:xfrm>
            <a:prstGeom prst="trapezoid">
              <a:avLst>
                <a:gd name="adj" fmla="val 27613"/>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 name="Shape 520">
              <a:extLst>
                <a:ext uri="{FF2B5EF4-FFF2-40B4-BE49-F238E27FC236}">
                  <a16:creationId xmlns:a16="http://schemas.microsoft.com/office/drawing/2014/main" id="{DBE83ED4-3940-314A-987E-005C9E81F4BE}"/>
                </a:ext>
              </a:extLst>
            </p:cNvPr>
            <p:cNvSpPr/>
            <p:nvPr/>
          </p:nvSpPr>
          <p:spPr>
            <a:xfrm rot="8161092">
              <a:off x="2876563" y="1684176"/>
              <a:ext cx="1256899" cy="1230432"/>
            </a:xfrm>
            <a:prstGeom prst="trapezoid">
              <a:avLst>
                <a:gd name="adj" fmla="val 27613"/>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2" name="Shape 521">
            <a:extLst>
              <a:ext uri="{FF2B5EF4-FFF2-40B4-BE49-F238E27FC236}">
                <a16:creationId xmlns:a16="http://schemas.microsoft.com/office/drawing/2014/main" id="{2BE59DD6-FADF-144B-BCB2-7F98CE9AD816}"/>
              </a:ext>
            </a:extLst>
          </p:cNvPr>
          <p:cNvGrpSpPr/>
          <p:nvPr/>
        </p:nvGrpSpPr>
        <p:grpSpPr>
          <a:xfrm rot="-4801553">
            <a:off x="2189105" y="2576596"/>
            <a:ext cx="1932443" cy="1861135"/>
            <a:chOff x="2625581" y="1317356"/>
            <a:chExt cx="1932443" cy="1861135"/>
          </a:xfrm>
        </p:grpSpPr>
        <p:sp>
          <p:nvSpPr>
            <p:cNvPr id="93" name="Shape 522">
              <a:extLst>
                <a:ext uri="{FF2B5EF4-FFF2-40B4-BE49-F238E27FC236}">
                  <a16:creationId xmlns:a16="http://schemas.microsoft.com/office/drawing/2014/main" id="{7F276BE5-5FFC-9440-967F-A1062210F9CA}"/>
                </a:ext>
              </a:extLst>
            </p:cNvPr>
            <p:cNvSpPr/>
            <p:nvPr/>
          </p:nvSpPr>
          <p:spPr>
            <a:xfrm rot="8700877">
              <a:off x="3043082" y="1560574"/>
              <a:ext cx="1256899" cy="1296218"/>
            </a:xfrm>
            <a:prstGeom prst="trapezoid">
              <a:avLst>
                <a:gd name="adj" fmla="val 27613"/>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 name="Shape 523">
              <a:extLst>
                <a:ext uri="{FF2B5EF4-FFF2-40B4-BE49-F238E27FC236}">
                  <a16:creationId xmlns:a16="http://schemas.microsoft.com/office/drawing/2014/main" id="{4113F2EB-612D-9346-BB42-98EBCD9619EE}"/>
                </a:ext>
              </a:extLst>
            </p:cNvPr>
            <p:cNvSpPr/>
            <p:nvPr/>
          </p:nvSpPr>
          <p:spPr>
            <a:xfrm rot="8161092">
              <a:off x="2876563" y="1684176"/>
              <a:ext cx="1256899" cy="1230432"/>
            </a:xfrm>
            <a:prstGeom prst="trapezoid">
              <a:avLst>
                <a:gd name="adj" fmla="val 27613"/>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5" name="Shape 524">
            <a:extLst>
              <a:ext uri="{FF2B5EF4-FFF2-40B4-BE49-F238E27FC236}">
                <a16:creationId xmlns:a16="http://schemas.microsoft.com/office/drawing/2014/main" id="{A1839392-068E-4440-976C-B6331F6E5955}"/>
              </a:ext>
            </a:extLst>
          </p:cNvPr>
          <p:cNvGrpSpPr/>
          <p:nvPr/>
        </p:nvGrpSpPr>
        <p:grpSpPr>
          <a:xfrm rot="-2418397">
            <a:off x="2001866" y="1515696"/>
            <a:ext cx="1932443" cy="1861135"/>
            <a:chOff x="2625581" y="1317356"/>
            <a:chExt cx="1932443" cy="1861135"/>
          </a:xfrm>
        </p:grpSpPr>
        <p:sp>
          <p:nvSpPr>
            <p:cNvPr id="96" name="Shape 525">
              <a:extLst>
                <a:ext uri="{FF2B5EF4-FFF2-40B4-BE49-F238E27FC236}">
                  <a16:creationId xmlns:a16="http://schemas.microsoft.com/office/drawing/2014/main" id="{133F3D94-D755-6C44-9CCE-F4DC4B2F53A1}"/>
                </a:ext>
              </a:extLst>
            </p:cNvPr>
            <p:cNvSpPr/>
            <p:nvPr/>
          </p:nvSpPr>
          <p:spPr>
            <a:xfrm rot="8700877">
              <a:off x="3043082" y="1560574"/>
              <a:ext cx="1256899" cy="1296218"/>
            </a:xfrm>
            <a:prstGeom prst="trapezoid">
              <a:avLst>
                <a:gd name="adj" fmla="val 27613"/>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 name="Shape 526">
              <a:extLst>
                <a:ext uri="{FF2B5EF4-FFF2-40B4-BE49-F238E27FC236}">
                  <a16:creationId xmlns:a16="http://schemas.microsoft.com/office/drawing/2014/main" id="{00EC85C3-C033-0848-9720-4AF9E9777FCA}"/>
                </a:ext>
              </a:extLst>
            </p:cNvPr>
            <p:cNvSpPr/>
            <p:nvPr/>
          </p:nvSpPr>
          <p:spPr>
            <a:xfrm rot="8161092">
              <a:off x="2876563" y="1684176"/>
              <a:ext cx="1256899" cy="1230432"/>
            </a:xfrm>
            <a:prstGeom prst="trapezoid">
              <a:avLst>
                <a:gd name="adj" fmla="val 27613"/>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extLst>
      <p:ext uri="{BB962C8B-B14F-4D97-AF65-F5344CB8AC3E}">
        <p14:creationId xmlns:p14="http://schemas.microsoft.com/office/powerpoint/2010/main" val="962098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69"/>
        <p:cNvGrpSpPr/>
        <p:nvPr/>
      </p:nvGrpSpPr>
      <p:grpSpPr>
        <a:xfrm>
          <a:off x="0" y="0"/>
          <a:ext cx="0" cy="0"/>
          <a:chOff x="0" y="0"/>
          <a:chExt cx="0" cy="0"/>
        </a:xfrm>
      </p:grpSpPr>
      <p:sp>
        <p:nvSpPr>
          <p:cNvPr id="1570" name="Shape 1570"/>
          <p:cNvSpPr txBox="1">
            <a:spLocks noGrp="1"/>
          </p:cNvSpPr>
          <p:nvPr>
            <p:ph type="title"/>
          </p:nvPr>
        </p:nvSpPr>
        <p:spPr>
          <a:xfrm>
            <a:off x="457200" y="270472"/>
            <a:ext cx="8229600" cy="548100"/>
          </a:xfrm>
          <a:prstGeom prst="rect">
            <a:avLst/>
          </a:prstGeom>
        </p:spPr>
        <p:txBody>
          <a:bodyPr spcFirstLastPara="1" wrap="square" lIns="91425" tIns="91425" rIns="91425" bIns="91425" anchor="b" anchorCtr="0">
            <a:noAutofit/>
          </a:bodyPr>
          <a:lstStyle/>
          <a:p>
            <a:r>
              <a:rPr lang="en"/>
              <a:t>Advanced Security</a:t>
            </a:r>
            <a:endParaRPr/>
          </a:p>
        </p:txBody>
      </p:sp>
      <p:sp>
        <p:nvSpPr>
          <p:cNvPr id="1571" name="Shape 1571"/>
          <p:cNvSpPr/>
          <p:nvPr/>
        </p:nvSpPr>
        <p:spPr>
          <a:xfrm>
            <a:off x="745989" y="2327930"/>
            <a:ext cx="2276100" cy="2074800"/>
          </a:xfrm>
          <a:prstGeom prst="rect">
            <a:avLst/>
          </a:prstGeom>
          <a:noFill/>
          <a:ln>
            <a:noFill/>
          </a:ln>
        </p:spPr>
        <p:txBody>
          <a:bodyPr spcFirstLastPara="1" wrap="square" lIns="0" tIns="0" rIns="0" bIns="0" anchor="t" anchorCtr="0">
            <a:noAutofit/>
          </a:bodyPr>
          <a:lstStyle/>
          <a:p>
            <a:pPr algn="ctr">
              <a:lnSpc>
                <a:spcPct val="90000"/>
              </a:lnSpc>
              <a:buClr>
                <a:schemeClr val="accent1"/>
              </a:buClr>
              <a:buSzPts val="400"/>
            </a:pPr>
            <a:r>
              <a:rPr lang="en" sz="1600" b="1">
                <a:solidFill>
                  <a:schemeClr val="accent1"/>
                </a:solidFill>
              </a:rPr>
              <a:t>External</a:t>
            </a:r>
            <a:br>
              <a:rPr lang="en" sz="1600" b="1">
                <a:solidFill>
                  <a:schemeClr val="accent1"/>
                </a:solidFill>
              </a:rPr>
            </a:br>
            <a:r>
              <a:rPr lang="en" sz="1600" b="1">
                <a:solidFill>
                  <a:schemeClr val="accent1"/>
                </a:solidFill>
              </a:rPr>
              <a:t>Authentication</a:t>
            </a:r>
            <a:endParaRPr sz="1600" b="1">
              <a:solidFill>
                <a:schemeClr val="accent1"/>
              </a:solidFill>
            </a:endParaRPr>
          </a:p>
          <a:p>
            <a:pPr marL="285743" indent="-285743">
              <a:lnSpc>
                <a:spcPct val="90000"/>
              </a:lnSpc>
              <a:spcBef>
                <a:spcPts val="1200"/>
              </a:spcBef>
              <a:buClr>
                <a:schemeClr val="accent1"/>
              </a:buClr>
              <a:buSzPts val="1600"/>
              <a:buFont typeface="Arial"/>
              <a:buChar char="•"/>
            </a:pPr>
            <a:r>
              <a:rPr lang="en" sz="1600">
                <a:solidFill>
                  <a:schemeClr val="dk1"/>
                </a:solidFill>
              </a:rPr>
              <a:t>External validation of authorized users</a:t>
            </a:r>
            <a:endParaRPr sz="1800"/>
          </a:p>
          <a:p>
            <a:pPr marL="285743" indent="-285743">
              <a:lnSpc>
                <a:spcPct val="90000"/>
              </a:lnSpc>
              <a:spcBef>
                <a:spcPts val="1200"/>
              </a:spcBef>
              <a:buClr>
                <a:schemeClr val="accent1"/>
              </a:buClr>
              <a:buSzPts val="1600"/>
              <a:buFont typeface="Arial"/>
              <a:buChar char="•"/>
            </a:pPr>
            <a:r>
              <a:rPr lang="en" sz="1600">
                <a:solidFill>
                  <a:schemeClr val="dk1"/>
                </a:solidFill>
              </a:rPr>
              <a:t>Leverages Kerberos &amp; LDAP/AD</a:t>
            </a:r>
            <a:endParaRPr sz="1800"/>
          </a:p>
          <a:p>
            <a:pPr marL="285743" indent="-285743">
              <a:lnSpc>
                <a:spcPct val="90000"/>
              </a:lnSpc>
              <a:spcBef>
                <a:spcPts val="1200"/>
              </a:spcBef>
              <a:buClr>
                <a:schemeClr val="accent1"/>
              </a:buClr>
              <a:buSzPts val="1600"/>
              <a:buFont typeface="Arial"/>
              <a:buChar char="•"/>
            </a:pPr>
            <a:r>
              <a:rPr lang="en" sz="1600">
                <a:solidFill>
                  <a:schemeClr val="dk1"/>
                </a:solidFill>
              </a:rPr>
              <a:t>Single sign-on to all data domains</a:t>
            </a:r>
            <a:endParaRPr sz="1800"/>
          </a:p>
        </p:txBody>
      </p:sp>
      <p:sp>
        <p:nvSpPr>
          <p:cNvPr id="1572" name="Shape 1572"/>
          <p:cNvSpPr/>
          <p:nvPr/>
        </p:nvSpPr>
        <p:spPr>
          <a:xfrm>
            <a:off x="3440365" y="2327930"/>
            <a:ext cx="2262900" cy="2302200"/>
          </a:xfrm>
          <a:prstGeom prst="rect">
            <a:avLst/>
          </a:prstGeom>
          <a:noFill/>
          <a:ln>
            <a:noFill/>
          </a:ln>
        </p:spPr>
        <p:txBody>
          <a:bodyPr spcFirstLastPara="1" wrap="square" lIns="0" tIns="0" rIns="0" bIns="0" anchor="t" anchorCtr="0">
            <a:noAutofit/>
          </a:bodyPr>
          <a:lstStyle/>
          <a:p>
            <a:pPr marL="11112" algn="ctr">
              <a:buClr>
                <a:schemeClr val="accent1"/>
              </a:buClr>
              <a:buSzPts val="400"/>
            </a:pPr>
            <a:r>
              <a:rPr lang="en" sz="1600" b="1">
                <a:solidFill>
                  <a:schemeClr val="accent1"/>
                </a:solidFill>
              </a:rPr>
              <a:t>Transparent Data    Encryption</a:t>
            </a:r>
            <a:endParaRPr sz="1800"/>
          </a:p>
          <a:p>
            <a:pPr marL="285743" indent="-285743">
              <a:lnSpc>
                <a:spcPct val="90000"/>
              </a:lnSpc>
              <a:spcBef>
                <a:spcPts val="1200"/>
              </a:spcBef>
              <a:buClr>
                <a:schemeClr val="accent1"/>
              </a:buClr>
              <a:buSzPts val="1600"/>
              <a:buFont typeface="Arial"/>
              <a:buChar char="•"/>
            </a:pPr>
            <a:r>
              <a:rPr lang="en" sz="1600">
                <a:solidFill>
                  <a:schemeClr val="dk1"/>
                </a:solidFill>
              </a:rPr>
              <a:t>Protects sensitive data at rest via encryption</a:t>
            </a:r>
            <a:endParaRPr sz="1800"/>
          </a:p>
          <a:p>
            <a:pPr marL="285743" indent="-285743">
              <a:lnSpc>
                <a:spcPct val="90000"/>
              </a:lnSpc>
              <a:spcBef>
                <a:spcPts val="1200"/>
              </a:spcBef>
              <a:buClr>
                <a:schemeClr val="accent1"/>
              </a:buClr>
              <a:buSzPts val="1600"/>
              <a:buFont typeface="Arial"/>
              <a:buChar char="•"/>
            </a:pPr>
            <a:r>
              <a:rPr lang="en" sz="1600">
                <a:solidFill>
                  <a:schemeClr val="dk1"/>
                </a:solidFill>
              </a:rPr>
              <a:t>No changes needed at app level</a:t>
            </a:r>
            <a:endParaRPr sz="1800"/>
          </a:p>
        </p:txBody>
      </p:sp>
      <p:sp>
        <p:nvSpPr>
          <p:cNvPr id="1573" name="Shape 1573"/>
          <p:cNvSpPr/>
          <p:nvPr/>
        </p:nvSpPr>
        <p:spPr>
          <a:xfrm>
            <a:off x="5836383" y="2327930"/>
            <a:ext cx="3023700" cy="2302200"/>
          </a:xfrm>
          <a:prstGeom prst="rect">
            <a:avLst/>
          </a:prstGeom>
          <a:noFill/>
          <a:ln>
            <a:noFill/>
          </a:ln>
        </p:spPr>
        <p:txBody>
          <a:bodyPr spcFirstLastPara="1" wrap="square" lIns="0" tIns="0" rIns="0" bIns="0" anchor="t" anchorCtr="0">
            <a:noAutofit/>
          </a:bodyPr>
          <a:lstStyle/>
          <a:p>
            <a:pPr algn="ctr">
              <a:buClr>
                <a:schemeClr val="accent1"/>
              </a:buClr>
              <a:buSzPts val="400"/>
            </a:pPr>
            <a:r>
              <a:rPr lang="en" sz="1600" b="1">
                <a:solidFill>
                  <a:schemeClr val="accent1"/>
                </a:solidFill>
              </a:rPr>
              <a:t>Data</a:t>
            </a:r>
            <a:br>
              <a:rPr lang="en" sz="1600" b="1">
                <a:solidFill>
                  <a:schemeClr val="accent1"/>
                </a:solidFill>
              </a:rPr>
            </a:br>
            <a:r>
              <a:rPr lang="en" sz="1600" b="1">
                <a:solidFill>
                  <a:schemeClr val="accent1"/>
                </a:solidFill>
              </a:rPr>
              <a:t>Auditing</a:t>
            </a:r>
            <a:endParaRPr sz="1600">
              <a:solidFill>
                <a:schemeClr val="accent1"/>
              </a:solidFill>
            </a:endParaRPr>
          </a:p>
          <a:p>
            <a:pPr marL="285743" indent="-285743">
              <a:lnSpc>
                <a:spcPct val="90000"/>
              </a:lnSpc>
              <a:spcBef>
                <a:spcPts val="1200"/>
              </a:spcBef>
              <a:buClr>
                <a:schemeClr val="accent1"/>
              </a:buClr>
              <a:buSzPts val="1600"/>
              <a:buFont typeface="Arial"/>
              <a:buChar char="•"/>
            </a:pPr>
            <a:r>
              <a:rPr lang="en" sz="1600">
                <a:solidFill>
                  <a:schemeClr val="dk1"/>
                </a:solidFill>
              </a:rPr>
              <a:t>Audit trail of all accesses</a:t>
            </a:r>
            <a:br>
              <a:rPr lang="en" sz="1600">
                <a:solidFill>
                  <a:schemeClr val="dk1"/>
                </a:solidFill>
              </a:rPr>
            </a:br>
            <a:r>
              <a:rPr lang="en" sz="1600">
                <a:solidFill>
                  <a:schemeClr val="dk1"/>
                </a:solidFill>
              </a:rPr>
              <a:t>and changes</a:t>
            </a:r>
            <a:endParaRPr sz="1600">
              <a:solidFill>
                <a:schemeClr val="dk1"/>
              </a:solidFill>
            </a:endParaRPr>
          </a:p>
          <a:p>
            <a:pPr marL="285743" indent="-285743">
              <a:lnSpc>
                <a:spcPct val="90000"/>
              </a:lnSpc>
              <a:spcBef>
                <a:spcPts val="1200"/>
              </a:spcBef>
              <a:buClr>
                <a:schemeClr val="accent1"/>
              </a:buClr>
              <a:buSzPts val="1600"/>
              <a:buFont typeface="Arial"/>
              <a:buChar char="•"/>
            </a:pPr>
            <a:r>
              <a:rPr lang="en" sz="1600">
                <a:solidFill>
                  <a:schemeClr val="dk1"/>
                </a:solidFill>
              </a:rPr>
              <a:t>Control to audit only</a:t>
            </a:r>
            <a:br>
              <a:rPr lang="en" sz="1600">
                <a:solidFill>
                  <a:schemeClr val="dk1"/>
                </a:solidFill>
              </a:rPr>
            </a:br>
            <a:r>
              <a:rPr lang="en" sz="1600">
                <a:solidFill>
                  <a:schemeClr val="dk1"/>
                </a:solidFill>
              </a:rPr>
              <a:t>what’s needed</a:t>
            </a:r>
            <a:endParaRPr sz="1800"/>
          </a:p>
          <a:p>
            <a:pPr marL="285743" indent="-285743">
              <a:lnSpc>
                <a:spcPct val="90000"/>
              </a:lnSpc>
              <a:spcBef>
                <a:spcPts val="1200"/>
              </a:spcBef>
              <a:buClr>
                <a:schemeClr val="accent1"/>
              </a:buClr>
              <a:buSzPts val="1600"/>
              <a:buFont typeface="Arial"/>
              <a:buChar char="•"/>
            </a:pPr>
            <a:r>
              <a:rPr lang="en" sz="1600">
                <a:solidFill>
                  <a:schemeClr val="dk1"/>
                </a:solidFill>
              </a:rPr>
              <a:t>Uses log4j interface to ensure performance &amp; efficient audit</a:t>
            </a:r>
            <a:endParaRPr sz="1800"/>
          </a:p>
        </p:txBody>
      </p:sp>
      <p:pic>
        <p:nvPicPr>
          <p:cNvPr id="1574" name="Shape 1574"/>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1429489" y="1260899"/>
            <a:ext cx="909150" cy="909150"/>
          </a:xfrm>
          <a:prstGeom prst="rect">
            <a:avLst/>
          </a:prstGeom>
          <a:noFill/>
          <a:ln>
            <a:noFill/>
          </a:ln>
        </p:spPr>
      </p:pic>
      <p:pic>
        <p:nvPicPr>
          <p:cNvPr id="1575" name="Shape 1575"/>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6583690" y="950234"/>
            <a:ext cx="1527156" cy="1527156"/>
          </a:xfrm>
          <a:prstGeom prst="rect">
            <a:avLst/>
          </a:prstGeom>
          <a:noFill/>
          <a:ln>
            <a:noFill/>
          </a:ln>
        </p:spPr>
      </p:pic>
      <p:pic>
        <p:nvPicPr>
          <p:cNvPr id="1576" name="Shape 1576"/>
          <p:cNvPicPr preferRelativeResize="0"/>
          <p:nvPr/>
        </p:nvPicPr>
        <p:blipFill rotWithShape="1">
          <a:blip r:embed="rId5" cstate="hqprint">
            <a:alphaModFix/>
            <a:extLst>
              <a:ext uri="{28A0092B-C50C-407E-A947-70E740481C1C}">
                <a14:useLocalDpi xmlns:a14="http://schemas.microsoft.com/office/drawing/2010/main"/>
              </a:ext>
            </a:extLst>
          </a:blip>
          <a:srcRect/>
          <a:stretch/>
        </p:blipFill>
        <p:spPr>
          <a:xfrm>
            <a:off x="4023931" y="1165562"/>
            <a:ext cx="1095669" cy="1095669"/>
          </a:xfrm>
          <a:prstGeom prst="rect">
            <a:avLst/>
          </a:prstGeom>
          <a:noFill/>
          <a:ln>
            <a:noFill/>
          </a:ln>
        </p:spPr>
      </p:pic>
      <p:sp>
        <p:nvSpPr>
          <p:cNvPr id="1577" name="Shape 1577"/>
          <p:cNvSpPr txBox="1">
            <a:spLocks noGrp="1"/>
          </p:cNvSpPr>
          <p:nvPr>
            <p:ph type="sldNum" idx="12"/>
          </p:nvPr>
        </p:nvSpPr>
        <p:spPr>
          <a:xfrm>
            <a:off x="43199" y="4817151"/>
            <a:ext cx="378300" cy="239400"/>
          </a:xfrm>
          <a:prstGeom prst="rect">
            <a:avLst/>
          </a:prstGeom>
          <a:noFill/>
          <a:ln>
            <a:noFill/>
          </a:ln>
        </p:spPr>
        <p:txBody>
          <a:bodyPr spcFirstLastPara="1" vert="horz" wrap="square" lIns="91425" tIns="45700" rIns="91425" bIns="45700" rtlCol="0" anchor="b" anchorCtr="0">
            <a:noAutofit/>
          </a:bodyPr>
          <a:lstStyle/>
          <a:p>
            <a:pPr algn="l"/>
            <a:fld id="{00000000-1234-1234-1234-123412341234}" type="slidenum">
              <a:rPr lang="en"/>
              <a:pPr algn="l"/>
              <a:t>25</a:t>
            </a:fld>
            <a:endParaRPr/>
          </a:p>
        </p:txBody>
      </p:sp>
      <p:sp>
        <p:nvSpPr>
          <p:cNvPr id="1578" name="Shape 1578"/>
          <p:cNvSpPr txBox="1">
            <a:spLocks noGrp="1"/>
          </p:cNvSpPr>
          <p:nvPr>
            <p:ph type="dt" idx="10"/>
          </p:nvPr>
        </p:nvSpPr>
        <p:spPr>
          <a:xfrm>
            <a:off x="474791" y="4790122"/>
            <a:ext cx="2057400" cy="274500"/>
          </a:xfrm>
          <a:prstGeom prst="rect">
            <a:avLst/>
          </a:prstGeom>
          <a:noFill/>
          <a:ln>
            <a:noFill/>
          </a:ln>
        </p:spPr>
        <p:txBody>
          <a:bodyPr spcFirstLastPara="1" wrap="square" lIns="0" tIns="45700" rIns="91425" bIns="45700" anchor="b" anchorCtr="0">
            <a:noAutofit/>
          </a:bodyPr>
          <a:lstStyle/>
          <a:p>
            <a:r>
              <a:rPr lang="en"/>
              <a:t>© DataStax, All Rights Reserved.</a:t>
            </a:r>
            <a:endParaRPr/>
          </a:p>
        </p:txBody>
      </p:sp>
      <p:sp>
        <p:nvSpPr>
          <p:cNvPr id="1579" name="Shape 1579"/>
          <p:cNvSpPr txBox="1">
            <a:spLocks noGrp="1"/>
          </p:cNvSpPr>
          <p:nvPr>
            <p:ph type="ftr" idx="11"/>
          </p:nvPr>
        </p:nvSpPr>
        <p:spPr>
          <a:xfrm>
            <a:off x="3028950" y="4789169"/>
            <a:ext cx="3086100" cy="274500"/>
          </a:xfrm>
          <a:prstGeom prst="rect">
            <a:avLst/>
          </a:prstGeom>
          <a:noFill/>
          <a:ln>
            <a:noFill/>
          </a:ln>
        </p:spPr>
        <p:txBody>
          <a:bodyPr spcFirstLastPara="1" wrap="square" lIns="0" tIns="45700" rIns="0" bIns="45700" anchor="b" anchorCtr="0">
            <a:noAutofit/>
          </a:bodyPr>
          <a:lstStyle/>
          <a:p>
            <a:r>
              <a:rPr lang="en"/>
              <a:t>Confidential</a:t>
            </a:r>
            <a:endParaRPr/>
          </a:p>
        </p:txBody>
      </p:sp>
      <p:pic>
        <p:nvPicPr>
          <p:cNvPr id="12" name="Picture 11">
            <a:extLst>
              <a:ext uri="{FF2B5EF4-FFF2-40B4-BE49-F238E27FC236}">
                <a16:creationId xmlns:a16="http://schemas.microsoft.com/office/drawing/2014/main" id="{F5CD0E38-09B7-964A-8DE6-C1BCD6A4427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003358" y="0"/>
            <a:ext cx="1140642" cy="1374881"/>
          </a:xfrm>
          <a:prstGeom prst="rect">
            <a:avLst/>
          </a:prstGeom>
        </p:spPr>
      </p:pic>
    </p:spTree>
    <p:extLst>
      <p:ext uri="{BB962C8B-B14F-4D97-AF65-F5344CB8AC3E}">
        <p14:creationId xmlns:p14="http://schemas.microsoft.com/office/powerpoint/2010/main" val="322526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23A66-9708-064B-B211-46E8BD8F242F}"/>
              </a:ext>
            </a:extLst>
          </p:cNvPr>
          <p:cNvSpPr>
            <a:spLocks noGrp="1"/>
          </p:cNvSpPr>
          <p:nvPr>
            <p:ph type="title"/>
          </p:nvPr>
        </p:nvSpPr>
        <p:spPr/>
        <p:txBody>
          <a:bodyPr/>
          <a:lstStyle/>
          <a:p>
            <a:r>
              <a:rPr lang="en-US" dirty="0"/>
              <a:t>DataStax Enterprise</a:t>
            </a:r>
          </a:p>
        </p:txBody>
      </p:sp>
      <p:pic>
        <p:nvPicPr>
          <p:cNvPr id="69" name="Shape 498">
            <a:extLst>
              <a:ext uri="{FF2B5EF4-FFF2-40B4-BE49-F238E27FC236}">
                <a16:creationId xmlns:a16="http://schemas.microsoft.com/office/drawing/2014/main" id="{872F1344-82E0-BF49-80AB-7DD0BC6777DE}"/>
              </a:ext>
            </a:extLst>
          </p:cNvPr>
          <p:cNvPicPr preferRelativeResize="0"/>
          <p:nvPr/>
        </p:nvPicPr>
        <p:blipFill rotWithShape="1">
          <a:blip r:embed="rId3">
            <a:alphaModFix/>
          </a:blip>
          <a:srcRect/>
          <a:stretch/>
        </p:blipFill>
        <p:spPr>
          <a:xfrm>
            <a:off x="3771900" y="1955800"/>
            <a:ext cx="1498600" cy="1549400"/>
          </a:xfrm>
          <a:prstGeom prst="rect">
            <a:avLst/>
          </a:prstGeom>
          <a:noFill/>
          <a:ln>
            <a:noFill/>
          </a:ln>
        </p:spPr>
      </p:pic>
      <p:pic>
        <p:nvPicPr>
          <p:cNvPr id="70" name="Shape 499">
            <a:extLst>
              <a:ext uri="{FF2B5EF4-FFF2-40B4-BE49-F238E27FC236}">
                <a16:creationId xmlns:a16="http://schemas.microsoft.com/office/drawing/2014/main" id="{8BA84C4B-AEA0-F740-8D78-549C4B9C41BA}"/>
              </a:ext>
            </a:extLst>
          </p:cNvPr>
          <p:cNvPicPr preferRelativeResize="0"/>
          <p:nvPr/>
        </p:nvPicPr>
        <p:blipFill rotWithShape="1">
          <a:blip r:embed="rId4">
            <a:alphaModFix/>
          </a:blip>
          <a:srcRect/>
          <a:stretch/>
        </p:blipFill>
        <p:spPr>
          <a:xfrm>
            <a:off x="2485160" y="715820"/>
            <a:ext cx="4127500" cy="4140200"/>
          </a:xfrm>
          <a:prstGeom prst="rect">
            <a:avLst/>
          </a:prstGeom>
          <a:noFill/>
          <a:ln>
            <a:noFill/>
          </a:ln>
        </p:spPr>
      </p:pic>
      <p:grpSp>
        <p:nvGrpSpPr>
          <p:cNvPr id="74" name="Shape 503">
            <a:extLst>
              <a:ext uri="{FF2B5EF4-FFF2-40B4-BE49-F238E27FC236}">
                <a16:creationId xmlns:a16="http://schemas.microsoft.com/office/drawing/2014/main" id="{5418503F-C215-1740-B8E4-97885A88940E}"/>
              </a:ext>
            </a:extLst>
          </p:cNvPr>
          <p:cNvGrpSpPr/>
          <p:nvPr/>
        </p:nvGrpSpPr>
        <p:grpSpPr>
          <a:xfrm rot="2387957">
            <a:off x="3550127" y="250331"/>
            <a:ext cx="1932443" cy="1861135"/>
            <a:chOff x="2625581" y="1317356"/>
            <a:chExt cx="1932443" cy="1861135"/>
          </a:xfrm>
        </p:grpSpPr>
        <p:sp>
          <p:nvSpPr>
            <p:cNvPr id="75" name="Shape 504">
              <a:extLst>
                <a:ext uri="{FF2B5EF4-FFF2-40B4-BE49-F238E27FC236}">
                  <a16:creationId xmlns:a16="http://schemas.microsoft.com/office/drawing/2014/main" id="{7F6C0E30-F333-F847-B79F-5FB9C9EB28A2}"/>
                </a:ext>
              </a:extLst>
            </p:cNvPr>
            <p:cNvSpPr/>
            <p:nvPr/>
          </p:nvSpPr>
          <p:spPr>
            <a:xfrm rot="8700877">
              <a:off x="3043082" y="1560574"/>
              <a:ext cx="1256899" cy="1296218"/>
            </a:xfrm>
            <a:prstGeom prst="trapezoid">
              <a:avLst>
                <a:gd name="adj" fmla="val 27613"/>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 name="Shape 505">
              <a:extLst>
                <a:ext uri="{FF2B5EF4-FFF2-40B4-BE49-F238E27FC236}">
                  <a16:creationId xmlns:a16="http://schemas.microsoft.com/office/drawing/2014/main" id="{F566D8AD-89A0-A844-96C9-C80A965DD65C}"/>
                </a:ext>
              </a:extLst>
            </p:cNvPr>
            <p:cNvSpPr/>
            <p:nvPr/>
          </p:nvSpPr>
          <p:spPr>
            <a:xfrm rot="8161092">
              <a:off x="2876563" y="1684176"/>
              <a:ext cx="1256899" cy="1230432"/>
            </a:xfrm>
            <a:prstGeom prst="trapezoid">
              <a:avLst>
                <a:gd name="adj" fmla="val 27613"/>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77" name="Shape 506">
            <a:extLst>
              <a:ext uri="{FF2B5EF4-FFF2-40B4-BE49-F238E27FC236}">
                <a16:creationId xmlns:a16="http://schemas.microsoft.com/office/drawing/2014/main" id="{4D3D6847-BA2B-1F4E-A370-C90FFF408CDF}"/>
              </a:ext>
            </a:extLst>
          </p:cNvPr>
          <p:cNvGrpSpPr/>
          <p:nvPr/>
        </p:nvGrpSpPr>
        <p:grpSpPr>
          <a:xfrm rot="4800593">
            <a:off x="4471370" y="662113"/>
            <a:ext cx="1932443" cy="1861135"/>
            <a:chOff x="2625581" y="1317356"/>
            <a:chExt cx="1932443" cy="1861135"/>
          </a:xfrm>
        </p:grpSpPr>
        <p:sp>
          <p:nvSpPr>
            <p:cNvPr id="78" name="Shape 507">
              <a:extLst>
                <a:ext uri="{FF2B5EF4-FFF2-40B4-BE49-F238E27FC236}">
                  <a16:creationId xmlns:a16="http://schemas.microsoft.com/office/drawing/2014/main" id="{FC73072D-3CA8-654F-9D2D-9106FDFEF4CE}"/>
                </a:ext>
              </a:extLst>
            </p:cNvPr>
            <p:cNvSpPr/>
            <p:nvPr/>
          </p:nvSpPr>
          <p:spPr>
            <a:xfrm rot="8700877">
              <a:off x="3043082" y="1560574"/>
              <a:ext cx="1256899" cy="1296218"/>
            </a:xfrm>
            <a:prstGeom prst="trapezoid">
              <a:avLst>
                <a:gd name="adj" fmla="val 27613"/>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 name="Shape 508">
              <a:extLst>
                <a:ext uri="{FF2B5EF4-FFF2-40B4-BE49-F238E27FC236}">
                  <a16:creationId xmlns:a16="http://schemas.microsoft.com/office/drawing/2014/main" id="{5A70A6C2-CBDC-FF4D-A442-073C840B6CEE}"/>
                </a:ext>
              </a:extLst>
            </p:cNvPr>
            <p:cNvSpPr/>
            <p:nvPr/>
          </p:nvSpPr>
          <p:spPr>
            <a:xfrm rot="8161092">
              <a:off x="2876563" y="1684176"/>
              <a:ext cx="1256899" cy="1230432"/>
            </a:xfrm>
            <a:prstGeom prst="trapezoid">
              <a:avLst>
                <a:gd name="adj" fmla="val 27613"/>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80" name="Shape 509">
            <a:extLst>
              <a:ext uri="{FF2B5EF4-FFF2-40B4-BE49-F238E27FC236}">
                <a16:creationId xmlns:a16="http://schemas.microsoft.com/office/drawing/2014/main" id="{5822DC56-1A6E-EB49-AAC5-DE1F491E3F2C}"/>
              </a:ext>
            </a:extLst>
          </p:cNvPr>
          <p:cNvGrpSpPr/>
          <p:nvPr/>
        </p:nvGrpSpPr>
        <p:grpSpPr>
          <a:xfrm rot="7134515">
            <a:off x="5084252" y="1538328"/>
            <a:ext cx="1932443" cy="1861135"/>
            <a:chOff x="2625581" y="1317356"/>
            <a:chExt cx="1932443" cy="1861135"/>
          </a:xfrm>
        </p:grpSpPr>
        <p:sp>
          <p:nvSpPr>
            <p:cNvPr id="81" name="Shape 510">
              <a:extLst>
                <a:ext uri="{FF2B5EF4-FFF2-40B4-BE49-F238E27FC236}">
                  <a16:creationId xmlns:a16="http://schemas.microsoft.com/office/drawing/2014/main" id="{01293A28-8744-2C4E-9001-C8E17A6F8E29}"/>
                </a:ext>
              </a:extLst>
            </p:cNvPr>
            <p:cNvSpPr/>
            <p:nvPr/>
          </p:nvSpPr>
          <p:spPr>
            <a:xfrm rot="8700877">
              <a:off x="3043082" y="1560574"/>
              <a:ext cx="1256899" cy="1296218"/>
            </a:xfrm>
            <a:prstGeom prst="trapezoid">
              <a:avLst>
                <a:gd name="adj" fmla="val 27613"/>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 name="Shape 511">
              <a:extLst>
                <a:ext uri="{FF2B5EF4-FFF2-40B4-BE49-F238E27FC236}">
                  <a16:creationId xmlns:a16="http://schemas.microsoft.com/office/drawing/2014/main" id="{FCA0BD44-0765-414E-9AD5-26CE26D27ECA}"/>
                </a:ext>
              </a:extLst>
            </p:cNvPr>
            <p:cNvSpPr/>
            <p:nvPr/>
          </p:nvSpPr>
          <p:spPr>
            <a:xfrm rot="8161092">
              <a:off x="2876563" y="1684176"/>
              <a:ext cx="1256899" cy="1230432"/>
            </a:xfrm>
            <a:prstGeom prst="trapezoid">
              <a:avLst>
                <a:gd name="adj" fmla="val 27613"/>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89" name="Shape 518">
            <a:extLst>
              <a:ext uri="{FF2B5EF4-FFF2-40B4-BE49-F238E27FC236}">
                <a16:creationId xmlns:a16="http://schemas.microsoft.com/office/drawing/2014/main" id="{C12420D7-6413-3C47-8259-2DD01DB2A881}"/>
              </a:ext>
            </a:extLst>
          </p:cNvPr>
          <p:cNvGrpSpPr/>
          <p:nvPr/>
        </p:nvGrpSpPr>
        <p:grpSpPr>
          <a:xfrm rot="-7227164">
            <a:off x="3018925" y="3242734"/>
            <a:ext cx="1932443" cy="1861135"/>
            <a:chOff x="2625581" y="1317356"/>
            <a:chExt cx="1932443" cy="1861135"/>
          </a:xfrm>
        </p:grpSpPr>
        <p:sp>
          <p:nvSpPr>
            <p:cNvPr id="90" name="Shape 519">
              <a:extLst>
                <a:ext uri="{FF2B5EF4-FFF2-40B4-BE49-F238E27FC236}">
                  <a16:creationId xmlns:a16="http://schemas.microsoft.com/office/drawing/2014/main" id="{D5C2D003-8D2F-7243-8F15-32D4F847D648}"/>
                </a:ext>
              </a:extLst>
            </p:cNvPr>
            <p:cNvSpPr/>
            <p:nvPr/>
          </p:nvSpPr>
          <p:spPr>
            <a:xfrm rot="8700877">
              <a:off x="3043082" y="1560574"/>
              <a:ext cx="1256899" cy="1296218"/>
            </a:xfrm>
            <a:prstGeom prst="trapezoid">
              <a:avLst>
                <a:gd name="adj" fmla="val 27613"/>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 name="Shape 520">
              <a:extLst>
                <a:ext uri="{FF2B5EF4-FFF2-40B4-BE49-F238E27FC236}">
                  <a16:creationId xmlns:a16="http://schemas.microsoft.com/office/drawing/2014/main" id="{DBE83ED4-3940-314A-987E-005C9E81F4BE}"/>
                </a:ext>
              </a:extLst>
            </p:cNvPr>
            <p:cNvSpPr/>
            <p:nvPr/>
          </p:nvSpPr>
          <p:spPr>
            <a:xfrm rot="8161092">
              <a:off x="2876563" y="1684176"/>
              <a:ext cx="1256899" cy="1230432"/>
            </a:xfrm>
            <a:prstGeom prst="trapezoid">
              <a:avLst>
                <a:gd name="adj" fmla="val 27613"/>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2" name="Shape 521">
            <a:extLst>
              <a:ext uri="{FF2B5EF4-FFF2-40B4-BE49-F238E27FC236}">
                <a16:creationId xmlns:a16="http://schemas.microsoft.com/office/drawing/2014/main" id="{2BE59DD6-FADF-144B-BCB2-7F98CE9AD816}"/>
              </a:ext>
            </a:extLst>
          </p:cNvPr>
          <p:cNvGrpSpPr/>
          <p:nvPr/>
        </p:nvGrpSpPr>
        <p:grpSpPr>
          <a:xfrm rot="-4801553">
            <a:off x="2189105" y="2576596"/>
            <a:ext cx="1932443" cy="1861135"/>
            <a:chOff x="2625581" y="1317356"/>
            <a:chExt cx="1932443" cy="1861135"/>
          </a:xfrm>
        </p:grpSpPr>
        <p:sp>
          <p:nvSpPr>
            <p:cNvPr id="93" name="Shape 522">
              <a:extLst>
                <a:ext uri="{FF2B5EF4-FFF2-40B4-BE49-F238E27FC236}">
                  <a16:creationId xmlns:a16="http://schemas.microsoft.com/office/drawing/2014/main" id="{7F276BE5-5FFC-9440-967F-A1062210F9CA}"/>
                </a:ext>
              </a:extLst>
            </p:cNvPr>
            <p:cNvSpPr/>
            <p:nvPr/>
          </p:nvSpPr>
          <p:spPr>
            <a:xfrm rot="8700877">
              <a:off x="3043082" y="1560574"/>
              <a:ext cx="1256899" cy="1296218"/>
            </a:xfrm>
            <a:prstGeom prst="trapezoid">
              <a:avLst>
                <a:gd name="adj" fmla="val 27613"/>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 name="Shape 523">
              <a:extLst>
                <a:ext uri="{FF2B5EF4-FFF2-40B4-BE49-F238E27FC236}">
                  <a16:creationId xmlns:a16="http://schemas.microsoft.com/office/drawing/2014/main" id="{4113F2EB-612D-9346-BB42-98EBCD9619EE}"/>
                </a:ext>
              </a:extLst>
            </p:cNvPr>
            <p:cNvSpPr/>
            <p:nvPr/>
          </p:nvSpPr>
          <p:spPr>
            <a:xfrm rot="8161092">
              <a:off x="2876563" y="1684176"/>
              <a:ext cx="1256899" cy="1230432"/>
            </a:xfrm>
            <a:prstGeom prst="trapezoid">
              <a:avLst>
                <a:gd name="adj" fmla="val 27613"/>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5" name="Shape 524">
            <a:extLst>
              <a:ext uri="{FF2B5EF4-FFF2-40B4-BE49-F238E27FC236}">
                <a16:creationId xmlns:a16="http://schemas.microsoft.com/office/drawing/2014/main" id="{A1839392-068E-4440-976C-B6331F6E5955}"/>
              </a:ext>
            </a:extLst>
          </p:cNvPr>
          <p:cNvGrpSpPr/>
          <p:nvPr/>
        </p:nvGrpSpPr>
        <p:grpSpPr>
          <a:xfrm rot="-2418397">
            <a:off x="2001866" y="1515696"/>
            <a:ext cx="1932443" cy="1861135"/>
            <a:chOff x="2625581" y="1317356"/>
            <a:chExt cx="1932443" cy="1861135"/>
          </a:xfrm>
        </p:grpSpPr>
        <p:sp>
          <p:nvSpPr>
            <p:cNvPr id="96" name="Shape 525">
              <a:extLst>
                <a:ext uri="{FF2B5EF4-FFF2-40B4-BE49-F238E27FC236}">
                  <a16:creationId xmlns:a16="http://schemas.microsoft.com/office/drawing/2014/main" id="{133F3D94-D755-6C44-9CCE-F4DC4B2F53A1}"/>
                </a:ext>
              </a:extLst>
            </p:cNvPr>
            <p:cNvSpPr/>
            <p:nvPr/>
          </p:nvSpPr>
          <p:spPr>
            <a:xfrm rot="8700877">
              <a:off x="3043082" y="1560574"/>
              <a:ext cx="1256899" cy="1296218"/>
            </a:xfrm>
            <a:prstGeom prst="trapezoid">
              <a:avLst>
                <a:gd name="adj" fmla="val 27613"/>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 name="Shape 526">
              <a:extLst>
                <a:ext uri="{FF2B5EF4-FFF2-40B4-BE49-F238E27FC236}">
                  <a16:creationId xmlns:a16="http://schemas.microsoft.com/office/drawing/2014/main" id="{00EC85C3-C033-0848-9720-4AF9E9777FCA}"/>
                </a:ext>
              </a:extLst>
            </p:cNvPr>
            <p:cNvSpPr/>
            <p:nvPr/>
          </p:nvSpPr>
          <p:spPr>
            <a:xfrm rot="8161092">
              <a:off x="2876563" y="1684176"/>
              <a:ext cx="1256899" cy="1230432"/>
            </a:xfrm>
            <a:prstGeom prst="trapezoid">
              <a:avLst>
                <a:gd name="adj" fmla="val 27613"/>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extLst>
      <p:ext uri="{BB962C8B-B14F-4D97-AF65-F5344CB8AC3E}">
        <p14:creationId xmlns:p14="http://schemas.microsoft.com/office/powerpoint/2010/main" val="2025387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F5CDB-E924-8D48-8DD4-B78409EB956F}"/>
              </a:ext>
            </a:extLst>
          </p:cNvPr>
          <p:cNvSpPr>
            <a:spLocks noGrp="1"/>
          </p:cNvSpPr>
          <p:nvPr>
            <p:ph type="title"/>
          </p:nvPr>
        </p:nvSpPr>
        <p:spPr/>
        <p:txBody>
          <a:bodyPr/>
          <a:lstStyle/>
          <a:p>
            <a:r>
              <a:rPr lang="fr-FR" dirty="0"/>
              <a:t>Des Advanced </a:t>
            </a:r>
            <a:r>
              <a:rPr lang="fr-FR" dirty="0" err="1"/>
              <a:t>Replication</a:t>
            </a:r>
            <a:endParaRPr lang="fr-FR" dirty="0"/>
          </a:p>
        </p:txBody>
      </p:sp>
      <p:sp>
        <p:nvSpPr>
          <p:cNvPr id="3" name="Text Placeholder 2">
            <a:extLst>
              <a:ext uri="{FF2B5EF4-FFF2-40B4-BE49-F238E27FC236}">
                <a16:creationId xmlns:a16="http://schemas.microsoft.com/office/drawing/2014/main" id="{BEB18BC7-7501-AB4A-85C9-3F4AD2A42248}"/>
              </a:ext>
            </a:extLst>
          </p:cNvPr>
          <p:cNvSpPr>
            <a:spLocks noGrp="1"/>
          </p:cNvSpPr>
          <p:nvPr>
            <p:ph type="body" idx="1"/>
          </p:nvPr>
        </p:nvSpPr>
        <p:spPr>
          <a:xfrm>
            <a:off x="457200" y="1123949"/>
            <a:ext cx="5657850" cy="3477087"/>
          </a:xfrm>
        </p:spPr>
        <p:txBody>
          <a:bodyPr/>
          <a:lstStyle/>
          <a:p>
            <a:r>
              <a:rPr lang="fr-FR" sz="2000" dirty="0" err="1"/>
              <a:t>Allows</a:t>
            </a:r>
            <a:r>
              <a:rPr lang="fr-FR" sz="2000" dirty="0"/>
              <a:t> one-</a:t>
            </a:r>
            <a:r>
              <a:rPr lang="fr-FR" sz="2000" dirty="0" err="1"/>
              <a:t>way</a:t>
            </a:r>
            <a:r>
              <a:rPr lang="fr-FR" sz="2000" dirty="0"/>
              <a:t> </a:t>
            </a:r>
            <a:r>
              <a:rPr lang="fr-FR" sz="2000" dirty="0" err="1"/>
              <a:t>replication</a:t>
            </a:r>
            <a:r>
              <a:rPr lang="fr-FR" sz="2000" dirty="0"/>
              <a:t> </a:t>
            </a:r>
            <a:r>
              <a:rPr lang="fr-FR" sz="2000" dirty="0" err="1"/>
              <a:t>from</a:t>
            </a:r>
            <a:r>
              <a:rPr lang="fr-FR" sz="2000" dirty="0"/>
              <a:t> “</a:t>
            </a:r>
            <a:r>
              <a:rPr lang="fr-FR" sz="2000" dirty="0" err="1"/>
              <a:t>edge</a:t>
            </a:r>
            <a:r>
              <a:rPr lang="fr-FR" sz="2000" dirty="0"/>
              <a:t>” cluster to </a:t>
            </a:r>
            <a:r>
              <a:rPr lang="fr-FR" sz="2000" dirty="0" err="1"/>
              <a:t>another</a:t>
            </a:r>
            <a:endParaRPr lang="fr-FR" sz="2000" dirty="0"/>
          </a:p>
          <a:p>
            <a:endParaRPr lang="fr-FR" sz="2000" dirty="0"/>
          </a:p>
          <a:p>
            <a:r>
              <a:rPr lang="fr-FR" sz="2000" dirty="0" err="1"/>
              <a:t>Centralized</a:t>
            </a:r>
            <a:r>
              <a:rPr lang="fr-FR" sz="2000" dirty="0"/>
              <a:t> hub cluster.</a:t>
            </a:r>
          </a:p>
          <a:p>
            <a:endParaRPr lang="fr-FR" sz="2000" dirty="0"/>
          </a:p>
          <a:p>
            <a:r>
              <a:rPr lang="fr-FR" sz="2000" dirty="0" err="1"/>
              <a:t>Ideal</a:t>
            </a:r>
            <a:r>
              <a:rPr lang="fr-FR" sz="2000" dirty="0"/>
              <a:t> for </a:t>
            </a:r>
            <a:r>
              <a:rPr lang="fr-FR" sz="2000" dirty="0" err="1"/>
              <a:t>retail</a:t>
            </a:r>
            <a:r>
              <a:rPr lang="fr-FR" sz="2000" dirty="0"/>
              <a:t>, </a:t>
            </a:r>
            <a:r>
              <a:rPr lang="fr-FR" sz="2000" dirty="0" err="1"/>
              <a:t>energy</a:t>
            </a:r>
            <a:r>
              <a:rPr lang="fr-FR" sz="2000" dirty="0"/>
              <a:t>, and </a:t>
            </a:r>
            <a:r>
              <a:rPr lang="fr-FR" sz="2000" dirty="0" err="1"/>
              <a:t>other</a:t>
            </a:r>
            <a:r>
              <a:rPr lang="fr-FR" sz="2000" dirty="0"/>
              <a:t> “</a:t>
            </a:r>
            <a:r>
              <a:rPr lang="fr-FR" sz="2000" dirty="0" err="1"/>
              <a:t>edge</a:t>
            </a:r>
            <a:r>
              <a:rPr lang="fr-FR" sz="2000" dirty="0"/>
              <a:t> of the internet of </a:t>
            </a:r>
            <a:r>
              <a:rPr lang="fr-FR" sz="2000" dirty="0" err="1"/>
              <a:t>things</a:t>
            </a:r>
            <a:r>
              <a:rPr lang="fr-FR" sz="2000" dirty="0"/>
              <a:t>” use cases.</a:t>
            </a:r>
          </a:p>
        </p:txBody>
      </p:sp>
      <p:sp>
        <p:nvSpPr>
          <p:cNvPr id="4" name="Date Placeholder 3">
            <a:extLst>
              <a:ext uri="{FF2B5EF4-FFF2-40B4-BE49-F238E27FC236}">
                <a16:creationId xmlns:a16="http://schemas.microsoft.com/office/drawing/2014/main" id="{A81C0748-1C96-B34D-B5B3-02A60FF54EE2}"/>
              </a:ext>
            </a:extLst>
          </p:cNvPr>
          <p:cNvSpPr>
            <a:spLocks noGrp="1"/>
          </p:cNvSpPr>
          <p:nvPr>
            <p:ph type="dt" idx="10"/>
          </p:nvPr>
        </p:nvSpPr>
        <p:spPr/>
        <p:txBody>
          <a:bodyPr/>
          <a:lstStyle/>
          <a:p>
            <a:endParaRPr lang="fr-FR"/>
          </a:p>
        </p:txBody>
      </p:sp>
      <p:sp>
        <p:nvSpPr>
          <p:cNvPr id="5" name="Slide Number Placeholder 4">
            <a:extLst>
              <a:ext uri="{FF2B5EF4-FFF2-40B4-BE49-F238E27FC236}">
                <a16:creationId xmlns:a16="http://schemas.microsoft.com/office/drawing/2014/main" id="{DF02AD84-6D53-C846-B333-381805F8A30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27</a:t>
            </a:fld>
            <a:endParaRPr lang="en"/>
          </a:p>
        </p:txBody>
      </p:sp>
      <p:sp>
        <p:nvSpPr>
          <p:cNvPr id="6" name="Footer Placeholder 5">
            <a:extLst>
              <a:ext uri="{FF2B5EF4-FFF2-40B4-BE49-F238E27FC236}">
                <a16:creationId xmlns:a16="http://schemas.microsoft.com/office/drawing/2014/main" id="{F418B0EB-E758-DB49-B344-31CC7DFCE940}"/>
              </a:ext>
            </a:extLst>
          </p:cNvPr>
          <p:cNvSpPr>
            <a:spLocks noGrp="1"/>
          </p:cNvSpPr>
          <p:nvPr>
            <p:ph type="ftr" idx="11"/>
          </p:nvPr>
        </p:nvSpPr>
        <p:spPr/>
        <p:txBody>
          <a:bodyPr/>
          <a:lstStyle/>
          <a:p>
            <a:endParaRPr lang="fr-FR"/>
          </a:p>
        </p:txBody>
      </p:sp>
      <p:pic>
        <p:nvPicPr>
          <p:cNvPr id="8" name="Picture 7">
            <a:extLst>
              <a:ext uri="{FF2B5EF4-FFF2-40B4-BE49-F238E27FC236}">
                <a16:creationId xmlns:a16="http://schemas.microsoft.com/office/drawing/2014/main" id="{FA3A93FF-527A-CC4C-B0B3-0D072DBD06F9}"/>
              </a:ext>
            </a:extLst>
          </p:cNvPr>
          <p:cNvPicPr>
            <a:picLocks noChangeAspect="1"/>
          </p:cNvPicPr>
          <p:nvPr/>
        </p:nvPicPr>
        <p:blipFill>
          <a:blip r:embed="rId2"/>
          <a:stretch>
            <a:fillRect/>
          </a:stretch>
        </p:blipFill>
        <p:spPr>
          <a:xfrm>
            <a:off x="6428873" y="2346018"/>
            <a:ext cx="2149643" cy="2255018"/>
          </a:xfrm>
          <a:prstGeom prst="rect">
            <a:avLst/>
          </a:prstGeom>
        </p:spPr>
      </p:pic>
    </p:spTree>
    <p:extLst>
      <p:ext uri="{BB962C8B-B14F-4D97-AF65-F5344CB8AC3E}">
        <p14:creationId xmlns:p14="http://schemas.microsoft.com/office/powerpoint/2010/main" val="24217176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83"/>
        <p:cNvGrpSpPr/>
        <p:nvPr/>
      </p:nvGrpSpPr>
      <p:grpSpPr>
        <a:xfrm>
          <a:off x="0" y="0"/>
          <a:ext cx="0" cy="0"/>
          <a:chOff x="0" y="0"/>
          <a:chExt cx="0" cy="0"/>
        </a:xfrm>
      </p:grpSpPr>
      <p:sp>
        <p:nvSpPr>
          <p:cNvPr id="1584" name="Shape 1584"/>
          <p:cNvSpPr txBox="1">
            <a:spLocks noGrp="1"/>
          </p:cNvSpPr>
          <p:nvPr>
            <p:ph type="title"/>
          </p:nvPr>
        </p:nvSpPr>
        <p:spPr>
          <a:xfrm>
            <a:off x="457200" y="270472"/>
            <a:ext cx="8229600" cy="548100"/>
          </a:xfrm>
          <a:prstGeom prst="rect">
            <a:avLst/>
          </a:prstGeom>
        </p:spPr>
        <p:txBody>
          <a:bodyPr spcFirstLastPara="1" wrap="square" lIns="91425" tIns="91425" rIns="91425" bIns="91425" anchor="b" anchorCtr="0">
            <a:noAutofit/>
          </a:bodyPr>
          <a:lstStyle/>
          <a:p>
            <a:r>
              <a:rPr lang="en"/>
              <a:t>Tiered Storage</a:t>
            </a:r>
            <a:endParaRPr/>
          </a:p>
        </p:txBody>
      </p:sp>
      <p:sp>
        <p:nvSpPr>
          <p:cNvPr id="1585" name="Shape 1585"/>
          <p:cNvSpPr txBox="1">
            <a:spLocks noGrp="1"/>
          </p:cNvSpPr>
          <p:nvPr>
            <p:ph type="body" idx="1"/>
          </p:nvPr>
        </p:nvSpPr>
        <p:spPr>
          <a:xfrm>
            <a:off x="457200" y="1123949"/>
            <a:ext cx="8229600" cy="3477000"/>
          </a:xfrm>
          <a:prstGeom prst="rect">
            <a:avLst/>
          </a:prstGeom>
        </p:spPr>
        <p:txBody>
          <a:bodyPr spcFirstLastPara="1" wrap="square" lIns="91425" tIns="91425" rIns="91425" bIns="91425" anchor="t" anchorCtr="0">
            <a:noAutofit/>
          </a:bodyPr>
          <a:lstStyle/>
          <a:p>
            <a:r>
              <a:rPr lang="en"/>
              <a:t>Move old data to cheaper drives</a:t>
            </a:r>
            <a:endParaRPr/>
          </a:p>
          <a:p>
            <a:pPr>
              <a:spcBef>
                <a:spcPts val="0"/>
              </a:spcBef>
            </a:pPr>
            <a:r>
              <a:rPr lang="en"/>
              <a:t>Reduced storage cost</a:t>
            </a:r>
            <a:endParaRPr/>
          </a:p>
          <a:p>
            <a:pPr>
              <a:spcBef>
                <a:spcPts val="0"/>
              </a:spcBef>
            </a:pPr>
            <a:r>
              <a:rPr lang="en"/>
              <a:t>Data is always online</a:t>
            </a:r>
            <a:endParaRPr/>
          </a:p>
          <a:p>
            <a:pPr>
              <a:spcBef>
                <a:spcPts val="0"/>
              </a:spcBef>
            </a:pPr>
            <a:r>
              <a:rPr lang="en"/>
              <a:t>Automatic, done in background</a:t>
            </a:r>
            <a:br>
              <a:rPr lang="en"/>
            </a:br>
            <a:endParaRPr/>
          </a:p>
        </p:txBody>
      </p:sp>
      <p:pic>
        <p:nvPicPr>
          <p:cNvPr id="1586" name="Shape 1586"/>
          <p:cNvPicPr preferRelativeResize="0"/>
          <p:nvPr/>
        </p:nvPicPr>
        <p:blipFill rotWithShape="1">
          <a:blip r:embed="rId3">
            <a:alphaModFix/>
          </a:blip>
          <a:srcRect/>
          <a:stretch/>
        </p:blipFill>
        <p:spPr>
          <a:xfrm>
            <a:off x="1685323" y="2766060"/>
            <a:ext cx="5747955" cy="1692580"/>
          </a:xfrm>
          <a:prstGeom prst="rect">
            <a:avLst/>
          </a:prstGeom>
          <a:noFill/>
          <a:ln>
            <a:noFill/>
          </a:ln>
        </p:spPr>
      </p:pic>
      <p:sp>
        <p:nvSpPr>
          <p:cNvPr id="1587" name="Shape 1587"/>
          <p:cNvSpPr txBox="1">
            <a:spLocks noGrp="1"/>
          </p:cNvSpPr>
          <p:nvPr>
            <p:ph type="sldNum" idx="12"/>
          </p:nvPr>
        </p:nvSpPr>
        <p:spPr>
          <a:xfrm>
            <a:off x="43199" y="4817151"/>
            <a:ext cx="378300" cy="239400"/>
          </a:xfrm>
          <a:prstGeom prst="rect">
            <a:avLst/>
          </a:prstGeom>
          <a:noFill/>
          <a:ln>
            <a:noFill/>
          </a:ln>
        </p:spPr>
        <p:txBody>
          <a:bodyPr spcFirstLastPara="1" vert="horz" wrap="square" lIns="91425" tIns="45700" rIns="91425" bIns="45700" rtlCol="0" anchor="b" anchorCtr="0">
            <a:noAutofit/>
          </a:bodyPr>
          <a:lstStyle/>
          <a:p>
            <a:pPr algn="l"/>
            <a:fld id="{00000000-1234-1234-1234-123412341234}" type="slidenum">
              <a:rPr lang="en"/>
              <a:pPr algn="l"/>
              <a:t>28</a:t>
            </a:fld>
            <a:endParaRPr/>
          </a:p>
        </p:txBody>
      </p:sp>
      <p:sp>
        <p:nvSpPr>
          <p:cNvPr id="1588" name="Shape 1588"/>
          <p:cNvSpPr txBox="1">
            <a:spLocks noGrp="1"/>
          </p:cNvSpPr>
          <p:nvPr>
            <p:ph type="dt" idx="10"/>
          </p:nvPr>
        </p:nvSpPr>
        <p:spPr>
          <a:xfrm>
            <a:off x="474791" y="4790122"/>
            <a:ext cx="2057400" cy="274500"/>
          </a:xfrm>
          <a:prstGeom prst="rect">
            <a:avLst/>
          </a:prstGeom>
          <a:noFill/>
          <a:ln>
            <a:noFill/>
          </a:ln>
        </p:spPr>
        <p:txBody>
          <a:bodyPr spcFirstLastPara="1" wrap="square" lIns="0" tIns="45700" rIns="91425" bIns="45700" anchor="b" anchorCtr="0">
            <a:noAutofit/>
          </a:bodyPr>
          <a:lstStyle/>
          <a:p>
            <a:r>
              <a:rPr lang="en"/>
              <a:t>© DataStax, All Rights Reserved.</a:t>
            </a:r>
            <a:endParaRPr/>
          </a:p>
        </p:txBody>
      </p:sp>
      <p:sp>
        <p:nvSpPr>
          <p:cNvPr id="1589" name="Shape 1589"/>
          <p:cNvSpPr txBox="1">
            <a:spLocks noGrp="1"/>
          </p:cNvSpPr>
          <p:nvPr>
            <p:ph type="ftr" idx="11"/>
          </p:nvPr>
        </p:nvSpPr>
        <p:spPr>
          <a:xfrm>
            <a:off x="3028950" y="4789169"/>
            <a:ext cx="3086100" cy="274500"/>
          </a:xfrm>
          <a:prstGeom prst="rect">
            <a:avLst/>
          </a:prstGeom>
          <a:noFill/>
          <a:ln>
            <a:noFill/>
          </a:ln>
        </p:spPr>
        <p:txBody>
          <a:bodyPr spcFirstLastPara="1" wrap="square" lIns="0" tIns="45700" rIns="0" bIns="45700" anchor="b" anchorCtr="0">
            <a:noAutofit/>
          </a:bodyPr>
          <a:lstStyle/>
          <a:p>
            <a:r>
              <a:rPr lang="en"/>
              <a:t>Confidential</a:t>
            </a:r>
            <a:endParaRPr/>
          </a:p>
        </p:txBody>
      </p:sp>
    </p:spTree>
    <p:extLst>
      <p:ext uri="{BB962C8B-B14F-4D97-AF65-F5344CB8AC3E}">
        <p14:creationId xmlns:p14="http://schemas.microsoft.com/office/powerpoint/2010/main" val="23739844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23A66-9708-064B-B211-46E8BD8F242F}"/>
              </a:ext>
            </a:extLst>
          </p:cNvPr>
          <p:cNvSpPr>
            <a:spLocks noGrp="1"/>
          </p:cNvSpPr>
          <p:nvPr>
            <p:ph type="title"/>
          </p:nvPr>
        </p:nvSpPr>
        <p:spPr/>
        <p:txBody>
          <a:bodyPr/>
          <a:lstStyle/>
          <a:p>
            <a:r>
              <a:rPr lang="en-US" dirty="0"/>
              <a:t>DataStax Enterprise</a:t>
            </a:r>
          </a:p>
        </p:txBody>
      </p:sp>
      <p:pic>
        <p:nvPicPr>
          <p:cNvPr id="69" name="Shape 498">
            <a:extLst>
              <a:ext uri="{FF2B5EF4-FFF2-40B4-BE49-F238E27FC236}">
                <a16:creationId xmlns:a16="http://schemas.microsoft.com/office/drawing/2014/main" id="{872F1344-82E0-BF49-80AB-7DD0BC6777DE}"/>
              </a:ext>
            </a:extLst>
          </p:cNvPr>
          <p:cNvPicPr preferRelativeResize="0"/>
          <p:nvPr/>
        </p:nvPicPr>
        <p:blipFill rotWithShape="1">
          <a:blip r:embed="rId3">
            <a:alphaModFix/>
          </a:blip>
          <a:srcRect/>
          <a:stretch/>
        </p:blipFill>
        <p:spPr>
          <a:xfrm>
            <a:off x="3771900" y="1955800"/>
            <a:ext cx="1498600" cy="1549400"/>
          </a:xfrm>
          <a:prstGeom prst="rect">
            <a:avLst/>
          </a:prstGeom>
          <a:noFill/>
          <a:ln>
            <a:noFill/>
          </a:ln>
        </p:spPr>
      </p:pic>
      <p:pic>
        <p:nvPicPr>
          <p:cNvPr id="70" name="Shape 499">
            <a:extLst>
              <a:ext uri="{FF2B5EF4-FFF2-40B4-BE49-F238E27FC236}">
                <a16:creationId xmlns:a16="http://schemas.microsoft.com/office/drawing/2014/main" id="{8BA84C4B-AEA0-F740-8D78-549C4B9C41BA}"/>
              </a:ext>
            </a:extLst>
          </p:cNvPr>
          <p:cNvPicPr preferRelativeResize="0"/>
          <p:nvPr/>
        </p:nvPicPr>
        <p:blipFill rotWithShape="1">
          <a:blip r:embed="rId4">
            <a:alphaModFix/>
          </a:blip>
          <a:srcRect/>
          <a:stretch/>
        </p:blipFill>
        <p:spPr>
          <a:xfrm>
            <a:off x="2485160" y="715820"/>
            <a:ext cx="4127500" cy="4140200"/>
          </a:xfrm>
          <a:prstGeom prst="rect">
            <a:avLst/>
          </a:prstGeom>
          <a:noFill/>
          <a:ln>
            <a:noFill/>
          </a:ln>
        </p:spPr>
      </p:pic>
      <p:grpSp>
        <p:nvGrpSpPr>
          <p:cNvPr id="74" name="Shape 503">
            <a:extLst>
              <a:ext uri="{FF2B5EF4-FFF2-40B4-BE49-F238E27FC236}">
                <a16:creationId xmlns:a16="http://schemas.microsoft.com/office/drawing/2014/main" id="{5418503F-C215-1740-B8E4-97885A88940E}"/>
              </a:ext>
            </a:extLst>
          </p:cNvPr>
          <p:cNvGrpSpPr/>
          <p:nvPr/>
        </p:nvGrpSpPr>
        <p:grpSpPr>
          <a:xfrm rot="2387957">
            <a:off x="3550127" y="250331"/>
            <a:ext cx="1932443" cy="1861135"/>
            <a:chOff x="2625581" y="1317356"/>
            <a:chExt cx="1932443" cy="1861135"/>
          </a:xfrm>
        </p:grpSpPr>
        <p:sp>
          <p:nvSpPr>
            <p:cNvPr id="75" name="Shape 504">
              <a:extLst>
                <a:ext uri="{FF2B5EF4-FFF2-40B4-BE49-F238E27FC236}">
                  <a16:creationId xmlns:a16="http://schemas.microsoft.com/office/drawing/2014/main" id="{7F6C0E30-F333-F847-B79F-5FB9C9EB28A2}"/>
                </a:ext>
              </a:extLst>
            </p:cNvPr>
            <p:cNvSpPr/>
            <p:nvPr/>
          </p:nvSpPr>
          <p:spPr>
            <a:xfrm rot="8700877">
              <a:off x="3043082" y="1560574"/>
              <a:ext cx="1256899" cy="1296218"/>
            </a:xfrm>
            <a:prstGeom prst="trapezoid">
              <a:avLst>
                <a:gd name="adj" fmla="val 27613"/>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 name="Shape 505">
              <a:extLst>
                <a:ext uri="{FF2B5EF4-FFF2-40B4-BE49-F238E27FC236}">
                  <a16:creationId xmlns:a16="http://schemas.microsoft.com/office/drawing/2014/main" id="{F566D8AD-89A0-A844-96C9-C80A965DD65C}"/>
                </a:ext>
              </a:extLst>
            </p:cNvPr>
            <p:cNvSpPr/>
            <p:nvPr/>
          </p:nvSpPr>
          <p:spPr>
            <a:xfrm rot="8161092">
              <a:off x="2876563" y="1684176"/>
              <a:ext cx="1256899" cy="1230432"/>
            </a:xfrm>
            <a:prstGeom prst="trapezoid">
              <a:avLst>
                <a:gd name="adj" fmla="val 27613"/>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77" name="Shape 506">
            <a:extLst>
              <a:ext uri="{FF2B5EF4-FFF2-40B4-BE49-F238E27FC236}">
                <a16:creationId xmlns:a16="http://schemas.microsoft.com/office/drawing/2014/main" id="{4D3D6847-BA2B-1F4E-A370-C90FFF408CDF}"/>
              </a:ext>
            </a:extLst>
          </p:cNvPr>
          <p:cNvGrpSpPr/>
          <p:nvPr/>
        </p:nvGrpSpPr>
        <p:grpSpPr>
          <a:xfrm rot="4800593">
            <a:off x="4471370" y="662113"/>
            <a:ext cx="1932443" cy="1861135"/>
            <a:chOff x="2625581" y="1317356"/>
            <a:chExt cx="1932443" cy="1861135"/>
          </a:xfrm>
        </p:grpSpPr>
        <p:sp>
          <p:nvSpPr>
            <p:cNvPr id="78" name="Shape 507">
              <a:extLst>
                <a:ext uri="{FF2B5EF4-FFF2-40B4-BE49-F238E27FC236}">
                  <a16:creationId xmlns:a16="http://schemas.microsoft.com/office/drawing/2014/main" id="{FC73072D-3CA8-654F-9D2D-9106FDFEF4CE}"/>
                </a:ext>
              </a:extLst>
            </p:cNvPr>
            <p:cNvSpPr/>
            <p:nvPr/>
          </p:nvSpPr>
          <p:spPr>
            <a:xfrm rot="8700877">
              <a:off x="3043082" y="1560574"/>
              <a:ext cx="1256899" cy="1296218"/>
            </a:xfrm>
            <a:prstGeom prst="trapezoid">
              <a:avLst>
                <a:gd name="adj" fmla="val 27613"/>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 name="Shape 508">
              <a:extLst>
                <a:ext uri="{FF2B5EF4-FFF2-40B4-BE49-F238E27FC236}">
                  <a16:creationId xmlns:a16="http://schemas.microsoft.com/office/drawing/2014/main" id="{5A70A6C2-CBDC-FF4D-A442-073C840B6CEE}"/>
                </a:ext>
              </a:extLst>
            </p:cNvPr>
            <p:cNvSpPr/>
            <p:nvPr/>
          </p:nvSpPr>
          <p:spPr>
            <a:xfrm rot="8161092">
              <a:off x="2876563" y="1684176"/>
              <a:ext cx="1256899" cy="1230432"/>
            </a:xfrm>
            <a:prstGeom prst="trapezoid">
              <a:avLst>
                <a:gd name="adj" fmla="val 27613"/>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80" name="Shape 509">
            <a:extLst>
              <a:ext uri="{FF2B5EF4-FFF2-40B4-BE49-F238E27FC236}">
                <a16:creationId xmlns:a16="http://schemas.microsoft.com/office/drawing/2014/main" id="{5822DC56-1A6E-EB49-AAC5-DE1F491E3F2C}"/>
              </a:ext>
            </a:extLst>
          </p:cNvPr>
          <p:cNvGrpSpPr/>
          <p:nvPr/>
        </p:nvGrpSpPr>
        <p:grpSpPr>
          <a:xfrm rot="7134515">
            <a:off x="5084252" y="1538328"/>
            <a:ext cx="1932443" cy="1861135"/>
            <a:chOff x="2625581" y="1317356"/>
            <a:chExt cx="1932443" cy="1861135"/>
          </a:xfrm>
        </p:grpSpPr>
        <p:sp>
          <p:nvSpPr>
            <p:cNvPr id="81" name="Shape 510">
              <a:extLst>
                <a:ext uri="{FF2B5EF4-FFF2-40B4-BE49-F238E27FC236}">
                  <a16:creationId xmlns:a16="http://schemas.microsoft.com/office/drawing/2014/main" id="{01293A28-8744-2C4E-9001-C8E17A6F8E29}"/>
                </a:ext>
              </a:extLst>
            </p:cNvPr>
            <p:cNvSpPr/>
            <p:nvPr/>
          </p:nvSpPr>
          <p:spPr>
            <a:xfrm rot="8700877">
              <a:off x="3043082" y="1560574"/>
              <a:ext cx="1256899" cy="1296218"/>
            </a:xfrm>
            <a:prstGeom prst="trapezoid">
              <a:avLst>
                <a:gd name="adj" fmla="val 27613"/>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 name="Shape 511">
              <a:extLst>
                <a:ext uri="{FF2B5EF4-FFF2-40B4-BE49-F238E27FC236}">
                  <a16:creationId xmlns:a16="http://schemas.microsoft.com/office/drawing/2014/main" id="{FCA0BD44-0765-414E-9AD5-26CE26D27ECA}"/>
                </a:ext>
              </a:extLst>
            </p:cNvPr>
            <p:cNvSpPr/>
            <p:nvPr/>
          </p:nvSpPr>
          <p:spPr>
            <a:xfrm rot="8161092">
              <a:off x="2876563" y="1684176"/>
              <a:ext cx="1256899" cy="1230432"/>
            </a:xfrm>
            <a:prstGeom prst="trapezoid">
              <a:avLst>
                <a:gd name="adj" fmla="val 27613"/>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2" name="Shape 521">
            <a:extLst>
              <a:ext uri="{FF2B5EF4-FFF2-40B4-BE49-F238E27FC236}">
                <a16:creationId xmlns:a16="http://schemas.microsoft.com/office/drawing/2014/main" id="{2BE59DD6-FADF-144B-BCB2-7F98CE9AD816}"/>
              </a:ext>
            </a:extLst>
          </p:cNvPr>
          <p:cNvGrpSpPr/>
          <p:nvPr/>
        </p:nvGrpSpPr>
        <p:grpSpPr>
          <a:xfrm rot="-4801553">
            <a:off x="2189105" y="2576596"/>
            <a:ext cx="1932443" cy="1861135"/>
            <a:chOff x="2625581" y="1317356"/>
            <a:chExt cx="1932443" cy="1861135"/>
          </a:xfrm>
        </p:grpSpPr>
        <p:sp>
          <p:nvSpPr>
            <p:cNvPr id="93" name="Shape 522">
              <a:extLst>
                <a:ext uri="{FF2B5EF4-FFF2-40B4-BE49-F238E27FC236}">
                  <a16:creationId xmlns:a16="http://schemas.microsoft.com/office/drawing/2014/main" id="{7F276BE5-5FFC-9440-967F-A1062210F9CA}"/>
                </a:ext>
              </a:extLst>
            </p:cNvPr>
            <p:cNvSpPr/>
            <p:nvPr/>
          </p:nvSpPr>
          <p:spPr>
            <a:xfrm rot="8700877">
              <a:off x="3043082" y="1560574"/>
              <a:ext cx="1256899" cy="1296218"/>
            </a:xfrm>
            <a:prstGeom prst="trapezoid">
              <a:avLst>
                <a:gd name="adj" fmla="val 27613"/>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 name="Shape 523">
              <a:extLst>
                <a:ext uri="{FF2B5EF4-FFF2-40B4-BE49-F238E27FC236}">
                  <a16:creationId xmlns:a16="http://schemas.microsoft.com/office/drawing/2014/main" id="{4113F2EB-612D-9346-BB42-98EBCD9619EE}"/>
                </a:ext>
              </a:extLst>
            </p:cNvPr>
            <p:cNvSpPr/>
            <p:nvPr/>
          </p:nvSpPr>
          <p:spPr>
            <a:xfrm rot="8161092">
              <a:off x="2876563" y="1684176"/>
              <a:ext cx="1256899" cy="1230432"/>
            </a:xfrm>
            <a:prstGeom prst="trapezoid">
              <a:avLst>
                <a:gd name="adj" fmla="val 27613"/>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5" name="Shape 524">
            <a:extLst>
              <a:ext uri="{FF2B5EF4-FFF2-40B4-BE49-F238E27FC236}">
                <a16:creationId xmlns:a16="http://schemas.microsoft.com/office/drawing/2014/main" id="{A1839392-068E-4440-976C-B6331F6E5955}"/>
              </a:ext>
            </a:extLst>
          </p:cNvPr>
          <p:cNvGrpSpPr/>
          <p:nvPr/>
        </p:nvGrpSpPr>
        <p:grpSpPr>
          <a:xfrm rot="-2418397">
            <a:off x="2001866" y="1515696"/>
            <a:ext cx="1932443" cy="1861135"/>
            <a:chOff x="2625581" y="1317356"/>
            <a:chExt cx="1932443" cy="1861135"/>
          </a:xfrm>
        </p:grpSpPr>
        <p:sp>
          <p:nvSpPr>
            <p:cNvPr id="96" name="Shape 525">
              <a:extLst>
                <a:ext uri="{FF2B5EF4-FFF2-40B4-BE49-F238E27FC236}">
                  <a16:creationId xmlns:a16="http://schemas.microsoft.com/office/drawing/2014/main" id="{133F3D94-D755-6C44-9CCE-F4DC4B2F53A1}"/>
                </a:ext>
              </a:extLst>
            </p:cNvPr>
            <p:cNvSpPr/>
            <p:nvPr/>
          </p:nvSpPr>
          <p:spPr>
            <a:xfrm rot="8700877">
              <a:off x="3043082" y="1560574"/>
              <a:ext cx="1256899" cy="1296218"/>
            </a:xfrm>
            <a:prstGeom prst="trapezoid">
              <a:avLst>
                <a:gd name="adj" fmla="val 27613"/>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 name="Shape 526">
              <a:extLst>
                <a:ext uri="{FF2B5EF4-FFF2-40B4-BE49-F238E27FC236}">
                  <a16:creationId xmlns:a16="http://schemas.microsoft.com/office/drawing/2014/main" id="{00EC85C3-C033-0848-9720-4AF9E9777FCA}"/>
                </a:ext>
              </a:extLst>
            </p:cNvPr>
            <p:cNvSpPr/>
            <p:nvPr/>
          </p:nvSpPr>
          <p:spPr>
            <a:xfrm rot="8161092">
              <a:off x="2876563" y="1684176"/>
              <a:ext cx="1256899" cy="1230432"/>
            </a:xfrm>
            <a:prstGeom prst="trapezoid">
              <a:avLst>
                <a:gd name="adj" fmla="val 27613"/>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extLst>
      <p:ext uri="{BB962C8B-B14F-4D97-AF65-F5344CB8AC3E}">
        <p14:creationId xmlns:p14="http://schemas.microsoft.com/office/powerpoint/2010/main" val="4216309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6CC38D8-6C13-0248-A447-C1B5AB9359B0}"/>
              </a:ext>
            </a:extLst>
          </p:cNvPr>
          <p:cNvSpPr>
            <a:spLocks noGrp="1"/>
          </p:cNvSpPr>
          <p:nvPr>
            <p:ph type="sldNum" sz="quarter" idx="4"/>
          </p:nvPr>
        </p:nvSpPr>
        <p:spPr/>
        <p:txBody>
          <a:bodyPr/>
          <a:lstStyle/>
          <a:p>
            <a:pPr algn="r" defTabSz="457200"/>
            <a:fld id="{625532A8-9998-1545-8016-7D9932388623}" type="slidenum">
              <a:rPr lang="uk-UA" smtClean="0"/>
              <a:pPr algn="r" defTabSz="457200"/>
              <a:t>3</a:t>
            </a:fld>
            <a:endParaRPr lang="uk-UA"/>
          </a:p>
        </p:txBody>
      </p:sp>
      <p:sp>
        <p:nvSpPr>
          <p:cNvPr id="5" name="Date Placeholder 4">
            <a:extLst>
              <a:ext uri="{FF2B5EF4-FFF2-40B4-BE49-F238E27FC236}">
                <a16:creationId xmlns:a16="http://schemas.microsoft.com/office/drawing/2014/main" id="{9001499A-B25D-2049-995F-C8F8BAB28A8B}"/>
              </a:ext>
            </a:extLst>
          </p:cNvPr>
          <p:cNvSpPr>
            <a:spLocks noGrp="1"/>
          </p:cNvSpPr>
          <p:nvPr>
            <p:ph type="dt" sz="half" idx="2"/>
          </p:nvPr>
        </p:nvSpPr>
        <p:spPr/>
        <p:txBody>
          <a:bodyPr/>
          <a:lstStyle/>
          <a:p>
            <a:pPr defTabSz="457200"/>
            <a:r>
              <a:rPr lang="en-US" dirty="0"/>
              <a:t>© DataStax, All Rights Reserved.</a:t>
            </a:r>
            <a:endParaRPr lang="mr-IN" dirty="0"/>
          </a:p>
        </p:txBody>
      </p:sp>
      <p:sp>
        <p:nvSpPr>
          <p:cNvPr id="9" name="Title 1">
            <a:extLst>
              <a:ext uri="{FF2B5EF4-FFF2-40B4-BE49-F238E27FC236}">
                <a16:creationId xmlns:a16="http://schemas.microsoft.com/office/drawing/2014/main" id="{1BF0CB00-3613-0D4C-B724-97BE1C21A66D}"/>
              </a:ext>
            </a:extLst>
          </p:cNvPr>
          <p:cNvSpPr>
            <a:spLocks noGrp="1"/>
          </p:cNvSpPr>
          <p:nvPr>
            <p:ph type="title"/>
          </p:nvPr>
        </p:nvSpPr>
        <p:spPr>
          <a:xfrm>
            <a:off x="457200" y="270472"/>
            <a:ext cx="8229600" cy="548048"/>
          </a:xfrm>
        </p:spPr>
        <p:txBody>
          <a:bodyPr/>
          <a:lstStyle/>
          <a:p>
            <a:r>
              <a:rPr lang="fr-FR" dirty="0">
                <a:solidFill>
                  <a:schemeClr val="accent5">
                    <a:lumMod val="75000"/>
                  </a:schemeClr>
                </a:solidFill>
              </a:rPr>
              <a:t>Your speakers today</a:t>
            </a:r>
          </a:p>
        </p:txBody>
      </p:sp>
      <p:grpSp>
        <p:nvGrpSpPr>
          <p:cNvPr id="10" name="Group 9">
            <a:extLst>
              <a:ext uri="{FF2B5EF4-FFF2-40B4-BE49-F238E27FC236}">
                <a16:creationId xmlns:a16="http://schemas.microsoft.com/office/drawing/2014/main" id="{485E2F79-FA44-A648-80FE-2B86F3C82B52}"/>
              </a:ext>
            </a:extLst>
          </p:cNvPr>
          <p:cNvGrpSpPr/>
          <p:nvPr/>
        </p:nvGrpSpPr>
        <p:grpSpPr>
          <a:xfrm>
            <a:off x="275182" y="1109769"/>
            <a:ext cx="4545359" cy="1506666"/>
            <a:chOff x="259511" y="1056285"/>
            <a:chExt cx="4545359" cy="1506666"/>
          </a:xfrm>
        </p:grpSpPr>
        <p:sp>
          <p:nvSpPr>
            <p:cNvPr id="11" name="Rectangle 10">
              <a:extLst>
                <a:ext uri="{FF2B5EF4-FFF2-40B4-BE49-F238E27FC236}">
                  <a16:creationId xmlns:a16="http://schemas.microsoft.com/office/drawing/2014/main" id="{DC8968D8-2B9C-5549-8AEF-A1DC7BB24C1E}"/>
                </a:ext>
              </a:extLst>
            </p:cNvPr>
            <p:cNvSpPr/>
            <p:nvPr/>
          </p:nvSpPr>
          <p:spPr>
            <a:xfrm>
              <a:off x="259511" y="1056285"/>
              <a:ext cx="4545359" cy="150666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b="1" dirty="0">
                <a:solidFill>
                  <a:schemeClr val="bg1"/>
                </a:solidFill>
              </a:endParaRPr>
            </a:p>
            <a:p>
              <a:r>
                <a:rPr lang="fr-FR" b="1" dirty="0">
                  <a:solidFill>
                    <a:schemeClr val="bg1"/>
                  </a:solidFill>
                </a:rPr>
                <a:t>Negib Marhoul</a:t>
              </a:r>
            </a:p>
            <a:p>
              <a:r>
                <a:rPr lang="fr-FR" dirty="0">
                  <a:solidFill>
                    <a:schemeClr val="bg1"/>
                  </a:solidFill>
                </a:rPr>
                <a:t>Solution Architect</a:t>
              </a:r>
            </a:p>
            <a:p>
              <a:r>
                <a:rPr lang="en-US" dirty="0">
                  <a:solidFill>
                    <a:schemeClr val="bg1"/>
                  </a:solidFill>
                </a:rPr>
                <a:t>negib.marhoul@datastax.com</a:t>
              </a:r>
            </a:p>
            <a:p>
              <a:endParaRPr lang="en-US" dirty="0">
                <a:solidFill>
                  <a:schemeClr val="bg1"/>
                </a:solidFill>
              </a:endParaRPr>
            </a:p>
            <a:p>
              <a:r>
                <a:rPr lang="en-US" sz="1200" dirty="0">
                  <a:solidFill>
                    <a:schemeClr val="bg1"/>
                  </a:solidFill>
                </a:rPr>
                <a:t>       </a:t>
              </a:r>
              <a:r>
                <a:rPr lang="en-US" sz="1200" b="1" dirty="0">
                  <a:solidFill>
                    <a:schemeClr val="bg1"/>
                  </a:solidFill>
                </a:rPr>
                <a:t>Twitter</a:t>
              </a:r>
              <a:r>
                <a:rPr lang="en-US" sz="1200" dirty="0">
                  <a:solidFill>
                    <a:schemeClr val="bg1"/>
                  </a:solidFill>
                </a:rPr>
                <a:t> : </a:t>
              </a:r>
              <a:r>
                <a:rPr lang="fr-FR" sz="1200" b="1" dirty="0">
                  <a:solidFill>
                    <a:schemeClr val="bg1"/>
                  </a:solidFill>
                </a:rPr>
                <a:t>@</a:t>
              </a:r>
              <a:r>
                <a:rPr lang="fr-FR" sz="1200" dirty="0">
                  <a:solidFill>
                    <a:schemeClr val="bg1"/>
                  </a:solidFill>
                </a:rPr>
                <a:t>nmarhoul</a:t>
              </a:r>
            </a:p>
            <a:p>
              <a:r>
                <a:rPr lang="fr-FR" sz="1200" dirty="0">
                  <a:solidFill>
                    <a:schemeClr val="bg1"/>
                  </a:solidFill>
                </a:rPr>
                <a:t>       </a:t>
              </a:r>
              <a:r>
                <a:rPr lang="fr-FR" sz="1200" b="1" dirty="0">
                  <a:solidFill>
                    <a:schemeClr val="bg1"/>
                  </a:solidFill>
                </a:rPr>
                <a:t>Github</a:t>
              </a:r>
              <a:r>
                <a:rPr lang="fr-FR" sz="1200" dirty="0">
                  <a:solidFill>
                    <a:schemeClr val="bg1"/>
                  </a:solidFill>
                </a:rPr>
                <a:t> : https://github.com/norim</a:t>
              </a:r>
            </a:p>
            <a:p>
              <a:endParaRPr lang="en-US" dirty="0">
                <a:solidFill>
                  <a:schemeClr val="bg1"/>
                </a:solidFill>
              </a:endParaRPr>
            </a:p>
            <a:p>
              <a:endParaRPr lang="fr-FR" dirty="0">
                <a:solidFill>
                  <a:schemeClr val="bg1"/>
                </a:solidFill>
              </a:endParaRPr>
            </a:p>
          </p:txBody>
        </p:sp>
        <p:sp>
          <p:nvSpPr>
            <p:cNvPr id="12" name="Oval 11">
              <a:extLst>
                <a:ext uri="{FF2B5EF4-FFF2-40B4-BE49-F238E27FC236}">
                  <a16:creationId xmlns:a16="http://schemas.microsoft.com/office/drawing/2014/main" id="{4846B1B2-9877-1043-8A3D-C4A4CB738E3E}"/>
                </a:ext>
              </a:extLst>
            </p:cNvPr>
            <p:cNvSpPr/>
            <p:nvPr/>
          </p:nvSpPr>
          <p:spPr>
            <a:xfrm>
              <a:off x="3243148" y="1186680"/>
              <a:ext cx="1294644" cy="1245875"/>
            </a:xfrm>
            <a:prstGeom prst="ellipse">
              <a:avLst/>
            </a:prstGeom>
            <a:blipFill>
              <a:blip r:embed="rId2"/>
              <a:stretch>
                <a:fillRect/>
              </a:stretch>
            </a:bli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Picture 12">
              <a:extLst>
                <a:ext uri="{FF2B5EF4-FFF2-40B4-BE49-F238E27FC236}">
                  <a16:creationId xmlns:a16="http://schemas.microsoft.com/office/drawing/2014/main" id="{78FFD7BA-5635-384D-90DB-A83FF65F707A}"/>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94274" y="2138747"/>
              <a:ext cx="219653" cy="219653"/>
            </a:xfrm>
            <a:prstGeom prst="rect">
              <a:avLst/>
            </a:prstGeom>
          </p:spPr>
        </p:pic>
        <p:pic>
          <p:nvPicPr>
            <p:cNvPr id="14" name="Picture 13">
              <a:extLst>
                <a:ext uri="{FF2B5EF4-FFF2-40B4-BE49-F238E27FC236}">
                  <a16:creationId xmlns:a16="http://schemas.microsoft.com/office/drawing/2014/main" id="{F605A02A-77E5-434D-A898-117A769C4CAC}"/>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02917" y="1951499"/>
              <a:ext cx="174914" cy="174914"/>
            </a:xfrm>
            <a:prstGeom prst="rect">
              <a:avLst/>
            </a:prstGeom>
          </p:spPr>
        </p:pic>
      </p:grpSp>
      <p:grpSp>
        <p:nvGrpSpPr>
          <p:cNvPr id="15" name="Group 14">
            <a:extLst>
              <a:ext uri="{FF2B5EF4-FFF2-40B4-BE49-F238E27FC236}">
                <a16:creationId xmlns:a16="http://schemas.microsoft.com/office/drawing/2014/main" id="{D567A677-295A-FB4A-9E42-2D72ED51CB45}"/>
              </a:ext>
            </a:extLst>
          </p:cNvPr>
          <p:cNvGrpSpPr/>
          <p:nvPr/>
        </p:nvGrpSpPr>
        <p:grpSpPr>
          <a:xfrm>
            <a:off x="259511" y="2628769"/>
            <a:ext cx="4545359" cy="1868200"/>
            <a:chOff x="309524" y="2873593"/>
            <a:chExt cx="4545359" cy="1868200"/>
          </a:xfrm>
        </p:grpSpPr>
        <p:grpSp>
          <p:nvGrpSpPr>
            <p:cNvPr id="16" name="Group 15">
              <a:extLst>
                <a:ext uri="{FF2B5EF4-FFF2-40B4-BE49-F238E27FC236}">
                  <a16:creationId xmlns:a16="http://schemas.microsoft.com/office/drawing/2014/main" id="{E49A4119-9F51-0B4B-906C-0DCFAC41B48D}"/>
                </a:ext>
              </a:extLst>
            </p:cNvPr>
            <p:cNvGrpSpPr/>
            <p:nvPr/>
          </p:nvGrpSpPr>
          <p:grpSpPr>
            <a:xfrm>
              <a:off x="309524" y="2873593"/>
              <a:ext cx="4545359" cy="1868200"/>
              <a:chOff x="-3741445" y="2138747"/>
              <a:chExt cx="4545359" cy="1868200"/>
            </a:xfrm>
          </p:grpSpPr>
          <p:sp>
            <p:nvSpPr>
              <p:cNvPr id="18" name="Rectangle 17">
                <a:extLst>
                  <a:ext uri="{FF2B5EF4-FFF2-40B4-BE49-F238E27FC236}">
                    <a16:creationId xmlns:a16="http://schemas.microsoft.com/office/drawing/2014/main" id="{0E2E71FA-01AF-DA40-9C98-59FABDA599D2}"/>
                  </a:ext>
                </a:extLst>
              </p:cNvPr>
              <p:cNvSpPr/>
              <p:nvPr/>
            </p:nvSpPr>
            <p:spPr>
              <a:xfrm>
                <a:off x="-3741445" y="2500281"/>
                <a:ext cx="4545359" cy="150666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b="1" dirty="0">
                  <a:solidFill>
                    <a:schemeClr val="bg1"/>
                  </a:solidFill>
                </a:endParaRPr>
              </a:p>
              <a:p>
                <a:r>
                  <a:rPr lang="fr-FR" b="1" dirty="0">
                    <a:solidFill>
                      <a:schemeClr val="bg1"/>
                    </a:solidFill>
                  </a:rPr>
                  <a:t>Cedrick Lunven</a:t>
                </a:r>
              </a:p>
              <a:p>
                <a:r>
                  <a:rPr lang="fr-FR" dirty="0">
                    <a:solidFill>
                      <a:schemeClr val="bg1"/>
                    </a:solidFill>
                  </a:rPr>
                  <a:t>Developer Advocate</a:t>
                </a:r>
              </a:p>
              <a:p>
                <a:r>
                  <a:rPr lang="en-US" dirty="0">
                    <a:solidFill>
                      <a:schemeClr val="bg1"/>
                    </a:solidFill>
                  </a:rPr>
                  <a:t>cedrick.lunven@datastax.com</a:t>
                </a:r>
              </a:p>
              <a:p>
                <a:endParaRPr lang="en-US" dirty="0">
                  <a:solidFill>
                    <a:schemeClr val="bg1"/>
                  </a:solidFill>
                </a:endParaRPr>
              </a:p>
              <a:p>
                <a:r>
                  <a:rPr lang="en-US" sz="1200" dirty="0">
                    <a:solidFill>
                      <a:schemeClr val="bg1"/>
                    </a:solidFill>
                  </a:rPr>
                  <a:t>       </a:t>
                </a:r>
                <a:r>
                  <a:rPr lang="en-US" sz="1200" b="1" dirty="0">
                    <a:solidFill>
                      <a:schemeClr val="bg1"/>
                    </a:solidFill>
                  </a:rPr>
                  <a:t>Twitter</a:t>
                </a:r>
                <a:r>
                  <a:rPr lang="en-US" sz="1200" dirty="0">
                    <a:solidFill>
                      <a:schemeClr val="bg1"/>
                    </a:solidFill>
                  </a:rPr>
                  <a:t> : </a:t>
                </a:r>
                <a:r>
                  <a:rPr lang="fr-FR" sz="1200" b="1" dirty="0">
                    <a:solidFill>
                      <a:schemeClr val="bg1"/>
                    </a:solidFill>
                  </a:rPr>
                  <a:t>@</a:t>
                </a:r>
                <a:r>
                  <a:rPr lang="fr-FR" sz="1200" dirty="0">
                    <a:solidFill>
                      <a:schemeClr val="bg1"/>
                    </a:solidFill>
                  </a:rPr>
                  <a:t>clunven</a:t>
                </a:r>
              </a:p>
              <a:p>
                <a:r>
                  <a:rPr lang="fr-FR" sz="1200" dirty="0">
                    <a:solidFill>
                      <a:schemeClr val="bg1"/>
                    </a:solidFill>
                  </a:rPr>
                  <a:t>       </a:t>
                </a:r>
                <a:r>
                  <a:rPr lang="fr-FR" sz="1200" b="1" dirty="0">
                    <a:solidFill>
                      <a:schemeClr val="bg1"/>
                    </a:solidFill>
                  </a:rPr>
                  <a:t>Github</a:t>
                </a:r>
                <a:r>
                  <a:rPr lang="fr-FR" sz="1200" dirty="0">
                    <a:solidFill>
                      <a:schemeClr val="bg1"/>
                    </a:solidFill>
                  </a:rPr>
                  <a:t> : https://github.com/clun</a:t>
                </a:r>
              </a:p>
              <a:p>
                <a:endParaRPr lang="en-US" dirty="0">
                  <a:solidFill>
                    <a:schemeClr val="bg1"/>
                  </a:solidFill>
                </a:endParaRPr>
              </a:p>
              <a:p>
                <a:endParaRPr lang="fr-FR" dirty="0">
                  <a:solidFill>
                    <a:schemeClr val="bg1"/>
                  </a:solidFill>
                </a:endParaRPr>
              </a:p>
            </p:txBody>
          </p:sp>
          <p:sp>
            <p:nvSpPr>
              <p:cNvPr id="19" name="Oval 18">
                <a:extLst>
                  <a:ext uri="{FF2B5EF4-FFF2-40B4-BE49-F238E27FC236}">
                    <a16:creationId xmlns:a16="http://schemas.microsoft.com/office/drawing/2014/main" id="{DF32E446-6CD4-9B46-830E-525BC87A8CF7}"/>
                  </a:ext>
                </a:extLst>
              </p:cNvPr>
              <p:cNvSpPr/>
              <p:nvPr/>
            </p:nvSpPr>
            <p:spPr>
              <a:xfrm>
                <a:off x="-680717" y="2630676"/>
                <a:ext cx="1294644" cy="1245875"/>
              </a:xfrm>
              <a:prstGeom prst="ellipse">
                <a:avLst/>
              </a:prstGeom>
              <a:blipFill>
                <a:blip r:embed="rId5" cstate="hqprint">
                  <a:extLst>
                    <a:ext uri="{28A0092B-C50C-407E-A947-70E740481C1C}">
                      <a14:useLocalDpi xmlns:a14="http://schemas.microsoft.com/office/drawing/2010/main"/>
                    </a:ext>
                  </a:extLst>
                </a:blip>
                <a:stretch>
                  <a:fillRect/>
                </a:stretch>
              </a:bli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0" name="Picture 19">
                <a:extLst>
                  <a:ext uri="{FF2B5EF4-FFF2-40B4-BE49-F238E27FC236}">
                    <a16:creationId xmlns:a16="http://schemas.microsoft.com/office/drawing/2014/main" id="{3E855332-AF18-4348-9415-D58B0E023C38}"/>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94274" y="2138747"/>
                <a:ext cx="219653" cy="219653"/>
              </a:xfrm>
              <a:prstGeom prst="rect">
                <a:avLst/>
              </a:prstGeom>
            </p:spPr>
          </p:pic>
          <p:pic>
            <p:nvPicPr>
              <p:cNvPr id="21" name="Picture 20">
                <a:extLst>
                  <a:ext uri="{FF2B5EF4-FFF2-40B4-BE49-F238E27FC236}">
                    <a16:creationId xmlns:a16="http://schemas.microsoft.com/office/drawing/2014/main" id="{6B054B6A-B762-AE45-891D-EB9364CB09F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584313" y="3383257"/>
                <a:ext cx="174914" cy="174914"/>
              </a:xfrm>
              <a:prstGeom prst="rect">
                <a:avLst/>
              </a:prstGeom>
            </p:spPr>
          </p:pic>
        </p:grpSp>
        <p:pic>
          <p:nvPicPr>
            <p:cNvPr id="17" name="Picture 16">
              <a:extLst>
                <a:ext uri="{FF2B5EF4-FFF2-40B4-BE49-F238E27FC236}">
                  <a16:creationId xmlns:a16="http://schemas.microsoft.com/office/drawing/2014/main" id="{581027CD-3C19-C545-849E-46876821A4A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74756" y="4350956"/>
              <a:ext cx="219653" cy="219653"/>
            </a:xfrm>
            <a:prstGeom prst="rect">
              <a:avLst/>
            </a:prstGeom>
          </p:spPr>
        </p:pic>
      </p:grpSp>
      <p:sp>
        <p:nvSpPr>
          <p:cNvPr id="22" name="Picture Placeholder 21">
            <a:extLst>
              <a:ext uri="{FF2B5EF4-FFF2-40B4-BE49-F238E27FC236}">
                <a16:creationId xmlns:a16="http://schemas.microsoft.com/office/drawing/2014/main" id="{B583591A-DC7E-714C-95C5-37DCF3EE0C5C}"/>
              </a:ext>
            </a:extLst>
          </p:cNvPr>
          <p:cNvSpPr>
            <a:spLocks noGrp="1"/>
          </p:cNvSpPr>
          <p:nvPr>
            <p:ph type="pic" sz="quarter" idx="13"/>
          </p:nvPr>
        </p:nvSpPr>
        <p:spPr>
          <a:xfrm>
            <a:off x="5438274" y="605790"/>
            <a:ext cx="3705726" cy="3931920"/>
          </a:xfrm>
          <a:blipFill>
            <a:blip r:embed="rId6" cstate="hqprint">
              <a:extLst>
                <a:ext uri="{28A0092B-C50C-407E-A947-70E740481C1C}">
                  <a14:useLocalDpi xmlns:a14="http://schemas.microsoft.com/office/drawing/2010/main"/>
                </a:ext>
              </a:extLst>
            </a:blip>
            <a:stretch>
              <a:fillRect/>
            </a:stretch>
          </a:blipFill>
        </p:spPr>
      </p:sp>
    </p:spTree>
    <p:extLst>
      <p:ext uri="{BB962C8B-B14F-4D97-AF65-F5344CB8AC3E}">
        <p14:creationId xmlns:p14="http://schemas.microsoft.com/office/powerpoint/2010/main" val="2444283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35"/>
        <p:cNvGrpSpPr/>
        <p:nvPr/>
      </p:nvGrpSpPr>
      <p:grpSpPr>
        <a:xfrm>
          <a:off x="0" y="0"/>
          <a:ext cx="0" cy="0"/>
          <a:chOff x="0" y="0"/>
          <a:chExt cx="0" cy="0"/>
        </a:xfrm>
      </p:grpSpPr>
      <p:sp>
        <p:nvSpPr>
          <p:cNvPr id="1636" name="Shape 1636"/>
          <p:cNvSpPr txBox="1">
            <a:spLocks noGrp="1"/>
          </p:cNvSpPr>
          <p:nvPr>
            <p:ph type="dt" idx="10"/>
          </p:nvPr>
        </p:nvSpPr>
        <p:spPr>
          <a:xfrm>
            <a:off x="474791" y="4790122"/>
            <a:ext cx="2057400" cy="274500"/>
          </a:xfrm>
          <a:prstGeom prst="rect">
            <a:avLst/>
          </a:prstGeom>
          <a:noFill/>
          <a:ln>
            <a:noFill/>
          </a:ln>
        </p:spPr>
        <p:txBody>
          <a:bodyPr spcFirstLastPara="1" wrap="square" lIns="0" tIns="45700" rIns="91425" bIns="45700" anchor="b" anchorCtr="0">
            <a:noAutofit/>
          </a:bodyPr>
          <a:lstStyle/>
          <a:p>
            <a:r>
              <a:rPr lang="en" dirty="0"/>
              <a:t>© DataStax, All Rights Reserved.</a:t>
            </a:r>
            <a:endParaRPr dirty="0"/>
          </a:p>
        </p:txBody>
      </p:sp>
      <p:sp>
        <p:nvSpPr>
          <p:cNvPr id="1637" name="Shape 1637"/>
          <p:cNvSpPr txBox="1">
            <a:spLocks noGrp="1"/>
          </p:cNvSpPr>
          <p:nvPr>
            <p:ph type="body" idx="1"/>
          </p:nvPr>
        </p:nvSpPr>
        <p:spPr>
          <a:xfrm>
            <a:off x="4111325" y="2488550"/>
            <a:ext cx="5032800" cy="2255400"/>
          </a:xfrm>
          <a:prstGeom prst="rect">
            <a:avLst/>
          </a:prstGeom>
          <a:noFill/>
          <a:ln>
            <a:noFill/>
          </a:ln>
        </p:spPr>
        <p:txBody>
          <a:bodyPr spcFirstLastPara="1" wrap="square" lIns="0" tIns="45700" rIns="91425" bIns="45700" anchor="t" anchorCtr="0">
            <a:noAutofit/>
          </a:bodyPr>
          <a:lstStyle/>
          <a:p>
            <a:pPr marL="233357" indent="-227006">
              <a:spcBef>
                <a:spcPts val="2000"/>
              </a:spcBef>
            </a:pPr>
            <a:r>
              <a:rPr lang="en"/>
              <a:t>Explore and query CQL, Gremlin Query Language, and SparkSQL</a:t>
            </a:r>
            <a:endParaRPr/>
          </a:p>
          <a:p>
            <a:pPr marL="233357" indent="-227006">
              <a:spcBef>
                <a:spcPts val="2000"/>
              </a:spcBef>
            </a:pPr>
            <a:r>
              <a:rPr lang="en"/>
              <a:t>Auto-completion, data and result set visualization, execution management, and much more</a:t>
            </a:r>
            <a:endParaRPr/>
          </a:p>
          <a:p>
            <a:pPr marL="233357" indent="-227006">
              <a:spcBef>
                <a:spcPts val="2000"/>
              </a:spcBef>
            </a:pPr>
            <a:r>
              <a:rPr lang="en"/>
              <a:t>Built-in collaboration &amp; history management</a:t>
            </a:r>
            <a:br>
              <a:rPr lang="en"/>
            </a:br>
            <a:br>
              <a:rPr lang="en"/>
            </a:br>
            <a:endParaRPr/>
          </a:p>
        </p:txBody>
      </p:sp>
      <p:sp>
        <p:nvSpPr>
          <p:cNvPr id="1638" name="Shape 1638"/>
          <p:cNvSpPr txBox="1">
            <a:spLocks noGrp="1"/>
          </p:cNvSpPr>
          <p:nvPr>
            <p:ph type="body" idx="2"/>
          </p:nvPr>
        </p:nvSpPr>
        <p:spPr>
          <a:xfrm>
            <a:off x="457200" y="1505043"/>
            <a:ext cx="3089400" cy="681000"/>
          </a:xfrm>
          <a:prstGeom prst="rect">
            <a:avLst/>
          </a:prstGeom>
          <a:noFill/>
          <a:ln>
            <a:noFill/>
          </a:ln>
        </p:spPr>
        <p:txBody>
          <a:bodyPr spcFirstLastPara="1" wrap="square" lIns="0" tIns="91425" rIns="91425" bIns="91425" anchor="t" anchorCtr="0">
            <a:noAutofit/>
          </a:bodyPr>
          <a:lstStyle/>
          <a:p>
            <a:pPr marL="6350" indent="-6350"/>
            <a:r>
              <a:rPr lang="en"/>
              <a:t>Visual development tool for DSE</a:t>
            </a:r>
            <a:endParaRPr/>
          </a:p>
        </p:txBody>
      </p:sp>
      <p:sp>
        <p:nvSpPr>
          <p:cNvPr id="1639" name="Shape 1639"/>
          <p:cNvSpPr txBox="1">
            <a:spLocks noGrp="1"/>
          </p:cNvSpPr>
          <p:nvPr>
            <p:ph type="title"/>
          </p:nvPr>
        </p:nvSpPr>
        <p:spPr>
          <a:xfrm>
            <a:off x="457200" y="890791"/>
            <a:ext cx="3089400" cy="828300"/>
          </a:xfrm>
          <a:prstGeom prst="rect">
            <a:avLst/>
          </a:prstGeom>
          <a:noFill/>
          <a:ln>
            <a:noFill/>
          </a:ln>
        </p:spPr>
        <p:txBody>
          <a:bodyPr spcFirstLastPara="1" wrap="square" lIns="0" tIns="91425" rIns="91425" bIns="91425" anchor="b" anchorCtr="0">
            <a:noAutofit/>
          </a:bodyPr>
          <a:lstStyle/>
          <a:p>
            <a:r>
              <a:rPr lang="en" dirty="0"/>
              <a:t>DataStax Studio</a:t>
            </a:r>
            <a:endParaRPr dirty="0"/>
          </a:p>
        </p:txBody>
      </p:sp>
      <p:sp>
        <p:nvSpPr>
          <p:cNvPr id="1640" name="Shape 1640"/>
          <p:cNvSpPr txBox="1">
            <a:spLocks noGrp="1"/>
          </p:cNvSpPr>
          <p:nvPr>
            <p:ph type="sldNum" idx="12"/>
          </p:nvPr>
        </p:nvSpPr>
        <p:spPr>
          <a:xfrm>
            <a:off x="99060" y="4789170"/>
            <a:ext cx="289500" cy="274500"/>
          </a:xfrm>
          <a:prstGeom prst="rect">
            <a:avLst/>
          </a:prstGeom>
          <a:noFill/>
          <a:ln>
            <a:noFill/>
          </a:ln>
        </p:spPr>
        <p:txBody>
          <a:bodyPr spcFirstLastPara="1" vert="horz" wrap="square" lIns="91425" tIns="45700" rIns="91425" bIns="45700" rtlCol="0" anchor="b" anchorCtr="0">
            <a:noAutofit/>
          </a:bodyPr>
          <a:lstStyle/>
          <a:p>
            <a:fld id="{00000000-1234-1234-1234-123412341234}" type="slidenum">
              <a:rPr lang="en"/>
              <a:pPr/>
              <a:t>30</a:t>
            </a:fld>
            <a:endParaRPr/>
          </a:p>
        </p:txBody>
      </p:sp>
      <p:sp>
        <p:nvSpPr>
          <p:cNvPr id="1641" name="Shape 1641"/>
          <p:cNvSpPr txBox="1">
            <a:spLocks noGrp="1"/>
          </p:cNvSpPr>
          <p:nvPr>
            <p:ph type="ftr" idx="11"/>
          </p:nvPr>
        </p:nvSpPr>
        <p:spPr>
          <a:xfrm>
            <a:off x="3028950" y="4789169"/>
            <a:ext cx="3086100" cy="274500"/>
          </a:xfrm>
          <a:prstGeom prst="rect">
            <a:avLst/>
          </a:prstGeom>
          <a:noFill/>
          <a:ln>
            <a:noFill/>
          </a:ln>
        </p:spPr>
        <p:txBody>
          <a:bodyPr spcFirstLastPara="1" wrap="square" lIns="0" tIns="45700" rIns="0" bIns="45700" anchor="b" anchorCtr="0">
            <a:noAutofit/>
          </a:bodyPr>
          <a:lstStyle/>
          <a:p>
            <a:r>
              <a:rPr lang="en"/>
              <a:t>Confidential</a:t>
            </a:r>
            <a:endParaRPr/>
          </a:p>
        </p:txBody>
      </p:sp>
      <p:pic>
        <p:nvPicPr>
          <p:cNvPr id="1642" name="Shape 1642"/>
          <p:cNvPicPr preferRelativeResize="0"/>
          <p:nvPr/>
        </p:nvPicPr>
        <p:blipFill rotWithShape="1">
          <a:blip r:embed="rId3">
            <a:alphaModFix/>
          </a:blip>
          <a:srcRect/>
          <a:stretch/>
        </p:blipFill>
        <p:spPr>
          <a:xfrm>
            <a:off x="4611925" y="295726"/>
            <a:ext cx="3566550" cy="2255400"/>
          </a:xfrm>
          <a:prstGeom prst="rect">
            <a:avLst/>
          </a:prstGeom>
          <a:noFill/>
          <a:ln>
            <a:noFill/>
          </a:ln>
        </p:spPr>
      </p:pic>
      <p:pic>
        <p:nvPicPr>
          <p:cNvPr id="1643" name="Shape 1643"/>
          <p:cNvPicPr preferRelativeResize="0"/>
          <p:nvPr/>
        </p:nvPicPr>
        <p:blipFill rotWithShape="1">
          <a:blip r:embed="rId4">
            <a:alphaModFix/>
          </a:blip>
          <a:srcRect/>
          <a:stretch/>
        </p:blipFill>
        <p:spPr>
          <a:xfrm>
            <a:off x="5166493" y="537899"/>
            <a:ext cx="2546345" cy="1438959"/>
          </a:xfrm>
          <a:prstGeom prst="rect">
            <a:avLst/>
          </a:prstGeom>
          <a:noFill/>
          <a:ln>
            <a:noFill/>
          </a:ln>
        </p:spPr>
      </p:pic>
      <p:pic>
        <p:nvPicPr>
          <p:cNvPr id="3" name="Picture 2">
            <a:extLst>
              <a:ext uri="{FF2B5EF4-FFF2-40B4-BE49-F238E27FC236}">
                <a16:creationId xmlns:a16="http://schemas.microsoft.com/office/drawing/2014/main" id="{6DBB7951-A203-5C42-9710-59CC60C17E34}"/>
              </a:ext>
            </a:extLst>
          </p:cNvPr>
          <p:cNvPicPr>
            <a:picLocks noChangeAspect="1"/>
          </p:cNvPicPr>
          <p:nvPr/>
        </p:nvPicPr>
        <p:blipFill>
          <a:blip r:embed="rId5"/>
          <a:stretch>
            <a:fillRect/>
          </a:stretch>
        </p:blipFill>
        <p:spPr>
          <a:xfrm>
            <a:off x="7940661" y="-264843"/>
            <a:ext cx="1034896" cy="1155634"/>
          </a:xfrm>
          <a:prstGeom prst="rect">
            <a:avLst/>
          </a:prstGeom>
        </p:spPr>
      </p:pic>
    </p:spTree>
    <p:extLst>
      <p:ext uri="{BB962C8B-B14F-4D97-AF65-F5344CB8AC3E}">
        <p14:creationId xmlns:p14="http://schemas.microsoft.com/office/powerpoint/2010/main" val="17331719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49"/>
        <p:cNvGrpSpPr/>
        <p:nvPr/>
      </p:nvGrpSpPr>
      <p:grpSpPr>
        <a:xfrm>
          <a:off x="0" y="0"/>
          <a:ext cx="0" cy="0"/>
          <a:chOff x="0" y="0"/>
          <a:chExt cx="0" cy="0"/>
        </a:xfrm>
      </p:grpSpPr>
      <p:sp>
        <p:nvSpPr>
          <p:cNvPr id="1650" name="Shape 1650"/>
          <p:cNvSpPr txBox="1">
            <a:spLocks noGrp="1"/>
          </p:cNvSpPr>
          <p:nvPr>
            <p:ph type="dt" idx="10"/>
          </p:nvPr>
        </p:nvSpPr>
        <p:spPr>
          <a:xfrm>
            <a:off x="474791" y="4790122"/>
            <a:ext cx="2057400" cy="274500"/>
          </a:xfrm>
          <a:prstGeom prst="rect">
            <a:avLst/>
          </a:prstGeom>
          <a:noFill/>
          <a:ln>
            <a:noFill/>
          </a:ln>
        </p:spPr>
        <p:txBody>
          <a:bodyPr spcFirstLastPara="1" wrap="square" lIns="0" tIns="45700" rIns="91425" bIns="45700" anchor="b" anchorCtr="0">
            <a:noAutofit/>
          </a:bodyPr>
          <a:lstStyle/>
          <a:p>
            <a:r>
              <a:rPr lang="en" dirty="0"/>
              <a:t>© DataStax, All Rights Reserved.</a:t>
            </a:r>
            <a:endParaRPr dirty="0"/>
          </a:p>
        </p:txBody>
      </p:sp>
      <p:sp>
        <p:nvSpPr>
          <p:cNvPr id="1651" name="Shape 1651"/>
          <p:cNvSpPr txBox="1">
            <a:spLocks noGrp="1"/>
          </p:cNvSpPr>
          <p:nvPr>
            <p:ph type="body" idx="1"/>
          </p:nvPr>
        </p:nvSpPr>
        <p:spPr>
          <a:xfrm>
            <a:off x="3989475" y="2488550"/>
            <a:ext cx="5154600" cy="2255400"/>
          </a:xfrm>
          <a:prstGeom prst="rect">
            <a:avLst/>
          </a:prstGeom>
          <a:noFill/>
          <a:ln>
            <a:noFill/>
          </a:ln>
        </p:spPr>
        <p:txBody>
          <a:bodyPr spcFirstLastPara="1" wrap="square" lIns="0" tIns="45700" rIns="91425" bIns="45700" anchor="t" anchorCtr="0">
            <a:noAutofit/>
          </a:bodyPr>
          <a:lstStyle/>
          <a:p>
            <a:pPr marL="233357" indent="-227006">
              <a:spcBef>
                <a:spcPts val="2000"/>
              </a:spcBef>
            </a:pPr>
            <a:r>
              <a:rPr lang="en"/>
              <a:t>Simplifies data loading and unloading  </a:t>
            </a:r>
            <a:endParaRPr/>
          </a:p>
          <a:p>
            <a:pPr marL="233357" indent="-227006">
              <a:spcBef>
                <a:spcPts val="2000"/>
              </a:spcBef>
            </a:pPr>
            <a:r>
              <a:rPr lang="en"/>
              <a:t>Supports CSV and JSON formats</a:t>
            </a:r>
            <a:endParaRPr/>
          </a:p>
          <a:p>
            <a:pPr marL="233357" indent="-227006">
              <a:spcBef>
                <a:spcPts val="2000"/>
              </a:spcBef>
            </a:pPr>
            <a:r>
              <a:rPr lang="en"/>
              <a:t>Command-line interface</a:t>
            </a:r>
            <a:endParaRPr/>
          </a:p>
          <a:p>
            <a:pPr marL="233357" indent="-227006">
              <a:spcBef>
                <a:spcPts val="2000"/>
              </a:spcBef>
            </a:pPr>
            <a:r>
              <a:rPr lang="en"/>
              <a:t>Up to 4x faster than community utilities.</a:t>
            </a:r>
            <a:br>
              <a:rPr lang="en"/>
            </a:br>
            <a:br>
              <a:rPr lang="en"/>
            </a:br>
            <a:endParaRPr/>
          </a:p>
        </p:txBody>
      </p:sp>
      <p:sp>
        <p:nvSpPr>
          <p:cNvPr id="1652" name="Shape 1652"/>
          <p:cNvSpPr txBox="1">
            <a:spLocks noGrp="1"/>
          </p:cNvSpPr>
          <p:nvPr>
            <p:ph type="body" idx="2"/>
          </p:nvPr>
        </p:nvSpPr>
        <p:spPr>
          <a:xfrm>
            <a:off x="457200" y="1733643"/>
            <a:ext cx="3089400" cy="681000"/>
          </a:xfrm>
          <a:prstGeom prst="rect">
            <a:avLst/>
          </a:prstGeom>
          <a:noFill/>
          <a:ln>
            <a:noFill/>
          </a:ln>
        </p:spPr>
        <p:txBody>
          <a:bodyPr spcFirstLastPara="1" wrap="square" lIns="0" tIns="91425" rIns="91425" bIns="91425" anchor="t" anchorCtr="0">
            <a:noAutofit/>
          </a:bodyPr>
          <a:lstStyle/>
          <a:p>
            <a:pPr marL="6350" indent="-6350"/>
            <a:r>
              <a:rPr lang="en"/>
              <a:t>Move data in and out of DSE</a:t>
            </a:r>
            <a:endParaRPr/>
          </a:p>
        </p:txBody>
      </p:sp>
      <p:sp>
        <p:nvSpPr>
          <p:cNvPr id="1653" name="Shape 1653"/>
          <p:cNvSpPr txBox="1">
            <a:spLocks noGrp="1"/>
          </p:cNvSpPr>
          <p:nvPr>
            <p:ph type="title"/>
          </p:nvPr>
        </p:nvSpPr>
        <p:spPr>
          <a:xfrm>
            <a:off x="444850" y="1043200"/>
            <a:ext cx="2546400" cy="828300"/>
          </a:xfrm>
          <a:prstGeom prst="rect">
            <a:avLst/>
          </a:prstGeom>
          <a:noFill/>
          <a:ln>
            <a:noFill/>
          </a:ln>
        </p:spPr>
        <p:txBody>
          <a:bodyPr spcFirstLastPara="1" wrap="square" lIns="0" tIns="91425" rIns="91425" bIns="91425" anchor="b" anchorCtr="0">
            <a:noAutofit/>
          </a:bodyPr>
          <a:lstStyle/>
          <a:p>
            <a:r>
              <a:rPr lang="en" dirty="0"/>
              <a:t>DataStax </a:t>
            </a:r>
            <a:br>
              <a:rPr lang="en" dirty="0"/>
            </a:br>
            <a:r>
              <a:rPr lang="en" dirty="0"/>
              <a:t>Bulk Loader</a:t>
            </a:r>
            <a:endParaRPr dirty="0"/>
          </a:p>
        </p:txBody>
      </p:sp>
      <p:sp>
        <p:nvSpPr>
          <p:cNvPr id="1654" name="Shape 1654"/>
          <p:cNvSpPr txBox="1">
            <a:spLocks noGrp="1"/>
          </p:cNvSpPr>
          <p:nvPr>
            <p:ph type="sldNum" idx="12"/>
          </p:nvPr>
        </p:nvSpPr>
        <p:spPr>
          <a:xfrm>
            <a:off x="99060" y="4789170"/>
            <a:ext cx="289500" cy="274500"/>
          </a:xfrm>
          <a:prstGeom prst="rect">
            <a:avLst/>
          </a:prstGeom>
          <a:noFill/>
          <a:ln>
            <a:noFill/>
          </a:ln>
        </p:spPr>
        <p:txBody>
          <a:bodyPr spcFirstLastPara="1" vert="horz" wrap="square" lIns="91425" tIns="45700" rIns="91425" bIns="45700" rtlCol="0" anchor="b" anchorCtr="0">
            <a:noAutofit/>
          </a:bodyPr>
          <a:lstStyle/>
          <a:p>
            <a:fld id="{00000000-1234-1234-1234-123412341234}" type="slidenum">
              <a:rPr lang="en"/>
              <a:pPr/>
              <a:t>31</a:t>
            </a:fld>
            <a:endParaRPr/>
          </a:p>
        </p:txBody>
      </p:sp>
      <p:sp>
        <p:nvSpPr>
          <p:cNvPr id="1655" name="Shape 1655"/>
          <p:cNvSpPr txBox="1">
            <a:spLocks noGrp="1"/>
          </p:cNvSpPr>
          <p:nvPr>
            <p:ph type="ftr" idx="11"/>
          </p:nvPr>
        </p:nvSpPr>
        <p:spPr>
          <a:xfrm>
            <a:off x="3028950" y="4789169"/>
            <a:ext cx="3086100" cy="274500"/>
          </a:xfrm>
          <a:prstGeom prst="rect">
            <a:avLst/>
          </a:prstGeom>
          <a:noFill/>
          <a:ln>
            <a:noFill/>
          </a:ln>
        </p:spPr>
        <p:txBody>
          <a:bodyPr spcFirstLastPara="1" wrap="square" lIns="0" tIns="45700" rIns="0" bIns="45700" anchor="b" anchorCtr="0">
            <a:noAutofit/>
          </a:bodyPr>
          <a:lstStyle/>
          <a:p>
            <a:r>
              <a:rPr lang="en"/>
              <a:t>Confidential</a:t>
            </a:r>
            <a:endParaRPr/>
          </a:p>
        </p:txBody>
      </p:sp>
      <p:pic>
        <p:nvPicPr>
          <p:cNvPr id="1656" name="Shape 1656"/>
          <p:cNvPicPr preferRelativeResize="0"/>
          <p:nvPr/>
        </p:nvPicPr>
        <p:blipFill>
          <a:blip r:embed="rId3">
            <a:alphaModFix/>
          </a:blip>
          <a:stretch>
            <a:fillRect/>
          </a:stretch>
        </p:blipFill>
        <p:spPr>
          <a:xfrm>
            <a:off x="5199476" y="259576"/>
            <a:ext cx="2395651" cy="2183751"/>
          </a:xfrm>
          <a:prstGeom prst="rect">
            <a:avLst/>
          </a:prstGeom>
          <a:noFill/>
          <a:ln>
            <a:noFill/>
          </a:ln>
        </p:spPr>
      </p:pic>
      <p:pic>
        <p:nvPicPr>
          <p:cNvPr id="9" name="Picture 8">
            <a:extLst>
              <a:ext uri="{FF2B5EF4-FFF2-40B4-BE49-F238E27FC236}">
                <a16:creationId xmlns:a16="http://schemas.microsoft.com/office/drawing/2014/main" id="{6F0A48CE-BFB3-DA46-AFDE-9A6458348BF9}"/>
              </a:ext>
            </a:extLst>
          </p:cNvPr>
          <p:cNvPicPr>
            <a:picLocks noChangeAspect="1"/>
          </p:cNvPicPr>
          <p:nvPr/>
        </p:nvPicPr>
        <p:blipFill>
          <a:blip r:embed="rId4"/>
          <a:stretch>
            <a:fillRect/>
          </a:stretch>
        </p:blipFill>
        <p:spPr>
          <a:xfrm>
            <a:off x="7952693" y="-112434"/>
            <a:ext cx="1034896" cy="1155634"/>
          </a:xfrm>
          <a:prstGeom prst="rect">
            <a:avLst/>
          </a:prstGeom>
        </p:spPr>
      </p:pic>
    </p:spTree>
    <p:extLst>
      <p:ext uri="{BB962C8B-B14F-4D97-AF65-F5344CB8AC3E}">
        <p14:creationId xmlns:p14="http://schemas.microsoft.com/office/powerpoint/2010/main" val="7666658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13"/>
        <p:cNvGrpSpPr/>
        <p:nvPr/>
      </p:nvGrpSpPr>
      <p:grpSpPr>
        <a:xfrm>
          <a:off x="0" y="0"/>
          <a:ext cx="0" cy="0"/>
          <a:chOff x="0" y="0"/>
          <a:chExt cx="0" cy="0"/>
        </a:xfrm>
      </p:grpSpPr>
      <p:sp>
        <p:nvSpPr>
          <p:cNvPr id="1614" name="Shape 1614"/>
          <p:cNvSpPr/>
          <p:nvPr/>
        </p:nvSpPr>
        <p:spPr>
          <a:xfrm>
            <a:off x="457201" y="3673209"/>
            <a:ext cx="8229600" cy="991500"/>
          </a:xfrm>
          <a:prstGeom prst="rect">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sp>
        <p:nvSpPr>
          <p:cNvPr id="1615" name="Shape 1615"/>
          <p:cNvSpPr txBox="1">
            <a:spLocks noGrp="1"/>
          </p:cNvSpPr>
          <p:nvPr>
            <p:ph type="title"/>
          </p:nvPr>
        </p:nvSpPr>
        <p:spPr>
          <a:xfrm>
            <a:off x="457200" y="270472"/>
            <a:ext cx="8229600" cy="548048"/>
          </a:xfrm>
          <a:prstGeom prst="rect">
            <a:avLst/>
          </a:prstGeom>
          <a:noFill/>
          <a:ln>
            <a:noFill/>
          </a:ln>
        </p:spPr>
        <p:txBody>
          <a:bodyPr spcFirstLastPara="1" wrap="square" lIns="91425" tIns="91425" rIns="91425" bIns="91425" anchor="b" anchorCtr="0">
            <a:noAutofit/>
          </a:bodyPr>
          <a:lstStyle/>
          <a:p>
            <a:r>
              <a:rPr lang="en" dirty="0"/>
              <a:t>DataStax Drivers</a:t>
            </a:r>
            <a:endParaRPr dirty="0"/>
          </a:p>
        </p:txBody>
      </p:sp>
      <p:sp>
        <p:nvSpPr>
          <p:cNvPr id="1616" name="Shape 1616"/>
          <p:cNvSpPr txBox="1">
            <a:spLocks noGrp="1"/>
          </p:cNvSpPr>
          <p:nvPr>
            <p:ph type="body" idx="1"/>
          </p:nvPr>
        </p:nvSpPr>
        <p:spPr>
          <a:xfrm>
            <a:off x="381000" y="895350"/>
            <a:ext cx="4003800" cy="1905600"/>
          </a:xfrm>
          <a:prstGeom prst="rect">
            <a:avLst/>
          </a:prstGeom>
          <a:noFill/>
          <a:ln>
            <a:noFill/>
          </a:ln>
        </p:spPr>
        <p:txBody>
          <a:bodyPr spcFirstLastPara="1" wrap="square" lIns="0" tIns="45700" rIns="91425" bIns="45700" anchor="t" anchorCtr="0">
            <a:noAutofit/>
          </a:bodyPr>
          <a:lstStyle/>
          <a:p>
            <a:pPr marL="233357" indent="-227007">
              <a:spcBef>
                <a:spcPts val="0"/>
              </a:spcBef>
            </a:pPr>
            <a:r>
              <a:rPr lang="en" dirty="0"/>
              <a:t>DataStax Cassandra Drivers (OSS)</a:t>
            </a:r>
            <a:endParaRPr dirty="0"/>
          </a:p>
          <a:p>
            <a:pPr marL="461951" lvl="1" indent="-231770">
              <a:spcBef>
                <a:spcPts val="780"/>
              </a:spcBef>
            </a:pPr>
            <a:r>
              <a:rPr lang="en" dirty="0"/>
              <a:t>CQL Support</a:t>
            </a:r>
            <a:endParaRPr dirty="0"/>
          </a:p>
          <a:p>
            <a:pPr marL="461951" lvl="1" indent="-231770">
              <a:spcBef>
                <a:spcPts val="780"/>
              </a:spcBef>
            </a:pPr>
            <a:r>
              <a:rPr lang="en" dirty="0"/>
              <a:t>Sync / </a:t>
            </a:r>
            <a:r>
              <a:rPr lang="en" dirty="0" err="1"/>
              <a:t>Async</a:t>
            </a:r>
            <a:r>
              <a:rPr lang="en" dirty="0"/>
              <a:t> API</a:t>
            </a:r>
            <a:endParaRPr dirty="0"/>
          </a:p>
          <a:p>
            <a:pPr marL="461951" lvl="1" indent="-231770">
              <a:spcBef>
                <a:spcPts val="780"/>
              </a:spcBef>
            </a:pPr>
            <a:r>
              <a:rPr lang="en" dirty="0"/>
              <a:t>Address Translation</a:t>
            </a:r>
            <a:endParaRPr dirty="0"/>
          </a:p>
          <a:p>
            <a:pPr marL="461951" lvl="1" indent="-231770">
              <a:spcBef>
                <a:spcPts val="780"/>
              </a:spcBef>
            </a:pPr>
            <a:r>
              <a:rPr lang="en" dirty="0"/>
              <a:t>Load Balancing Policies</a:t>
            </a:r>
            <a:endParaRPr dirty="0"/>
          </a:p>
          <a:p>
            <a:pPr marL="461951" lvl="1" indent="-231770">
              <a:spcBef>
                <a:spcPts val="780"/>
              </a:spcBef>
            </a:pPr>
            <a:r>
              <a:rPr lang="en" dirty="0"/>
              <a:t>Retry Policies</a:t>
            </a:r>
            <a:endParaRPr dirty="0"/>
          </a:p>
          <a:p>
            <a:pPr marL="461951" lvl="1" indent="-231770">
              <a:spcBef>
                <a:spcPts val="780"/>
              </a:spcBef>
            </a:pPr>
            <a:r>
              <a:rPr lang="en" dirty="0"/>
              <a:t>Reconnection Policies</a:t>
            </a:r>
            <a:endParaRPr dirty="0"/>
          </a:p>
          <a:p>
            <a:pPr marL="233357" indent="-125410">
              <a:spcBef>
                <a:spcPts val="780"/>
              </a:spcBef>
              <a:buNone/>
            </a:pPr>
            <a:endParaRPr dirty="0"/>
          </a:p>
        </p:txBody>
      </p:sp>
      <p:sp>
        <p:nvSpPr>
          <p:cNvPr id="1617" name="Shape 1617"/>
          <p:cNvSpPr txBox="1">
            <a:spLocks noGrp="1"/>
          </p:cNvSpPr>
          <p:nvPr>
            <p:ph type="dt" idx="10"/>
          </p:nvPr>
        </p:nvSpPr>
        <p:spPr>
          <a:xfrm>
            <a:off x="474791" y="4790123"/>
            <a:ext cx="2057400" cy="274637"/>
          </a:xfrm>
          <a:prstGeom prst="rect">
            <a:avLst/>
          </a:prstGeom>
          <a:noFill/>
          <a:ln>
            <a:noFill/>
          </a:ln>
        </p:spPr>
        <p:txBody>
          <a:bodyPr spcFirstLastPara="1" wrap="square" lIns="0" tIns="45700" rIns="91425" bIns="45700" anchor="b" anchorCtr="0">
            <a:noAutofit/>
          </a:bodyPr>
          <a:lstStyle/>
          <a:p>
            <a:r>
              <a:rPr lang="en" dirty="0"/>
              <a:t>© DataStax, All Rights Reserved.</a:t>
            </a:r>
            <a:endParaRPr dirty="0"/>
          </a:p>
        </p:txBody>
      </p:sp>
      <p:sp>
        <p:nvSpPr>
          <p:cNvPr id="1618" name="Shape 1618"/>
          <p:cNvSpPr txBox="1">
            <a:spLocks noGrp="1"/>
          </p:cNvSpPr>
          <p:nvPr>
            <p:ph type="body" idx="2"/>
          </p:nvPr>
        </p:nvSpPr>
        <p:spPr>
          <a:xfrm>
            <a:off x="5225071" y="895349"/>
            <a:ext cx="4003800" cy="3477000"/>
          </a:xfrm>
          <a:prstGeom prst="rect">
            <a:avLst/>
          </a:prstGeom>
          <a:noFill/>
          <a:ln>
            <a:noFill/>
          </a:ln>
        </p:spPr>
        <p:txBody>
          <a:bodyPr spcFirstLastPara="1" wrap="square" lIns="0" tIns="45700" rIns="91425" bIns="45700" anchor="t" anchorCtr="0">
            <a:noAutofit/>
          </a:bodyPr>
          <a:lstStyle/>
          <a:p>
            <a:pPr marL="233357" indent="-227007">
              <a:spcBef>
                <a:spcPts val="0"/>
              </a:spcBef>
            </a:pPr>
            <a:r>
              <a:rPr lang="en" dirty="0"/>
              <a:t>DataStax Enterprise Drivers</a:t>
            </a:r>
            <a:endParaRPr dirty="0"/>
          </a:p>
          <a:p>
            <a:pPr marL="461951" lvl="1" indent="-231770">
              <a:spcBef>
                <a:spcPts val="780"/>
              </a:spcBef>
            </a:pPr>
            <a:r>
              <a:rPr lang="en" dirty="0"/>
              <a:t>OSS Drivers capabilities plus Enterprise improvements for</a:t>
            </a:r>
            <a:endParaRPr dirty="0"/>
          </a:p>
          <a:p>
            <a:pPr marL="687370" lvl="2" indent="-238119">
              <a:spcBef>
                <a:spcPts val="780"/>
              </a:spcBef>
              <a:buSzPts val="1400"/>
            </a:pPr>
            <a:r>
              <a:rPr lang="en" dirty="0"/>
              <a:t>Performance, Usability, Scalability, Ecosystem</a:t>
            </a:r>
            <a:endParaRPr dirty="0"/>
          </a:p>
          <a:p>
            <a:pPr marL="461951" lvl="1" indent="-231770">
              <a:spcBef>
                <a:spcPts val="780"/>
              </a:spcBef>
            </a:pPr>
            <a:r>
              <a:rPr lang="en" dirty="0"/>
              <a:t>DSE Advanced Security, Unified Authentication</a:t>
            </a:r>
            <a:endParaRPr dirty="0"/>
          </a:p>
          <a:p>
            <a:pPr marL="461951" lvl="1" indent="-231770">
              <a:spcBef>
                <a:spcPts val="780"/>
              </a:spcBef>
            </a:pPr>
            <a:r>
              <a:rPr lang="en" dirty="0"/>
              <a:t>DSE Graph Fluent API</a:t>
            </a:r>
            <a:endParaRPr dirty="0"/>
          </a:p>
          <a:p>
            <a:pPr marL="461951" lvl="1" indent="-231770">
              <a:spcBef>
                <a:spcPts val="780"/>
              </a:spcBef>
            </a:pPr>
            <a:r>
              <a:rPr lang="en" dirty="0"/>
              <a:t>DSE Geometric Types</a:t>
            </a:r>
            <a:br>
              <a:rPr lang="en" dirty="0"/>
            </a:br>
            <a:br>
              <a:rPr lang="en" dirty="0"/>
            </a:br>
            <a:endParaRPr dirty="0"/>
          </a:p>
          <a:p>
            <a:pPr marL="233357" indent="-125410">
              <a:spcBef>
                <a:spcPts val="780"/>
              </a:spcBef>
              <a:buNone/>
            </a:pPr>
            <a:endParaRPr dirty="0"/>
          </a:p>
        </p:txBody>
      </p:sp>
      <p:sp>
        <p:nvSpPr>
          <p:cNvPr id="1619" name="Shape 1619"/>
          <p:cNvSpPr txBox="1">
            <a:spLocks noGrp="1"/>
          </p:cNvSpPr>
          <p:nvPr>
            <p:ph type="sldNum" idx="12"/>
          </p:nvPr>
        </p:nvSpPr>
        <p:spPr>
          <a:xfrm>
            <a:off x="99060" y="4789171"/>
            <a:ext cx="289560" cy="274637"/>
          </a:xfrm>
          <a:prstGeom prst="rect">
            <a:avLst/>
          </a:prstGeom>
          <a:noFill/>
          <a:ln>
            <a:noFill/>
          </a:ln>
        </p:spPr>
        <p:txBody>
          <a:bodyPr spcFirstLastPara="1" vert="horz" wrap="square" lIns="91425" tIns="45700" rIns="91425" bIns="45700" rtlCol="0" anchor="b" anchorCtr="0">
            <a:noAutofit/>
          </a:bodyPr>
          <a:lstStyle/>
          <a:p>
            <a:pPr algn="l"/>
            <a:fld id="{00000000-1234-1234-1234-123412341234}" type="slidenum">
              <a:rPr lang="en"/>
              <a:pPr algn="l"/>
              <a:t>32</a:t>
            </a:fld>
            <a:endParaRPr/>
          </a:p>
        </p:txBody>
      </p:sp>
      <p:sp>
        <p:nvSpPr>
          <p:cNvPr id="1620" name="Shape 1620"/>
          <p:cNvSpPr txBox="1"/>
          <p:nvPr/>
        </p:nvSpPr>
        <p:spPr>
          <a:xfrm>
            <a:off x="7379370" y="3880216"/>
            <a:ext cx="1207200" cy="646200"/>
          </a:xfrm>
          <a:prstGeom prst="rect">
            <a:avLst/>
          </a:prstGeom>
          <a:noFill/>
          <a:ln>
            <a:noFill/>
          </a:ln>
        </p:spPr>
        <p:txBody>
          <a:bodyPr spcFirstLastPara="1" wrap="square" lIns="91425" tIns="45700" rIns="91425" bIns="45700" anchor="t" anchorCtr="0">
            <a:noAutofit/>
          </a:bodyPr>
          <a:lstStyle/>
          <a:p>
            <a:pPr marL="285743" indent="-285743">
              <a:buClr>
                <a:schemeClr val="accent1"/>
              </a:buClr>
              <a:buSzPts val="1800"/>
              <a:buFont typeface="Arial"/>
              <a:buChar char="•"/>
            </a:pPr>
            <a:r>
              <a:rPr lang="en" sz="1800"/>
              <a:t>ODBC</a:t>
            </a:r>
            <a:endParaRPr/>
          </a:p>
          <a:p>
            <a:pPr marL="285743" indent="-285743">
              <a:buClr>
                <a:schemeClr val="accent1"/>
              </a:buClr>
              <a:buSzPts val="1800"/>
              <a:buFont typeface="Arial"/>
              <a:buChar char="•"/>
            </a:pPr>
            <a:r>
              <a:rPr lang="en" sz="1800"/>
              <a:t>JDBC</a:t>
            </a:r>
            <a:endParaRPr sz="1800"/>
          </a:p>
        </p:txBody>
      </p:sp>
      <p:pic>
        <p:nvPicPr>
          <p:cNvPr id="1621" name="Shape 1621"/>
          <p:cNvPicPr preferRelativeResize="0"/>
          <p:nvPr/>
        </p:nvPicPr>
        <p:blipFill rotWithShape="1">
          <a:blip r:embed="rId3">
            <a:alphaModFix/>
          </a:blip>
          <a:srcRect/>
          <a:stretch/>
        </p:blipFill>
        <p:spPr>
          <a:xfrm>
            <a:off x="1343551" y="4014999"/>
            <a:ext cx="1092000" cy="368845"/>
          </a:xfrm>
          <a:prstGeom prst="rect">
            <a:avLst/>
          </a:prstGeom>
          <a:noFill/>
          <a:ln>
            <a:noFill/>
          </a:ln>
        </p:spPr>
      </p:pic>
      <p:pic>
        <p:nvPicPr>
          <p:cNvPr id="1622" name="Shape 1622"/>
          <p:cNvPicPr preferRelativeResize="0"/>
          <p:nvPr/>
        </p:nvPicPr>
        <p:blipFill rotWithShape="1">
          <a:blip r:embed="rId4">
            <a:alphaModFix/>
          </a:blip>
          <a:srcRect/>
          <a:stretch/>
        </p:blipFill>
        <p:spPr>
          <a:xfrm>
            <a:off x="549023" y="3886576"/>
            <a:ext cx="794525" cy="444807"/>
          </a:xfrm>
          <a:prstGeom prst="rect">
            <a:avLst/>
          </a:prstGeom>
          <a:noFill/>
          <a:ln>
            <a:noFill/>
          </a:ln>
        </p:spPr>
      </p:pic>
      <p:pic>
        <p:nvPicPr>
          <p:cNvPr id="1623" name="Shape 1623"/>
          <p:cNvPicPr preferRelativeResize="0"/>
          <p:nvPr/>
        </p:nvPicPr>
        <p:blipFill rotWithShape="1">
          <a:blip r:embed="rId5">
            <a:alphaModFix/>
          </a:blip>
          <a:srcRect/>
          <a:stretch/>
        </p:blipFill>
        <p:spPr>
          <a:xfrm>
            <a:off x="3154001" y="3925374"/>
            <a:ext cx="548100" cy="548100"/>
          </a:xfrm>
          <a:prstGeom prst="rect">
            <a:avLst/>
          </a:prstGeom>
          <a:noFill/>
          <a:ln>
            <a:noFill/>
          </a:ln>
        </p:spPr>
      </p:pic>
      <p:pic>
        <p:nvPicPr>
          <p:cNvPr id="1624" name="Shape 1624"/>
          <p:cNvPicPr preferRelativeResize="0"/>
          <p:nvPr/>
        </p:nvPicPr>
        <p:blipFill rotWithShape="1">
          <a:blip r:embed="rId6">
            <a:alphaModFix/>
          </a:blip>
          <a:srcRect/>
          <a:stretch/>
        </p:blipFill>
        <p:spPr>
          <a:xfrm>
            <a:off x="4419768" y="3804240"/>
            <a:ext cx="1411800" cy="705900"/>
          </a:xfrm>
          <a:prstGeom prst="rect">
            <a:avLst/>
          </a:prstGeom>
          <a:noFill/>
          <a:ln>
            <a:noFill/>
          </a:ln>
        </p:spPr>
      </p:pic>
      <p:pic>
        <p:nvPicPr>
          <p:cNvPr id="1625" name="Shape 1625"/>
          <p:cNvPicPr preferRelativeResize="0"/>
          <p:nvPr/>
        </p:nvPicPr>
        <p:blipFill rotWithShape="1">
          <a:blip r:embed="rId7">
            <a:alphaModFix/>
          </a:blip>
          <a:srcRect/>
          <a:stretch/>
        </p:blipFill>
        <p:spPr>
          <a:xfrm>
            <a:off x="3820726" y="3961524"/>
            <a:ext cx="444800" cy="444800"/>
          </a:xfrm>
          <a:prstGeom prst="rect">
            <a:avLst/>
          </a:prstGeom>
          <a:noFill/>
          <a:ln>
            <a:noFill/>
          </a:ln>
        </p:spPr>
      </p:pic>
      <p:pic>
        <p:nvPicPr>
          <p:cNvPr id="1626" name="Shape 1626"/>
          <p:cNvPicPr preferRelativeResize="0"/>
          <p:nvPr/>
        </p:nvPicPr>
        <p:blipFill rotWithShape="1">
          <a:blip r:embed="rId8">
            <a:alphaModFix/>
          </a:blip>
          <a:srcRect/>
          <a:stretch/>
        </p:blipFill>
        <p:spPr>
          <a:xfrm>
            <a:off x="5941433" y="3882389"/>
            <a:ext cx="637777" cy="637777"/>
          </a:xfrm>
          <a:prstGeom prst="rect">
            <a:avLst/>
          </a:prstGeom>
          <a:noFill/>
          <a:ln>
            <a:noFill/>
          </a:ln>
        </p:spPr>
      </p:pic>
      <p:pic>
        <p:nvPicPr>
          <p:cNvPr id="1627" name="Shape 1627"/>
          <p:cNvPicPr preferRelativeResize="0"/>
          <p:nvPr/>
        </p:nvPicPr>
        <p:blipFill rotWithShape="1">
          <a:blip r:embed="rId9">
            <a:alphaModFix/>
          </a:blip>
          <a:srcRect/>
          <a:stretch/>
        </p:blipFill>
        <p:spPr>
          <a:xfrm>
            <a:off x="6613810" y="4007235"/>
            <a:ext cx="794522" cy="428918"/>
          </a:xfrm>
          <a:prstGeom prst="rect">
            <a:avLst/>
          </a:prstGeom>
          <a:noFill/>
          <a:ln>
            <a:noFill/>
          </a:ln>
        </p:spPr>
      </p:pic>
      <p:pic>
        <p:nvPicPr>
          <p:cNvPr id="1628" name="Shape 1628"/>
          <p:cNvPicPr preferRelativeResize="0"/>
          <p:nvPr/>
        </p:nvPicPr>
        <p:blipFill>
          <a:blip r:embed="rId10">
            <a:alphaModFix/>
          </a:blip>
          <a:stretch>
            <a:fillRect/>
          </a:stretch>
        </p:blipFill>
        <p:spPr>
          <a:xfrm>
            <a:off x="2400301" y="3833819"/>
            <a:ext cx="637775" cy="700713"/>
          </a:xfrm>
          <a:prstGeom prst="rect">
            <a:avLst/>
          </a:prstGeom>
          <a:noFill/>
          <a:ln>
            <a:noFill/>
          </a:ln>
        </p:spPr>
      </p:pic>
      <p:sp>
        <p:nvSpPr>
          <p:cNvPr id="1629" name="Shape 1629"/>
          <p:cNvSpPr txBox="1">
            <a:spLocks noGrp="1"/>
          </p:cNvSpPr>
          <p:nvPr>
            <p:ph type="body" idx="1"/>
          </p:nvPr>
        </p:nvSpPr>
        <p:spPr>
          <a:xfrm>
            <a:off x="2667000" y="895350"/>
            <a:ext cx="2387100" cy="1905600"/>
          </a:xfrm>
          <a:prstGeom prst="rect">
            <a:avLst/>
          </a:prstGeom>
          <a:noFill/>
          <a:ln>
            <a:noFill/>
          </a:ln>
        </p:spPr>
        <p:txBody>
          <a:bodyPr spcFirstLastPara="1" wrap="square" lIns="0" tIns="45700" rIns="91425" bIns="45700" anchor="t" anchorCtr="0">
            <a:noAutofit/>
          </a:bodyPr>
          <a:lstStyle/>
          <a:p>
            <a:pPr marL="0" indent="0">
              <a:spcBef>
                <a:spcPts val="0"/>
              </a:spcBef>
              <a:buNone/>
            </a:pPr>
            <a:r>
              <a:rPr lang="en"/>
              <a:t> </a:t>
            </a:r>
            <a:endParaRPr/>
          </a:p>
          <a:p>
            <a:pPr marL="461951" lvl="1" indent="-231770">
              <a:spcBef>
                <a:spcPts val="780"/>
              </a:spcBef>
            </a:pPr>
            <a:r>
              <a:rPr lang="en"/>
              <a:t>Connection Pooling</a:t>
            </a:r>
            <a:endParaRPr/>
          </a:p>
          <a:p>
            <a:pPr marL="461951" lvl="1" indent="-231770">
              <a:spcBef>
                <a:spcPts val="780"/>
              </a:spcBef>
            </a:pPr>
            <a:r>
              <a:rPr lang="en"/>
              <a:t>Auto Node Discovery</a:t>
            </a:r>
            <a:endParaRPr/>
          </a:p>
          <a:p>
            <a:pPr marL="461951" lvl="1" indent="-231770">
              <a:spcBef>
                <a:spcPts val="780"/>
              </a:spcBef>
            </a:pPr>
            <a:r>
              <a:rPr lang="en"/>
              <a:t>SSL</a:t>
            </a:r>
            <a:endParaRPr/>
          </a:p>
          <a:p>
            <a:pPr marL="461951" lvl="1" indent="-231770">
              <a:spcBef>
                <a:spcPts val="780"/>
              </a:spcBef>
            </a:pPr>
            <a:r>
              <a:rPr lang="en"/>
              <a:t>Compression</a:t>
            </a:r>
            <a:endParaRPr/>
          </a:p>
          <a:p>
            <a:pPr marL="461951" lvl="1" indent="-231770">
              <a:spcBef>
                <a:spcPts val="780"/>
              </a:spcBef>
            </a:pPr>
            <a:r>
              <a:rPr lang="en"/>
              <a:t>Query Builder</a:t>
            </a:r>
            <a:endParaRPr/>
          </a:p>
          <a:p>
            <a:pPr marL="461951" lvl="1" indent="-231770">
              <a:spcBef>
                <a:spcPts val="780"/>
              </a:spcBef>
            </a:pPr>
            <a:r>
              <a:rPr lang="en"/>
              <a:t>Object Mapper</a:t>
            </a:r>
            <a:br>
              <a:rPr lang="en"/>
            </a:br>
            <a:endParaRPr/>
          </a:p>
          <a:p>
            <a:pPr marL="233357" indent="-125409">
              <a:spcBef>
                <a:spcPts val="780"/>
              </a:spcBef>
              <a:buNone/>
            </a:pPr>
            <a:endParaRPr/>
          </a:p>
        </p:txBody>
      </p:sp>
    </p:spTree>
    <p:extLst>
      <p:ext uri="{BB962C8B-B14F-4D97-AF65-F5344CB8AC3E}">
        <p14:creationId xmlns:p14="http://schemas.microsoft.com/office/powerpoint/2010/main" val="5246515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D923C-D623-2341-87E8-44E50F778E8A}"/>
              </a:ext>
            </a:extLst>
          </p:cNvPr>
          <p:cNvSpPr>
            <a:spLocks noGrp="1"/>
          </p:cNvSpPr>
          <p:nvPr>
            <p:ph type="title"/>
          </p:nvPr>
        </p:nvSpPr>
        <p:spPr/>
        <p:txBody>
          <a:bodyPr/>
          <a:lstStyle/>
          <a:p>
            <a:r>
              <a:rPr lang="en-US" dirty="0"/>
              <a:t>DataStax Enterprise Docker Images</a:t>
            </a:r>
          </a:p>
        </p:txBody>
      </p:sp>
      <p:sp>
        <p:nvSpPr>
          <p:cNvPr id="3" name="Content Placeholder 2">
            <a:extLst>
              <a:ext uri="{FF2B5EF4-FFF2-40B4-BE49-F238E27FC236}">
                <a16:creationId xmlns:a16="http://schemas.microsoft.com/office/drawing/2014/main" id="{B042148F-CFE0-D14B-A9AF-021FC7B3A6EB}"/>
              </a:ext>
            </a:extLst>
          </p:cNvPr>
          <p:cNvSpPr>
            <a:spLocks noGrp="1"/>
          </p:cNvSpPr>
          <p:nvPr>
            <p:ph sz="quarter" idx="16"/>
          </p:nvPr>
        </p:nvSpPr>
        <p:spPr>
          <a:xfrm>
            <a:off x="457200" y="1123949"/>
            <a:ext cx="4988560" cy="3477087"/>
          </a:xfrm>
        </p:spPr>
        <p:txBody>
          <a:bodyPr/>
          <a:lstStyle/>
          <a:p>
            <a:r>
              <a:rPr lang="en-US" dirty="0"/>
              <a:t>DataStax Docker Images for Non-Production available on Docker Hub </a:t>
            </a:r>
          </a:p>
          <a:p>
            <a:pPr lvl="1"/>
            <a:r>
              <a:rPr lang="en-US" dirty="0"/>
              <a:t>DSE Server</a:t>
            </a:r>
          </a:p>
          <a:p>
            <a:pPr lvl="1"/>
            <a:r>
              <a:rPr lang="en-US" dirty="0"/>
              <a:t>OpsCenter</a:t>
            </a:r>
          </a:p>
          <a:p>
            <a:pPr lvl="1"/>
            <a:r>
              <a:rPr lang="en-US" dirty="0"/>
              <a:t>Studio</a:t>
            </a:r>
          </a:p>
          <a:p>
            <a:r>
              <a:rPr lang="en-US" dirty="0">
                <a:hlinkClick r:id="rId3"/>
              </a:rPr>
              <a:t>https://hub.docker.com/u/datastax/</a:t>
            </a:r>
            <a:endParaRPr lang="en-US" dirty="0"/>
          </a:p>
          <a:p>
            <a:endParaRPr lang="en-US" dirty="0"/>
          </a:p>
          <a:p>
            <a:endParaRPr lang="en-US" dirty="0"/>
          </a:p>
          <a:p>
            <a:endParaRPr lang="en-US" dirty="0"/>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B0FF0426-AAC6-EB41-9B0C-8BF904A3793E}"/>
              </a:ext>
            </a:extLst>
          </p:cNvPr>
          <p:cNvSpPr>
            <a:spLocks noGrp="1"/>
          </p:cNvSpPr>
          <p:nvPr>
            <p:ph type="dt" sz="half" idx="2"/>
          </p:nvPr>
        </p:nvSpPr>
        <p:spPr/>
        <p:txBody>
          <a:bodyPr/>
          <a:lstStyle/>
          <a:p>
            <a:pPr defTabSz="457200"/>
            <a:r>
              <a:rPr lang="en-US" dirty="0"/>
              <a:t>© DataStax, All Rights Reserved.</a:t>
            </a:r>
            <a:endParaRPr lang="mr-IN" dirty="0"/>
          </a:p>
        </p:txBody>
      </p:sp>
      <p:sp>
        <p:nvSpPr>
          <p:cNvPr id="6" name="Slide Number Placeholder 5">
            <a:extLst>
              <a:ext uri="{FF2B5EF4-FFF2-40B4-BE49-F238E27FC236}">
                <a16:creationId xmlns:a16="http://schemas.microsoft.com/office/drawing/2014/main" id="{AA6A83BD-2CAA-BB44-9464-197774FB8BD7}"/>
              </a:ext>
            </a:extLst>
          </p:cNvPr>
          <p:cNvSpPr>
            <a:spLocks noGrp="1"/>
          </p:cNvSpPr>
          <p:nvPr>
            <p:ph type="sldNum" sz="quarter" idx="4"/>
          </p:nvPr>
        </p:nvSpPr>
        <p:spPr/>
        <p:txBody>
          <a:bodyPr/>
          <a:lstStyle/>
          <a:p>
            <a:pPr algn="r" defTabSz="457200"/>
            <a:fld id="{625532A8-9998-1545-8016-7D9932388623}" type="slidenum">
              <a:rPr lang="uk-UA" smtClean="0"/>
              <a:pPr algn="r" defTabSz="457200"/>
              <a:t>33</a:t>
            </a:fld>
            <a:endParaRPr lang="uk-UA"/>
          </a:p>
        </p:txBody>
      </p:sp>
      <p:pic>
        <p:nvPicPr>
          <p:cNvPr id="7" name="Shape 2471">
            <a:extLst>
              <a:ext uri="{FF2B5EF4-FFF2-40B4-BE49-F238E27FC236}">
                <a16:creationId xmlns:a16="http://schemas.microsoft.com/office/drawing/2014/main" id="{16206797-35A3-6541-B228-752919C91E1F}"/>
              </a:ext>
            </a:extLst>
          </p:cNvPr>
          <p:cNvPicPr preferRelativeResize="0">
            <a:picLocks noGrp="1"/>
          </p:cNvPicPr>
          <p:nvPr>
            <p:ph sz="quarter" idx="17"/>
          </p:nvPr>
        </p:nvPicPr>
        <p:blipFill rotWithShape="1">
          <a:blip r:embed="rId4">
            <a:alphaModFix/>
          </a:blip>
          <a:stretch/>
        </p:blipFill>
        <p:spPr>
          <a:xfrm>
            <a:off x="5107623" y="818520"/>
            <a:ext cx="3579177" cy="2259573"/>
          </a:xfrm>
        </p:spPr>
      </p:pic>
      <p:sp>
        <p:nvSpPr>
          <p:cNvPr id="5" name="Rectangle 4">
            <a:extLst>
              <a:ext uri="{FF2B5EF4-FFF2-40B4-BE49-F238E27FC236}">
                <a16:creationId xmlns:a16="http://schemas.microsoft.com/office/drawing/2014/main" id="{BBA7CDEA-F284-A747-96C1-073A3C96E44F}"/>
              </a:ext>
            </a:extLst>
          </p:cNvPr>
          <p:cNvSpPr/>
          <p:nvPr/>
        </p:nvSpPr>
        <p:spPr>
          <a:xfrm>
            <a:off x="99060" y="3725131"/>
            <a:ext cx="9044940" cy="646331"/>
          </a:xfrm>
          <a:prstGeom prst="rect">
            <a:avLst/>
          </a:prstGeom>
        </p:spPr>
        <p:txBody>
          <a:bodyPr wrap="square">
            <a:spAutoFit/>
          </a:bodyPr>
          <a:lstStyle/>
          <a:p>
            <a:r>
              <a:rPr lang="fr-FR" sz="1200" b="1" dirty="0">
                <a:latin typeface="Courier New" panose="02070309020205020404" pitchFamily="49" charset="0"/>
                <a:cs typeface="Courier New" panose="02070309020205020404" pitchFamily="49" charset="0"/>
              </a:rPr>
              <a:t>docker </a:t>
            </a:r>
            <a:r>
              <a:rPr lang="fr-FR" sz="1200" b="1" dirty="0" err="1">
                <a:latin typeface="Courier New" panose="02070309020205020404" pitchFamily="49" charset="0"/>
                <a:cs typeface="Courier New" panose="02070309020205020404" pitchFamily="49" charset="0"/>
              </a:rPr>
              <a:t>run</a:t>
            </a:r>
            <a:r>
              <a:rPr lang="fr-FR" sz="1200" b="1" dirty="0">
                <a:latin typeface="Courier New" panose="02070309020205020404" pitchFamily="49" charset="0"/>
                <a:cs typeface="Courier New" panose="02070309020205020404" pitchFamily="49" charset="0"/>
              </a:rPr>
              <a:t> -e "DS_LICENSE=</a:t>
            </a:r>
            <a:r>
              <a:rPr lang="fr-FR" sz="1200" b="1" dirty="0" err="1">
                <a:latin typeface="Courier New" panose="02070309020205020404" pitchFamily="49" charset="0"/>
                <a:cs typeface="Courier New" panose="02070309020205020404" pitchFamily="49" charset="0"/>
              </a:rPr>
              <a:t>accept</a:t>
            </a:r>
            <a:r>
              <a:rPr lang="fr-FR" sz="1200" b="1" dirty="0">
                <a:latin typeface="Courier New" panose="02070309020205020404" pitchFamily="49" charset="0"/>
                <a:cs typeface="Courier New" panose="02070309020205020404" pitchFamily="49" charset="0"/>
              </a:rPr>
              <a:t>" -</a:t>
            </a:r>
            <a:r>
              <a:rPr lang="fr-FR" sz="1200" b="1" dirty="0" err="1">
                <a:latin typeface="Courier New" panose="02070309020205020404" pitchFamily="49" charset="0"/>
                <a:cs typeface="Courier New" panose="02070309020205020404" pitchFamily="49" charset="0"/>
              </a:rPr>
              <a:t>it</a:t>
            </a:r>
            <a:r>
              <a:rPr lang="fr-FR" sz="1200" b="1" dirty="0">
                <a:latin typeface="Courier New" panose="02070309020205020404" pitchFamily="49" charset="0"/>
                <a:cs typeface="Courier New" panose="02070309020205020404" pitchFamily="49" charset="0"/>
              </a:rPr>
              <a:t> -d -p 9042:9042 --</a:t>
            </a:r>
            <a:r>
              <a:rPr lang="fr-FR" sz="1200" b="1" dirty="0" err="1">
                <a:latin typeface="Courier New" panose="02070309020205020404" pitchFamily="49" charset="0"/>
                <a:cs typeface="Courier New" panose="02070309020205020404" pitchFamily="49" charset="0"/>
              </a:rPr>
              <a:t>name</a:t>
            </a:r>
            <a:r>
              <a:rPr lang="fr-FR" sz="1200" b="1" dirty="0">
                <a:latin typeface="Courier New" panose="02070309020205020404" pitchFamily="49" charset="0"/>
                <a:cs typeface="Courier New" panose="02070309020205020404" pitchFamily="49" charset="0"/>
              </a:rPr>
              <a:t> dse6 </a:t>
            </a:r>
            <a:r>
              <a:rPr lang="fr-FR" sz="1200" b="1" dirty="0" err="1">
                <a:latin typeface="Courier New" panose="02070309020205020404" pitchFamily="49" charset="0"/>
                <a:cs typeface="Courier New" panose="02070309020205020404" pitchFamily="49" charset="0"/>
              </a:rPr>
              <a:t>datastax</a:t>
            </a:r>
            <a:r>
              <a:rPr lang="fr-FR" sz="1200" b="1" dirty="0">
                <a:latin typeface="Courier New" panose="02070309020205020404" pitchFamily="49" charset="0"/>
                <a:cs typeface="Courier New" panose="02070309020205020404" pitchFamily="49" charset="0"/>
              </a:rPr>
              <a:t>/</a:t>
            </a:r>
            <a:r>
              <a:rPr lang="fr-FR" sz="1200" b="1" dirty="0" err="1">
                <a:latin typeface="Courier New" panose="02070309020205020404" pitchFamily="49" charset="0"/>
                <a:cs typeface="Courier New" panose="02070309020205020404" pitchFamily="49" charset="0"/>
              </a:rPr>
              <a:t>dse</a:t>
            </a:r>
            <a:r>
              <a:rPr lang="fr-FR" sz="1200" b="1" dirty="0">
                <a:latin typeface="Courier New" panose="02070309020205020404" pitchFamily="49" charset="0"/>
                <a:cs typeface="Courier New" panose="02070309020205020404" pitchFamily="49" charset="0"/>
              </a:rPr>
              <a:t>-server </a:t>
            </a:r>
          </a:p>
          <a:p>
            <a:endParaRPr lang="fr-FR" sz="1200" b="1" dirty="0">
              <a:latin typeface="Courier New" panose="02070309020205020404" pitchFamily="49" charset="0"/>
              <a:cs typeface="Courier New" panose="02070309020205020404" pitchFamily="49" charset="0"/>
            </a:endParaRPr>
          </a:p>
          <a:p>
            <a:r>
              <a:rPr lang="fr-FR" sz="1200" b="1" dirty="0">
                <a:latin typeface="Courier New" panose="02070309020205020404" pitchFamily="49" charset="0"/>
                <a:cs typeface="Courier New" panose="02070309020205020404" pitchFamily="49" charset="0"/>
              </a:rPr>
              <a:t>docker </a:t>
            </a:r>
            <a:r>
              <a:rPr lang="fr-FR" sz="1200" b="1" dirty="0" err="1">
                <a:latin typeface="Courier New" panose="02070309020205020404" pitchFamily="49" charset="0"/>
                <a:cs typeface="Courier New" panose="02070309020205020404" pitchFamily="49" charset="0"/>
              </a:rPr>
              <a:t>run</a:t>
            </a:r>
            <a:r>
              <a:rPr lang="fr-FR" sz="1200" b="1" dirty="0">
                <a:latin typeface="Courier New" panose="02070309020205020404" pitchFamily="49" charset="0"/>
                <a:cs typeface="Courier New" panose="02070309020205020404" pitchFamily="49" charset="0"/>
              </a:rPr>
              <a:t> -e "DS_LICENSE=</a:t>
            </a:r>
            <a:r>
              <a:rPr lang="fr-FR" sz="1200" b="1" dirty="0" err="1">
                <a:latin typeface="Courier New" panose="02070309020205020404" pitchFamily="49" charset="0"/>
                <a:cs typeface="Courier New" panose="02070309020205020404" pitchFamily="49" charset="0"/>
              </a:rPr>
              <a:t>accept</a:t>
            </a:r>
            <a:r>
              <a:rPr lang="fr-FR" sz="1200" b="1" dirty="0">
                <a:latin typeface="Courier New" panose="02070309020205020404" pitchFamily="49" charset="0"/>
                <a:cs typeface="Courier New" panose="02070309020205020404" pitchFamily="49" charset="0"/>
              </a:rPr>
              <a:t>" -</a:t>
            </a:r>
            <a:r>
              <a:rPr lang="fr-FR" sz="1200" b="1" dirty="0" err="1">
                <a:latin typeface="Courier New" panose="02070309020205020404" pitchFamily="49" charset="0"/>
                <a:cs typeface="Courier New" panose="02070309020205020404" pitchFamily="49" charset="0"/>
              </a:rPr>
              <a:t>it</a:t>
            </a:r>
            <a:r>
              <a:rPr lang="fr-FR" sz="1200" b="1" dirty="0">
                <a:latin typeface="Courier New" panose="02070309020205020404" pitchFamily="49" charset="0"/>
                <a:cs typeface="Courier New" panose="02070309020205020404" pitchFamily="49" charset="0"/>
              </a:rPr>
              <a:t> -d -p 9091:9091 --</a:t>
            </a:r>
            <a:r>
              <a:rPr lang="fr-FR" sz="1200" b="1" dirty="0" err="1">
                <a:latin typeface="Courier New" panose="02070309020205020404" pitchFamily="49" charset="0"/>
                <a:cs typeface="Courier New" panose="02070309020205020404" pitchFamily="49" charset="0"/>
              </a:rPr>
              <a:t>link</a:t>
            </a:r>
            <a:r>
              <a:rPr lang="fr-FR" sz="1200" b="1" dirty="0">
                <a:latin typeface="Courier New" panose="02070309020205020404" pitchFamily="49" charset="0"/>
                <a:cs typeface="Courier New" panose="02070309020205020404" pitchFamily="49" charset="0"/>
              </a:rPr>
              <a:t> dse6:dse6 </a:t>
            </a:r>
            <a:r>
              <a:rPr lang="fr-FR" sz="1200" b="1" dirty="0" err="1">
                <a:latin typeface="Courier New" panose="02070309020205020404" pitchFamily="49" charset="0"/>
                <a:cs typeface="Courier New" panose="02070309020205020404" pitchFamily="49" charset="0"/>
              </a:rPr>
              <a:t>datastax</a:t>
            </a:r>
            <a:r>
              <a:rPr lang="fr-FR" sz="1200" b="1" dirty="0">
                <a:latin typeface="Courier New" panose="02070309020205020404" pitchFamily="49" charset="0"/>
                <a:cs typeface="Courier New" panose="02070309020205020404" pitchFamily="49" charset="0"/>
              </a:rPr>
              <a:t>/</a:t>
            </a:r>
            <a:r>
              <a:rPr lang="fr-FR" sz="1200" b="1" dirty="0" err="1">
                <a:latin typeface="Courier New" panose="02070309020205020404" pitchFamily="49" charset="0"/>
                <a:cs typeface="Courier New" panose="02070309020205020404" pitchFamily="49" charset="0"/>
              </a:rPr>
              <a:t>dse</a:t>
            </a:r>
            <a:r>
              <a:rPr lang="fr-FR" sz="1200" b="1" dirty="0">
                <a:latin typeface="Courier New" panose="02070309020205020404" pitchFamily="49" charset="0"/>
                <a:cs typeface="Courier New" panose="02070309020205020404" pitchFamily="49" charset="0"/>
              </a:rPr>
              <a:t>-studio</a:t>
            </a:r>
          </a:p>
        </p:txBody>
      </p:sp>
    </p:spTree>
    <p:extLst>
      <p:ext uri="{BB962C8B-B14F-4D97-AF65-F5344CB8AC3E}">
        <p14:creationId xmlns:p14="http://schemas.microsoft.com/office/powerpoint/2010/main" val="33343502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23A66-9708-064B-B211-46E8BD8F242F}"/>
              </a:ext>
            </a:extLst>
          </p:cNvPr>
          <p:cNvSpPr>
            <a:spLocks noGrp="1"/>
          </p:cNvSpPr>
          <p:nvPr>
            <p:ph type="title"/>
          </p:nvPr>
        </p:nvSpPr>
        <p:spPr/>
        <p:txBody>
          <a:bodyPr/>
          <a:lstStyle/>
          <a:p>
            <a:r>
              <a:rPr lang="en-US" dirty="0"/>
              <a:t>DataStax Enterprise</a:t>
            </a:r>
          </a:p>
        </p:txBody>
      </p:sp>
      <p:pic>
        <p:nvPicPr>
          <p:cNvPr id="69" name="Shape 498">
            <a:extLst>
              <a:ext uri="{FF2B5EF4-FFF2-40B4-BE49-F238E27FC236}">
                <a16:creationId xmlns:a16="http://schemas.microsoft.com/office/drawing/2014/main" id="{872F1344-82E0-BF49-80AB-7DD0BC6777DE}"/>
              </a:ext>
            </a:extLst>
          </p:cNvPr>
          <p:cNvPicPr preferRelativeResize="0"/>
          <p:nvPr/>
        </p:nvPicPr>
        <p:blipFill rotWithShape="1">
          <a:blip r:embed="rId3">
            <a:alphaModFix/>
          </a:blip>
          <a:srcRect/>
          <a:stretch/>
        </p:blipFill>
        <p:spPr>
          <a:xfrm>
            <a:off x="3771900" y="1955800"/>
            <a:ext cx="1498600" cy="1549400"/>
          </a:xfrm>
          <a:prstGeom prst="rect">
            <a:avLst/>
          </a:prstGeom>
          <a:noFill/>
          <a:ln>
            <a:noFill/>
          </a:ln>
        </p:spPr>
      </p:pic>
      <p:pic>
        <p:nvPicPr>
          <p:cNvPr id="70" name="Shape 499">
            <a:extLst>
              <a:ext uri="{FF2B5EF4-FFF2-40B4-BE49-F238E27FC236}">
                <a16:creationId xmlns:a16="http://schemas.microsoft.com/office/drawing/2014/main" id="{8BA84C4B-AEA0-F740-8D78-549C4B9C41BA}"/>
              </a:ext>
            </a:extLst>
          </p:cNvPr>
          <p:cNvPicPr preferRelativeResize="0"/>
          <p:nvPr/>
        </p:nvPicPr>
        <p:blipFill rotWithShape="1">
          <a:blip r:embed="rId4">
            <a:alphaModFix/>
          </a:blip>
          <a:srcRect/>
          <a:stretch/>
        </p:blipFill>
        <p:spPr>
          <a:xfrm>
            <a:off x="2485160" y="715820"/>
            <a:ext cx="4127500" cy="4140200"/>
          </a:xfrm>
          <a:prstGeom prst="rect">
            <a:avLst/>
          </a:prstGeom>
          <a:noFill/>
          <a:ln>
            <a:noFill/>
          </a:ln>
        </p:spPr>
      </p:pic>
      <p:grpSp>
        <p:nvGrpSpPr>
          <p:cNvPr id="74" name="Shape 503">
            <a:extLst>
              <a:ext uri="{FF2B5EF4-FFF2-40B4-BE49-F238E27FC236}">
                <a16:creationId xmlns:a16="http://schemas.microsoft.com/office/drawing/2014/main" id="{5418503F-C215-1740-B8E4-97885A88940E}"/>
              </a:ext>
            </a:extLst>
          </p:cNvPr>
          <p:cNvGrpSpPr/>
          <p:nvPr/>
        </p:nvGrpSpPr>
        <p:grpSpPr>
          <a:xfrm rot="2387957">
            <a:off x="3550127" y="250331"/>
            <a:ext cx="1932443" cy="1861135"/>
            <a:chOff x="2625581" y="1317356"/>
            <a:chExt cx="1932443" cy="1861135"/>
          </a:xfrm>
        </p:grpSpPr>
        <p:sp>
          <p:nvSpPr>
            <p:cNvPr id="75" name="Shape 504">
              <a:extLst>
                <a:ext uri="{FF2B5EF4-FFF2-40B4-BE49-F238E27FC236}">
                  <a16:creationId xmlns:a16="http://schemas.microsoft.com/office/drawing/2014/main" id="{7F6C0E30-F333-F847-B79F-5FB9C9EB28A2}"/>
                </a:ext>
              </a:extLst>
            </p:cNvPr>
            <p:cNvSpPr/>
            <p:nvPr/>
          </p:nvSpPr>
          <p:spPr>
            <a:xfrm rot="8700877">
              <a:off x="3043082" y="1560574"/>
              <a:ext cx="1256899" cy="1296218"/>
            </a:xfrm>
            <a:prstGeom prst="trapezoid">
              <a:avLst>
                <a:gd name="adj" fmla="val 27613"/>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 name="Shape 505">
              <a:extLst>
                <a:ext uri="{FF2B5EF4-FFF2-40B4-BE49-F238E27FC236}">
                  <a16:creationId xmlns:a16="http://schemas.microsoft.com/office/drawing/2014/main" id="{F566D8AD-89A0-A844-96C9-C80A965DD65C}"/>
                </a:ext>
              </a:extLst>
            </p:cNvPr>
            <p:cNvSpPr/>
            <p:nvPr/>
          </p:nvSpPr>
          <p:spPr>
            <a:xfrm rot="8161092">
              <a:off x="2876563" y="1684176"/>
              <a:ext cx="1256899" cy="1230432"/>
            </a:xfrm>
            <a:prstGeom prst="trapezoid">
              <a:avLst>
                <a:gd name="adj" fmla="val 27613"/>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2" name="Shape 521">
            <a:extLst>
              <a:ext uri="{FF2B5EF4-FFF2-40B4-BE49-F238E27FC236}">
                <a16:creationId xmlns:a16="http://schemas.microsoft.com/office/drawing/2014/main" id="{2BE59DD6-FADF-144B-BCB2-7F98CE9AD816}"/>
              </a:ext>
            </a:extLst>
          </p:cNvPr>
          <p:cNvGrpSpPr/>
          <p:nvPr/>
        </p:nvGrpSpPr>
        <p:grpSpPr>
          <a:xfrm rot="-4801553">
            <a:off x="2189105" y="2576596"/>
            <a:ext cx="1932443" cy="1861135"/>
            <a:chOff x="2625581" y="1317356"/>
            <a:chExt cx="1932443" cy="1861135"/>
          </a:xfrm>
        </p:grpSpPr>
        <p:sp>
          <p:nvSpPr>
            <p:cNvPr id="93" name="Shape 522">
              <a:extLst>
                <a:ext uri="{FF2B5EF4-FFF2-40B4-BE49-F238E27FC236}">
                  <a16:creationId xmlns:a16="http://schemas.microsoft.com/office/drawing/2014/main" id="{7F276BE5-5FFC-9440-967F-A1062210F9CA}"/>
                </a:ext>
              </a:extLst>
            </p:cNvPr>
            <p:cNvSpPr/>
            <p:nvPr/>
          </p:nvSpPr>
          <p:spPr>
            <a:xfrm rot="8700877">
              <a:off x="3043082" y="1560574"/>
              <a:ext cx="1256899" cy="1296218"/>
            </a:xfrm>
            <a:prstGeom prst="trapezoid">
              <a:avLst>
                <a:gd name="adj" fmla="val 27613"/>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 name="Shape 523">
              <a:extLst>
                <a:ext uri="{FF2B5EF4-FFF2-40B4-BE49-F238E27FC236}">
                  <a16:creationId xmlns:a16="http://schemas.microsoft.com/office/drawing/2014/main" id="{4113F2EB-612D-9346-BB42-98EBCD9619EE}"/>
                </a:ext>
              </a:extLst>
            </p:cNvPr>
            <p:cNvSpPr/>
            <p:nvPr/>
          </p:nvSpPr>
          <p:spPr>
            <a:xfrm rot="8161092">
              <a:off x="2876563" y="1684176"/>
              <a:ext cx="1256899" cy="1230432"/>
            </a:xfrm>
            <a:prstGeom prst="trapezoid">
              <a:avLst>
                <a:gd name="adj" fmla="val 27613"/>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5" name="Shape 524">
            <a:extLst>
              <a:ext uri="{FF2B5EF4-FFF2-40B4-BE49-F238E27FC236}">
                <a16:creationId xmlns:a16="http://schemas.microsoft.com/office/drawing/2014/main" id="{A1839392-068E-4440-976C-B6331F6E5955}"/>
              </a:ext>
            </a:extLst>
          </p:cNvPr>
          <p:cNvGrpSpPr/>
          <p:nvPr/>
        </p:nvGrpSpPr>
        <p:grpSpPr>
          <a:xfrm rot="-2418397">
            <a:off x="2001866" y="1515696"/>
            <a:ext cx="1932443" cy="1861135"/>
            <a:chOff x="2625581" y="1317356"/>
            <a:chExt cx="1932443" cy="1861135"/>
          </a:xfrm>
        </p:grpSpPr>
        <p:sp>
          <p:nvSpPr>
            <p:cNvPr id="96" name="Shape 525">
              <a:extLst>
                <a:ext uri="{FF2B5EF4-FFF2-40B4-BE49-F238E27FC236}">
                  <a16:creationId xmlns:a16="http://schemas.microsoft.com/office/drawing/2014/main" id="{133F3D94-D755-6C44-9CCE-F4DC4B2F53A1}"/>
                </a:ext>
              </a:extLst>
            </p:cNvPr>
            <p:cNvSpPr/>
            <p:nvPr/>
          </p:nvSpPr>
          <p:spPr>
            <a:xfrm rot="8700877">
              <a:off x="3043082" y="1560574"/>
              <a:ext cx="1256899" cy="1296218"/>
            </a:xfrm>
            <a:prstGeom prst="trapezoid">
              <a:avLst>
                <a:gd name="adj" fmla="val 27613"/>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 name="Shape 526">
              <a:extLst>
                <a:ext uri="{FF2B5EF4-FFF2-40B4-BE49-F238E27FC236}">
                  <a16:creationId xmlns:a16="http://schemas.microsoft.com/office/drawing/2014/main" id="{00EC85C3-C033-0848-9720-4AF9E9777FCA}"/>
                </a:ext>
              </a:extLst>
            </p:cNvPr>
            <p:cNvSpPr/>
            <p:nvPr/>
          </p:nvSpPr>
          <p:spPr>
            <a:xfrm rot="8161092">
              <a:off x="2876563" y="1684176"/>
              <a:ext cx="1256899" cy="1230432"/>
            </a:xfrm>
            <a:prstGeom prst="trapezoid">
              <a:avLst>
                <a:gd name="adj" fmla="val 27613"/>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extLst>
      <p:ext uri="{BB962C8B-B14F-4D97-AF65-F5344CB8AC3E}">
        <p14:creationId xmlns:p14="http://schemas.microsoft.com/office/powerpoint/2010/main" val="5490873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60"/>
        <p:cNvGrpSpPr/>
        <p:nvPr/>
      </p:nvGrpSpPr>
      <p:grpSpPr>
        <a:xfrm>
          <a:off x="0" y="0"/>
          <a:ext cx="0" cy="0"/>
          <a:chOff x="0" y="0"/>
          <a:chExt cx="0" cy="0"/>
        </a:xfrm>
      </p:grpSpPr>
      <p:sp>
        <p:nvSpPr>
          <p:cNvPr id="1661" name="Shape 1661"/>
          <p:cNvSpPr txBox="1">
            <a:spLocks noGrp="1"/>
          </p:cNvSpPr>
          <p:nvPr>
            <p:ph type="body" idx="2"/>
          </p:nvPr>
        </p:nvSpPr>
        <p:spPr>
          <a:xfrm>
            <a:off x="322300" y="1505050"/>
            <a:ext cx="3376800" cy="681000"/>
          </a:xfrm>
          <a:prstGeom prst="rect">
            <a:avLst/>
          </a:prstGeom>
        </p:spPr>
        <p:txBody>
          <a:bodyPr spcFirstLastPara="1" wrap="square" lIns="91425" tIns="91425" rIns="91425" bIns="91425" anchor="t" anchorCtr="0">
            <a:noAutofit/>
          </a:bodyPr>
          <a:lstStyle/>
          <a:p>
            <a:pPr marL="0" indent="0"/>
            <a:r>
              <a:rPr lang="en"/>
              <a:t>Visual management tool for DSE</a:t>
            </a:r>
            <a:endParaRPr/>
          </a:p>
        </p:txBody>
      </p:sp>
      <p:sp>
        <p:nvSpPr>
          <p:cNvPr id="1662" name="Shape 1662"/>
          <p:cNvSpPr txBox="1">
            <a:spLocks noGrp="1"/>
          </p:cNvSpPr>
          <p:nvPr>
            <p:ph type="title"/>
          </p:nvPr>
        </p:nvSpPr>
        <p:spPr>
          <a:xfrm>
            <a:off x="457200" y="890791"/>
            <a:ext cx="3089400" cy="828300"/>
          </a:xfrm>
          <a:prstGeom prst="rect">
            <a:avLst/>
          </a:prstGeom>
        </p:spPr>
        <p:txBody>
          <a:bodyPr spcFirstLastPara="1" wrap="square" lIns="91425" tIns="91425" rIns="91425" bIns="91425" anchor="b" anchorCtr="0">
            <a:noAutofit/>
          </a:bodyPr>
          <a:lstStyle/>
          <a:p>
            <a:r>
              <a:rPr lang="en"/>
              <a:t>DSE OpsCenter</a:t>
            </a:r>
            <a:endParaRPr/>
          </a:p>
        </p:txBody>
      </p:sp>
      <p:sp>
        <p:nvSpPr>
          <p:cNvPr id="1663" name="Shape 1663"/>
          <p:cNvSpPr txBox="1">
            <a:spLocks noGrp="1"/>
          </p:cNvSpPr>
          <p:nvPr>
            <p:ph type="body" idx="1"/>
          </p:nvPr>
        </p:nvSpPr>
        <p:spPr>
          <a:xfrm>
            <a:off x="4111325" y="354950"/>
            <a:ext cx="5032800" cy="2255400"/>
          </a:xfrm>
          <a:prstGeom prst="rect">
            <a:avLst/>
          </a:prstGeom>
          <a:noFill/>
          <a:ln>
            <a:noFill/>
          </a:ln>
        </p:spPr>
        <p:txBody>
          <a:bodyPr spcFirstLastPara="1" wrap="square" lIns="0" tIns="45700" rIns="91425" bIns="45700" anchor="t" anchorCtr="0">
            <a:noAutofit/>
          </a:bodyPr>
          <a:lstStyle/>
          <a:p>
            <a:pPr marL="233357" indent="-227006">
              <a:spcBef>
                <a:spcPts val="800"/>
              </a:spcBef>
            </a:pPr>
            <a:r>
              <a:rPr lang="en"/>
              <a:t>Control automatic management services including transparent repair </a:t>
            </a:r>
            <a:endParaRPr/>
          </a:p>
          <a:p>
            <a:pPr marL="233357" indent="-227006">
              <a:spcBef>
                <a:spcPts val="800"/>
              </a:spcBef>
            </a:pPr>
            <a:r>
              <a:rPr lang="en"/>
              <a:t>Manage and schedule backup and restore operations </a:t>
            </a:r>
            <a:endParaRPr/>
          </a:p>
          <a:p>
            <a:pPr marL="233357" indent="-227006">
              <a:spcBef>
                <a:spcPts val="800"/>
              </a:spcBef>
            </a:pPr>
            <a:r>
              <a:rPr lang="en"/>
              <a:t>Perform capacity planning with historical trend analysis and forecasting capabilities </a:t>
            </a:r>
            <a:endParaRPr/>
          </a:p>
          <a:p>
            <a:pPr marL="233357" indent="-227006">
              <a:spcBef>
                <a:spcPts val="800"/>
              </a:spcBef>
            </a:pPr>
            <a:r>
              <a:rPr lang="en"/>
              <a:t>Proactively manage all clusters with threshold and timing-based alerts </a:t>
            </a:r>
            <a:endParaRPr/>
          </a:p>
          <a:p>
            <a:pPr marL="233357" indent="-227006">
              <a:spcBef>
                <a:spcPts val="800"/>
              </a:spcBef>
            </a:pPr>
            <a:r>
              <a:rPr lang="en"/>
              <a:t>Visually create new clusters or upgrade existing clusters with a few mouse clicks either on premise or in the cloud </a:t>
            </a:r>
            <a:endParaRPr/>
          </a:p>
          <a:p>
            <a:pPr marL="233357" indent="-227006">
              <a:spcBef>
                <a:spcPts val="800"/>
              </a:spcBef>
            </a:pPr>
            <a:r>
              <a:rPr lang="en"/>
              <a:t>Integrate with the enterprise landscape. </a:t>
            </a:r>
            <a:endParaRPr/>
          </a:p>
          <a:p>
            <a:pPr marL="233357" indent="-227006">
              <a:spcBef>
                <a:spcPts val="800"/>
              </a:spcBef>
            </a:pPr>
            <a:r>
              <a:rPr lang="en"/>
              <a:t>Built-in Automatic Failover</a:t>
            </a:r>
            <a:br>
              <a:rPr lang="en"/>
            </a:br>
            <a:br>
              <a:rPr lang="en"/>
            </a:br>
            <a:endParaRPr/>
          </a:p>
        </p:txBody>
      </p:sp>
      <p:grpSp>
        <p:nvGrpSpPr>
          <p:cNvPr id="1664" name="Shape 1664"/>
          <p:cNvGrpSpPr/>
          <p:nvPr/>
        </p:nvGrpSpPr>
        <p:grpSpPr>
          <a:xfrm>
            <a:off x="582472" y="2565610"/>
            <a:ext cx="2124204" cy="1073203"/>
            <a:chOff x="2771800" y="0"/>
            <a:chExt cx="6502002" cy="4153261"/>
          </a:xfrm>
        </p:grpSpPr>
        <p:pic>
          <p:nvPicPr>
            <p:cNvPr id="1665" name="Shape 1665"/>
            <p:cNvPicPr preferRelativeResize="0"/>
            <p:nvPr/>
          </p:nvPicPr>
          <p:blipFill rotWithShape="1">
            <a:blip r:embed="rId3">
              <a:alphaModFix/>
            </a:blip>
            <a:srcRect/>
            <a:stretch/>
          </p:blipFill>
          <p:spPr>
            <a:xfrm>
              <a:off x="2771800" y="0"/>
              <a:ext cx="6502002" cy="4153261"/>
            </a:xfrm>
            <a:prstGeom prst="rect">
              <a:avLst/>
            </a:prstGeom>
            <a:noFill/>
            <a:ln>
              <a:noFill/>
            </a:ln>
          </p:spPr>
        </p:pic>
        <p:pic>
          <p:nvPicPr>
            <p:cNvPr id="1666" name="Shape 1666"/>
            <p:cNvPicPr preferRelativeResize="0"/>
            <p:nvPr/>
          </p:nvPicPr>
          <p:blipFill rotWithShape="1">
            <a:blip r:embed="rId4">
              <a:alphaModFix/>
            </a:blip>
            <a:srcRect/>
            <a:stretch/>
          </p:blipFill>
          <p:spPr>
            <a:xfrm>
              <a:off x="3972287" y="284830"/>
              <a:ext cx="4101026" cy="2790975"/>
            </a:xfrm>
            <a:prstGeom prst="rect">
              <a:avLst/>
            </a:prstGeom>
            <a:noFill/>
            <a:ln>
              <a:noFill/>
            </a:ln>
          </p:spPr>
        </p:pic>
      </p:grpSp>
      <p:sp>
        <p:nvSpPr>
          <p:cNvPr id="1667" name="Shape 1667"/>
          <p:cNvSpPr/>
          <p:nvPr/>
        </p:nvSpPr>
        <p:spPr>
          <a:xfrm>
            <a:off x="123575" y="3647925"/>
            <a:ext cx="3258900" cy="828300"/>
          </a:xfrm>
          <a:prstGeom prst="rect">
            <a:avLst/>
          </a:prstGeom>
          <a:noFill/>
          <a:ln>
            <a:noFill/>
          </a:ln>
        </p:spPr>
        <p:txBody>
          <a:bodyPr spcFirstLastPara="1" wrap="square" lIns="91425" tIns="45700" rIns="91425" bIns="45700" anchor="t" anchorCtr="0">
            <a:noAutofit/>
          </a:bodyPr>
          <a:lstStyle/>
          <a:p>
            <a:pPr algn="ctr">
              <a:buClr>
                <a:srgbClr val="000000"/>
              </a:buClr>
              <a:buSzPts val="1400"/>
            </a:pPr>
            <a:r>
              <a:rPr lang="en"/>
              <a:t>"</a:t>
            </a:r>
            <a:r>
              <a:rPr lang="en" sz="1800"/>
              <a:t>.</a:t>
            </a:r>
            <a:r>
              <a:rPr lang="en"/>
              <a:t>.. </a:t>
            </a:r>
            <a:r>
              <a:rPr lang="en" sz="1800"/>
              <a:t>OpsCenter</a:t>
            </a:r>
            <a:r>
              <a:rPr lang="en"/>
              <a:t> allows us to act on things before they become a problem."</a:t>
            </a:r>
            <a:endParaRPr sz="1800"/>
          </a:p>
        </p:txBody>
      </p:sp>
      <p:pic>
        <p:nvPicPr>
          <p:cNvPr id="1668" name="Shape 1668"/>
          <p:cNvPicPr preferRelativeResize="0"/>
          <p:nvPr/>
        </p:nvPicPr>
        <p:blipFill rotWithShape="1">
          <a:blip r:embed="rId5">
            <a:alphaModFix/>
          </a:blip>
          <a:srcRect/>
          <a:stretch/>
        </p:blipFill>
        <p:spPr>
          <a:xfrm>
            <a:off x="939150" y="4202686"/>
            <a:ext cx="1572172" cy="312559"/>
          </a:xfrm>
          <a:prstGeom prst="rect">
            <a:avLst/>
          </a:prstGeom>
          <a:noFill/>
          <a:ln>
            <a:noFill/>
          </a:ln>
        </p:spPr>
      </p:pic>
      <p:sp>
        <p:nvSpPr>
          <p:cNvPr id="1669" name="Shape 1669"/>
          <p:cNvSpPr txBox="1">
            <a:spLocks noGrp="1"/>
          </p:cNvSpPr>
          <p:nvPr>
            <p:ph type="sldNum" idx="12"/>
          </p:nvPr>
        </p:nvSpPr>
        <p:spPr>
          <a:xfrm>
            <a:off x="43199" y="4817151"/>
            <a:ext cx="378300" cy="239400"/>
          </a:xfrm>
          <a:prstGeom prst="rect">
            <a:avLst/>
          </a:prstGeom>
          <a:noFill/>
          <a:ln>
            <a:noFill/>
          </a:ln>
        </p:spPr>
        <p:txBody>
          <a:bodyPr spcFirstLastPara="1" vert="horz" wrap="square" lIns="91425" tIns="45700" rIns="91425" bIns="45700" rtlCol="0" anchor="b" anchorCtr="0">
            <a:noAutofit/>
          </a:bodyPr>
          <a:lstStyle/>
          <a:p>
            <a:pPr algn="l">
              <a:buClr>
                <a:srgbClr val="BFBFBF"/>
              </a:buClr>
            </a:pPr>
            <a:fld id="{00000000-1234-1234-1234-123412341234}" type="slidenum">
              <a:rPr lang="en">
                <a:solidFill>
                  <a:srgbClr val="BFBFBF"/>
                </a:solidFill>
              </a:rPr>
              <a:pPr algn="l">
                <a:buClr>
                  <a:srgbClr val="BFBFBF"/>
                </a:buClr>
              </a:pPr>
              <a:t>35</a:t>
            </a:fld>
            <a:endParaRPr>
              <a:solidFill>
                <a:srgbClr val="BFBFBF"/>
              </a:solidFill>
            </a:endParaRPr>
          </a:p>
        </p:txBody>
      </p:sp>
      <p:sp>
        <p:nvSpPr>
          <p:cNvPr id="1670" name="Shape 1670"/>
          <p:cNvSpPr txBox="1">
            <a:spLocks noGrp="1"/>
          </p:cNvSpPr>
          <p:nvPr>
            <p:ph type="dt" idx="10"/>
          </p:nvPr>
        </p:nvSpPr>
        <p:spPr>
          <a:xfrm>
            <a:off x="474791" y="4790122"/>
            <a:ext cx="2057400" cy="274500"/>
          </a:xfrm>
          <a:prstGeom prst="rect">
            <a:avLst/>
          </a:prstGeom>
          <a:noFill/>
          <a:ln>
            <a:noFill/>
          </a:ln>
        </p:spPr>
        <p:txBody>
          <a:bodyPr spcFirstLastPara="1" wrap="square" lIns="0" tIns="45700" rIns="91425" bIns="45700" anchor="b" anchorCtr="0">
            <a:noAutofit/>
          </a:bodyPr>
          <a:lstStyle/>
          <a:p>
            <a:pPr>
              <a:buClr>
                <a:srgbClr val="BFBFBF"/>
              </a:buClr>
            </a:pPr>
            <a:r>
              <a:rPr lang="en" dirty="0">
                <a:solidFill>
                  <a:srgbClr val="BFBFBF"/>
                </a:solidFill>
              </a:rPr>
              <a:t>© DataStax, All Rights Reserved.</a:t>
            </a:r>
            <a:endParaRPr dirty="0">
              <a:solidFill>
                <a:srgbClr val="BFBFBF"/>
              </a:solidFill>
            </a:endParaRPr>
          </a:p>
        </p:txBody>
      </p:sp>
      <p:sp>
        <p:nvSpPr>
          <p:cNvPr id="1671" name="Shape 1671"/>
          <p:cNvSpPr txBox="1">
            <a:spLocks noGrp="1"/>
          </p:cNvSpPr>
          <p:nvPr>
            <p:ph type="ftr" idx="11"/>
          </p:nvPr>
        </p:nvSpPr>
        <p:spPr>
          <a:xfrm>
            <a:off x="3028950" y="4789169"/>
            <a:ext cx="3086100" cy="274500"/>
          </a:xfrm>
          <a:prstGeom prst="rect">
            <a:avLst/>
          </a:prstGeom>
          <a:noFill/>
          <a:ln>
            <a:noFill/>
          </a:ln>
        </p:spPr>
        <p:txBody>
          <a:bodyPr spcFirstLastPara="1" wrap="square" lIns="0" tIns="45700" rIns="0" bIns="45700" anchor="b" anchorCtr="0">
            <a:noAutofit/>
          </a:bodyPr>
          <a:lstStyle/>
          <a:p>
            <a:r>
              <a:rPr lang="en"/>
              <a:t>Confidential</a:t>
            </a:r>
            <a:endParaRPr/>
          </a:p>
        </p:txBody>
      </p:sp>
    </p:spTree>
    <p:extLst>
      <p:ext uri="{BB962C8B-B14F-4D97-AF65-F5344CB8AC3E}">
        <p14:creationId xmlns:p14="http://schemas.microsoft.com/office/powerpoint/2010/main" val="19184344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23A66-9708-064B-B211-46E8BD8F242F}"/>
              </a:ext>
            </a:extLst>
          </p:cNvPr>
          <p:cNvSpPr>
            <a:spLocks noGrp="1"/>
          </p:cNvSpPr>
          <p:nvPr>
            <p:ph type="title"/>
          </p:nvPr>
        </p:nvSpPr>
        <p:spPr/>
        <p:txBody>
          <a:bodyPr/>
          <a:lstStyle/>
          <a:p>
            <a:r>
              <a:rPr lang="en-US" dirty="0"/>
              <a:t>DataStax Enterprise</a:t>
            </a:r>
          </a:p>
        </p:txBody>
      </p:sp>
      <p:pic>
        <p:nvPicPr>
          <p:cNvPr id="69" name="Shape 498">
            <a:extLst>
              <a:ext uri="{FF2B5EF4-FFF2-40B4-BE49-F238E27FC236}">
                <a16:creationId xmlns:a16="http://schemas.microsoft.com/office/drawing/2014/main" id="{872F1344-82E0-BF49-80AB-7DD0BC6777DE}"/>
              </a:ext>
            </a:extLst>
          </p:cNvPr>
          <p:cNvPicPr preferRelativeResize="0"/>
          <p:nvPr/>
        </p:nvPicPr>
        <p:blipFill rotWithShape="1">
          <a:blip r:embed="rId3">
            <a:alphaModFix/>
          </a:blip>
          <a:srcRect/>
          <a:stretch/>
        </p:blipFill>
        <p:spPr>
          <a:xfrm>
            <a:off x="3771900" y="1955800"/>
            <a:ext cx="1498600" cy="1549400"/>
          </a:xfrm>
          <a:prstGeom prst="rect">
            <a:avLst/>
          </a:prstGeom>
          <a:noFill/>
          <a:ln>
            <a:noFill/>
          </a:ln>
        </p:spPr>
      </p:pic>
      <p:pic>
        <p:nvPicPr>
          <p:cNvPr id="70" name="Shape 499">
            <a:extLst>
              <a:ext uri="{FF2B5EF4-FFF2-40B4-BE49-F238E27FC236}">
                <a16:creationId xmlns:a16="http://schemas.microsoft.com/office/drawing/2014/main" id="{8BA84C4B-AEA0-F740-8D78-549C4B9C41BA}"/>
              </a:ext>
            </a:extLst>
          </p:cNvPr>
          <p:cNvPicPr preferRelativeResize="0"/>
          <p:nvPr/>
        </p:nvPicPr>
        <p:blipFill rotWithShape="1">
          <a:blip r:embed="rId4">
            <a:alphaModFix/>
          </a:blip>
          <a:srcRect/>
          <a:stretch/>
        </p:blipFill>
        <p:spPr>
          <a:xfrm>
            <a:off x="2485160" y="715820"/>
            <a:ext cx="4127500" cy="4140200"/>
          </a:xfrm>
          <a:prstGeom prst="rect">
            <a:avLst/>
          </a:prstGeom>
          <a:noFill/>
          <a:ln>
            <a:noFill/>
          </a:ln>
        </p:spPr>
      </p:pic>
    </p:spTree>
    <p:extLst>
      <p:ext uri="{BB962C8B-B14F-4D97-AF65-F5344CB8AC3E}">
        <p14:creationId xmlns:p14="http://schemas.microsoft.com/office/powerpoint/2010/main" val="4538639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4BA77-BF46-194E-8434-B9238E24548D}"/>
              </a:ext>
            </a:extLst>
          </p:cNvPr>
          <p:cNvSpPr>
            <a:spLocks noGrp="1"/>
          </p:cNvSpPr>
          <p:nvPr>
            <p:ph type="title"/>
          </p:nvPr>
        </p:nvSpPr>
        <p:spPr/>
        <p:txBody>
          <a:bodyPr/>
          <a:lstStyle/>
          <a:p>
            <a:r>
              <a:rPr lang="en-US" dirty="0"/>
              <a:t>Dse Search</a:t>
            </a:r>
          </a:p>
        </p:txBody>
      </p:sp>
      <p:sp>
        <p:nvSpPr>
          <p:cNvPr id="5" name="Date Placeholder 4">
            <a:extLst>
              <a:ext uri="{FF2B5EF4-FFF2-40B4-BE49-F238E27FC236}">
                <a16:creationId xmlns:a16="http://schemas.microsoft.com/office/drawing/2014/main" id="{D5D07F6C-4FB3-B54C-B681-880ADF794A65}"/>
              </a:ext>
            </a:extLst>
          </p:cNvPr>
          <p:cNvSpPr>
            <a:spLocks noGrp="1"/>
          </p:cNvSpPr>
          <p:nvPr>
            <p:ph type="dt" sz="half" idx="2"/>
          </p:nvPr>
        </p:nvSpPr>
        <p:spPr/>
        <p:txBody>
          <a:bodyPr/>
          <a:lstStyle/>
          <a:p>
            <a:r>
              <a:rPr lang="en-US" dirty="0"/>
              <a:t>© DataStax, All Rights Reserved.</a:t>
            </a:r>
            <a:endParaRPr lang="mr-IN" dirty="0"/>
          </a:p>
        </p:txBody>
      </p:sp>
      <p:sp>
        <p:nvSpPr>
          <p:cNvPr id="4" name="Slide Number Placeholder 3">
            <a:extLst>
              <a:ext uri="{FF2B5EF4-FFF2-40B4-BE49-F238E27FC236}">
                <a16:creationId xmlns:a16="http://schemas.microsoft.com/office/drawing/2014/main" id="{1C1EEBFD-F99E-AC48-8305-086611CA33A9}"/>
              </a:ext>
            </a:extLst>
          </p:cNvPr>
          <p:cNvSpPr>
            <a:spLocks noGrp="1"/>
          </p:cNvSpPr>
          <p:nvPr>
            <p:ph type="sldNum" sz="quarter" idx="4"/>
          </p:nvPr>
        </p:nvSpPr>
        <p:spPr/>
        <p:txBody>
          <a:bodyPr/>
          <a:lstStyle/>
          <a:p>
            <a:fld id="{625532A8-9998-1545-8016-7D9932388623}" type="slidenum">
              <a:rPr lang="uk-UA" smtClean="0"/>
              <a:pPr/>
              <a:t>37</a:t>
            </a:fld>
            <a:endParaRPr lang="uk-UA"/>
          </a:p>
        </p:txBody>
      </p:sp>
      <p:sp>
        <p:nvSpPr>
          <p:cNvPr id="11" name="Shape 541">
            <a:extLst>
              <a:ext uri="{FF2B5EF4-FFF2-40B4-BE49-F238E27FC236}">
                <a16:creationId xmlns:a16="http://schemas.microsoft.com/office/drawing/2014/main" id="{67E191E6-17BD-3940-A91E-2206AB3C06F7}"/>
              </a:ext>
            </a:extLst>
          </p:cNvPr>
          <p:cNvSpPr txBox="1"/>
          <p:nvPr/>
        </p:nvSpPr>
        <p:spPr>
          <a:xfrm>
            <a:off x="1041290" y="3127249"/>
            <a:ext cx="2043600" cy="484000"/>
          </a:xfrm>
          <a:prstGeom prst="rect">
            <a:avLst/>
          </a:prstGeom>
          <a:noFill/>
          <a:ln>
            <a:noFill/>
          </a:ln>
        </p:spPr>
        <p:txBody>
          <a:bodyPr spcFirstLastPara="1" wrap="square" lIns="97150" tIns="48550" rIns="97150" bIns="48550" anchor="t" anchorCtr="0">
            <a:noAutofit/>
          </a:bodyPr>
          <a:lstStyle/>
          <a:p>
            <a:pPr marL="0" marR="0" lvl="0" indent="0" algn="ctr" rtl="0">
              <a:spcBef>
                <a:spcPts val="0"/>
              </a:spcBef>
              <a:spcAft>
                <a:spcPts val="0"/>
              </a:spcAft>
              <a:buNone/>
            </a:pPr>
            <a:r>
              <a:rPr lang="fr-FR" sz="2133" b="1">
                <a:solidFill>
                  <a:srgbClr val="000000"/>
                </a:solidFill>
                <a:latin typeface="Arial"/>
                <a:ea typeface="Arial"/>
                <a:cs typeface="Arial"/>
                <a:sym typeface="Arial"/>
              </a:rPr>
              <a:t>Search</a:t>
            </a:r>
            <a:endParaRPr sz="2400">
              <a:solidFill>
                <a:schemeClr val="dk1"/>
              </a:solidFill>
              <a:latin typeface="Calibri"/>
              <a:ea typeface="Calibri"/>
              <a:cs typeface="Calibri"/>
              <a:sym typeface="Calibri"/>
            </a:endParaRPr>
          </a:p>
          <a:p>
            <a:pPr marL="0" marR="0" lvl="0" indent="0" algn="ctr" rtl="0">
              <a:spcBef>
                <a:spcPts val="0"/>
              </a:spcBef>
              <a:spcAft>
                <a:spcPts val="0"/>
              </a:spcAft>
              <a:buNone/>
            </a:pPr>
            <a:r>
              <a:rPr lang="fr-FR" sz="2133" b="1">
                <a:solidFill>
                  <a:srgbClr val="000000"/>
                </a:solidFill>
                <a:latin typeface="Arial"/>
                <a:ea typeface="Arial"/>
                <a:cs typeface="Arial"/>
                <a:sym typeface="Arial"/>
              </a:rPr>
              <a:t>+ </a:t>
            </a:r>
            <a:endParaRPr sz="2400">
              <a:solidFill>
                <a:schemeClr val="dk1"/>
              </a:solidFill>
              <a:latin typeface="Calibri"/>
              <a:ea typeface="Calibri"/>
              <a:cs typeface="Calibri"/>
              <a:sym typeface="Calibri"/>
            </a:endParaRPr>
          </a:p>
          <a:p>
            <a:pPr marL="0" marR="0" lvl="0" indent="0" algn="ctr" rtl="0">
              <a:spcBef>
                <a:spcPts val="0"/>
              </a:spcBef>
              <a:spcAft>
                <a:spcPts val="0"/>
              </a:spcAft>
              <a:buNone/>
            </a:pPr>
            <a:r>
              <a:rPr lang="fr-FR" sz="2133" b="1">
                <a:solidFill>
                  <a:srgbClr val="000000"/>
                </a:solidFill>
                <a:latin typeface="Arial"/>
                <a:ea typeface="Arial"/>
                <a:cs typeface="Arial"/>
                <a:sym typeface="Arial"/>
              </a:rPr>
              <a:t>Cassandra</a:t>
            </a:r>
            <a:endParaRPr sz="2133" b="1">
              <a:solidFill>
                <a:srgbClr val="000000"/>
              </a:solidFill>
              <a:latin typeface="Arial"/>
              <a:ea typeface="Arial"/>
              <a:cs typeface="Arial"/>
              <a:sym typeface="Arial"/>
            </a:endParaRPr>
          </a:p>
        </p:txBody>
      </p:sp>
      <p:sp>
        <p:nvSpPr>
          <p:cNvPr id="12" name="Shape 542">
            <a:extLst>
              <a:ext uri="{FF2B5EF4-FFF2-40B4-BE49-F238E27FC236}">
                <a16:creationId xmlns:a16="http://schemas.microsoft.com/office/drawing/2014/main" id="{139F8FBA-B1FD-D24B-A505-0680DE543A0E}"/>
              </a:ext>
            </a:extLst>
          </p:cNvPr>
          <p:cNvSpPr/>
          <p:nvPr/>
        </p:nvSpPr>
        <p:spPr>
          <a:xfrm>
            <a:off x="388620" y="961756"/>
            <a:ext cx="3041600" cy="912800"/>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121900" tIns="60925" rIns="121900" bIns="60925" anchor="t" anchorCtr="0">
            <a:noAutofit/>
          </a:bodyPr>
          <a:lstStyle/>
          <a:p>
            <a:pPr marL="0" marR="0" lvl="0" indent="0" algn="ctr" rtl="0">
              <a:spcBef>
                <a:spcPts val="0"/>
              </a:spcBef>
              <a:spcAft>
                <a:spcPts val="0"/>
              </a:spcAft>
              <a:buNone/>
            </a:pPr>
            <a:r>
              <a:rPr lang="fr-FR" sz="1867" dirty="0">
                <a:solidFill>
                  <a:schemeClr val="lt1"/>
                </a:solidFill>
                <a:latin typeface="Arial"/>
                <a:ea typeface="Arial"/>
                <a:cs typeface="Arial"/>
                <a:sym typeface="Arial"/>
              </a:rPr>
              <a:t>Your Application</a:t>
            </a:r>
            <a:endParaRPr sz="1867" dirty="0">
              <a:solidFill>
                <a:schemeClr val="lt1"/>
              </a:solidFill>
              <a:latin typeface="Arial"/>
              <a:ea typeface="Arial"/>
              <a:cs typeface="Arial"/>
              <a:sym typeface="Arial"/>
            </a:endParaRPr>
          </a:p>
        </p:txBody>
      </p:sp>
      <p:sp>
        <p:nvSpPr>
          <p:cNvPr id="13" name="Shape 543">
            <a:extLst>
              <a:ext uri="{FF2B5EF4-FFF2-40B4-BE49-F238E27FC236}">
                <a16:creationId xmlns:a16="http://schemas.microsoft.com/office/drawing/2014/main" id="{D6FEB095-089F-504E-825D-03961C657CDE}"/>
              </a:ext>
            </a:extLst>
          </p:cNvPr>
          <p:cNvSpPr/>
          <p:nvPr/>
        </p:nvSpPr>
        <p:spPr>
          <a:xfrm>
            <a:off x="1325349" y="1404533"/>
            <a:ext cx="1202800" cy="305600"/>
          </a:xfrm>
          <a:prstGeom prst="roundRect">
            <a:avLst>
              <a:gd name="adj" fmla="val 16667"/>
            </a:avLst>
          </a:prstGeom>
          <a:solidFill>
            <a:srgbClr val="B65B32"/>
          </a:solidFill>
          <a:ln w="25400"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spcBef>
                <a:spcPts val="0"/>
              </a:spcBef>
              <a:spcAft>
                <a:spcPts val="0"/>
              </a:spcAft>
              <a:buNone/>
            </a:pPr>
            <a:r>
              <a:rPr lang="fr-FR" sz="1600" b="1">
                <a:solidFill>
                  <a:schemeClr val="lt1"/>
                </a:solidFill>
                <a:latin typeface="Arial"/>
                <a:ea typeface="Arial"/>
                <a:cs typeface="Arial"/>
                <a:sym typeface="Arial"/>
              </a:rPr>
              <a:t>CQL</a:t>
            </a:r>
            <a:endParaRPr sz="1600" b="1">
              <a:solidFill>
                <a:schemeClr val="lt1"/>
              </a:solidFill>
              <a:latin typeface="Arial"/>
              <a:ea typeface="Arial"/>
              <a:cs typeface="Arial"/>
              <a:sym typeface="Arial"/>
            </a:endParaRPr>
          </a:p>
        </p:txBody>
      </p:sp>
      <p:cxnSp>
        <p:nvCxnSpPr>
          <p:cNvPr id="14" name="Shape 544">
            <a:extLst>
              <a:ext uri="{FF2B5EF4-FFF2-40B4-BE49-F238E27FC236}">
                <a16:creationId xmlns:a16="http://schemas.microsoft.com/office/drawing/2014/main" id="{B3DA70C2-0309-5E4B-8ABD-DD35CC9769D1}"/>
              </a:ext>
            </a:extLst>
          </p:cNvPr>
          <p:cNvCxnSpPr/>
          <p:nvPr/>
        </p:nvCxnSpPr>
        <p:spPr>
          <a:xfrm>
            <a:off x="1909480" y="2029973"/>
            <a:ext cx="0" cy="535200"/>
          </a:xfrm>
          <a:prstGeom prst="straightConnector1">
            <a:avLst/>
          </a:prstGeom>
          <a:noFill/>
          <a:ln w="25400" cap="flat" cmpd="sng">
            <a:solidFill>
              <a:schemeClr val="accent1"/>
            </a:solidFill>
            <a:prstDash val="solid"/>
            <a:round/>
            <a:headEnd type="triangle" w="med" len="med"/>
            <a:tailEnd type="triangle" w="med" len="med"/>
          </a:ln>
          <a:effectLst>
            <a:outerShdw blurRad="40000" dist="20000" dir="5400000" rotWithShape="0">
              <a:srgbClr val="000000">
                <a:alpha val="37647"/>
              </a:srgbClr>
            </a:outerShdw>
          </a:effectLst>
        </p:spPr>
      </p:cxnSp>
      <p:pic>
        <p:nvPicPr>
          <p:cNvPr id="15" name="Shape 545">
            <a:extLst>
              <a:ext uri="{FF2B5EF4-FFF2-40B4-BE49-F238E27FC236}">
                <a16:creationId xmlns:a16="http://schemas.microsoft.com/office/drawing/2014/main" id="{345958B0-6F12-164F-A2BD-0C3B66DDC477}"/>
              </a:ext>
            </a:extLst>
          </p:cNvPr>
          <p:cNvPicPr preferRelativeResize="0"/>
          <p:nvPr/>
        </p:nvPicPr>
        <p:blipFill rotWithShape="1">
          <a:blip r:embed="rId3">
            <a:alphaModFix/>
          </a:blip>
          <a:srcRect/>
          <a:stretch/>
        </p:blipFill>
        <p:spPr>
          <a:xfrm>
            <a:off x="695923" y="2565173"/>
            <a:ext cx="2530182" cy="2247856"/>
          </a:xfrm>
          <a:prstGeom prst="rect">
            <a:avLst/>
          </a:prstGeom>
          <a:noFill/>
          <a:ln>
            <a:noFill/>
          </a:ln>
        </p:spPr>
      </p:pic>
      <p:sp>
        <p:nvSpPr>
          <p:cNvPr id="16" name="Shape 546">
            <a:extLst>
              <a:ext uri="{FF2B5EF4-FFF2-40B4-BE49-F238E27FC236}">
                <a16:creationId xmlns:a16="http://schemas.microsoft.com/office/drawing/2014/main" id="{19D36F16-8764-5040-A515-8DDC0664CDB1}"/>
              </a:ext>
            </a:extLst>
          </p:cNvPr>
          <p:cNvSpPr txBox="1"/>
          <p:nvPr/>
        </p:nvSpPr>
        <p:spPr>
          <a:xfrm>
            <a:off x="3971227" y="1023999"/>
            <a:ext cx="6140700" cy="4690500"/>
          </a:xfrm>
          <a:prstGeom prst="rect">
            <a:avLst/>
          </a:prstGeom>
          <a:noFill/>
          <a:ln>
            <a:noFill/>
          </a:ln>
        </p:spPr>
        <p:txBody>
          <a:bodyPr spcFirstLastPara="1" wrap="square" lIns="121900" tIns="60925" rIns="121900" bIns="60925" anchor="t" anchorCtr="0">
            <a:noAutofit/>
          </a:bodyPr>
          <a:lstStyle/>
          <a:p>
            <a:pPr marL="0" marR="0" lvl="0" indent="0" algn="l" rtl="0">
              <a:lnSpc>
                <a:spcPct val="90000"/>
              </a:lnSpc>
              <a:spcBef>
                <a:spcPts val="0"/>
              </a:spcBef>
              <a:spcAft>
                <a:spcPts val="0"/>
              </a:spcAft>
              <a:buClr>
                <a:srgbClr val="3F3F3F"/>
              </a:buClr>
              <a:buSzPts val="1800"/>
              <a:buFont typeface="Arial"/>
              <a:buNone/>
            </a:pPr>
            <a:r>
              <a:rPr lang="en-GB" sz="2000" dirty="0">
                <a:solidFill>
                  <a:srgbClr val="3F3F3F"/>
                </a:solidFill>
                <a:latin typeface="Calibri"/>
                <a:ea typeface="Calibri"/>
                <a:cs typeface="Calibri"/>
                <a:sym typeface="Calibri"/>
              </a:rPr>
              <a:t>Live </a:t>
            </a:r>
            <a:r>
              <a:rPr lang="en-GB" sz="2000" b="1" dirty="0">
                <a:solidFill>
                  <a:srgbClr val="3F3F3F"/>
                </a:solidFill>
                <a:latin typeface="Calibri"/>
                <a:ea typeface="Calibri"/>
                <a:cs typeface="Calibri"/>
                <a:sym typeface="Calibri"/>
              </a:rPr>
              <a:t>indexing engine </a:t>
            </a:r>
            <a:r>
              <a:rPr lang="en-GB" sz="2000" dirty="0">
                <a:solidFill>
                  <a:srgbClr val="3F3F3F"/>
                </a:solidFill>
                <a:latin typeface="Calibri"/>
                <a:ea typeface="Calibri"/>
                <a:cs typeface="Calibri"/>
                <a:sym typeface="Calibri"/>
              </a:rPr>
              <a:t>with powerful search</a:t>
            </a:r>
            <a:endParaRPr lang="en-GB" sz="2400" dirty="0">
              <a:solidFill>
                <a:schemeClr val="dk1"/>
              </a:solidFill>
              <a:latin typeface="Calibri"/>
              <a:ea typeface="Calibri"/>
              <a:cs typeface="Calibri"/>
              <a:sym typeface="Calibri"/>
            </a:endParaRPr>
          </a:p>
          <a:p>
            <a:pPr marL="380989" marR="0" lvl="0" indent="-380989" algn="l" rtl="0">
              <a:lnSpc>
                <a:spcPct val="90000"/>
              </a:lnSpc>
              <a:spcBef>
                <a:spcPts val="480"/>
              </a:spcBef>
              <a:spcAft>
                <a:spcPts val="0"/>
              </a:spcAft>
              <a:buClr>
                <a:srgbClr val="3F3F3F"/>
              </a:buClr>
              <a:buSzPts val="1800"/>
              <a:buFont typeface="Arial"/>
              <a:buChar char="•"/>
            </a:pPr>
            <a:r>
              <a:rPr lang="en-GB" sz="2000" dirty="0">
                <a:solidFill>
                  <a:srgbClr val="3F3F3F"/>
                </a:solidFill>
                <a:latin typeface="Calibri"/>
                <a:ea typeface="Calibri"/>
                <a:cs typeface="Calibri"/>
                <a:sym typeface="Calibri"/>
              </a:rPr>
              <a:t>Automatic indexing on insert</a:t>
            </a:r>
            <a:endParaRPr lang="en-GB" sz="2400" dirty="0">
              <a:solidFill>
                <a:schemeClr val="dk1"/>
              </a:solidFill>
              <a:latin typeface="Calibri"/>
              <a:ea typeface="Calibri"/>
              <a:cs typeface="Calibri"/>
              <a:sym typeface="Calibri"/>
            </a:endParaRPr>
          </a:p>
          <a:p>
            <a:pPr marL="380989" marR="0" lvl="0" indent="-380989" algn="l" rtl="0">
              <a:lnSpc>
                <a:spcPct val="90000"/>
              </a:lnSpc>
              <a:spcBef>
                <a:spcPts val="480"/>
              </a:spcBef>
              <a:spcAft>
                <a:spcPts val="0"/>
              </a:spcAft>
              <a:buClr>
                <a:srgbClr val="3F3F3F"/>
              </a:buClr>
              <a:buSzPts val="1800"/>
              <a:buFont typeface="Arial"/>
              <a:buChar char="•"/>
            </a:pPr>
            <a:r>
              <a:rPr lang="en-GB" sz="2000" dirty="0">
                <a:solidFill>
                  <a:srgbClr val="3F3F3F"/>
                </a:solidFill>
                <a:latin typeface="Calibri"/>
                <a:ea typeface="Calibri"/>
                <a:cs typeface="Calibri"/>
                <a:sym typeface="Calibri"/>
              </a:rPr>
              <a:t>Higher ingestion throughput</a:t>
            </a:r>
            <a:endParaRPr lang="en-GB" sz="2400" dirty="0">
              <a:solidFill>
                <a:schemeClr val="dk1"/>
              </a:solidFill>
              <a:latin typeface="Calibri"/>
              <a:ea typeface="Calibri"/>
              <a:cs typeface="Calibri"/>
              <a:sym typeface="Calibri"/>
            </a:endParaRPr>
          </a:p>
          <a:p>
            <a:pPr marL="380989" marR="0" lvl="0" indent="-380989" algn="l" rtl="0">
              <a:lnSpc>
                <a:spcPct val="90000"/>
              </a:lnSpc>
              <a:spcBef>
                <a:spcPts val="480"/>
              </a:spcBef>
              <a:spcAft>
                <a:spcPts val="0"/>
              </a:spcAft>
              <a:buClr>
                <a:srgbClr val="3F3F3F"/>
              </a:buClr>
              <a:buSzPts val="1800"/>
              <a:buFont typeface="Arial"/>
              <a:buChar char="•"/>
            </a:pPr>
            <a:r>
              <a:rPr lang="en-GB" sz="2000" dirty="0">
                <a:solidFill>
                  <a:srgbClr val="3F3F3F"/>
                </a:solidFill>
                <a:latin typeface="Calibri"/>
                <a:ea typeface="Calibri"/>
                <a:cs typeface="Calibri"/>
                <a:sym typeface="Calibri"/>
              </a:rPr>
              <a:t>Distributed query optimization</a:t>
            </a:r>
            <a:endParaRPr lang="en-GB" sz="2400" dirty="0">
              <a:solidFill>
                <a:schemeClr val="dk1"/>
              </a:solidFill>
              <a:latin typeface="Calibri"/>
              <a:ea typeface="Calibri"/>
              <a:cs typeface="Calibri"/>
              <a:sym typeface="Calibri"/>
            </a:endParaRPr>
          </a:p>
          <a:p>
            <a:pPr marL="380989" marR="0" lvl="0" indent="-228593" algn="l" rtl="0">
              <a:lnSpc>
                <a:spcPct val="90000"/>
              </a:lnSpc>
              <a:spcBef>
                <a:spcPts val="480"/>
              </a:spcBef>
              <a:spcAft>
                <a:spcPts val="0"/>
              </a:spcAft>
              <a:buClr>
                <a:schemeClr val="dk1"/>
              </a:buClr>
              <a:buSzPts val="1800"/>
              <a:buFont typeface="Arial"/>
              <a:buNone/>
            </a:pPr>
            <a:endParaRPr lang="en-GB" sz="2000" dirty="0">
              <a:solidFill>
                <a:srgbClr val="3F3F3F"/>
              </a:solidFill>
              <a:latin typeface="Calibri"/>
              <a:ea typeface="Calibri"/>
              <a:cs typeface="Calibri"/>
              <a:sym typeface="Calibri"/>
            </a:endParaRPr>
          </a:p>
          <a:p>
            <a:pPr marL="0" marR="0" lvl="0" indent="0" algn="l" rtl="0">
              <a:lnSpc>
                <a:spcPct val="90000"/>
              </a:lnSpc>
              <a:spcBef>
                <a:spcPts val="480"/>
              </a:spcBef>
              <a:spcAft>
                <a:spcPts val="0"/>
              </a:spcAft>
              <a:buClr>
                <a:srgbClr val="3F3F3F"/>
              </a:buClr>
              <a:buSzPts val="1800"/>
              <a:buFont typeface="Arial"/>
              <a:buNone/>
            </a:pPr>
            <a:r>
              <a:rPr lang="en-GB" sz="2000" dirty="0">
                <a:solidFill>
                  <a:srgbClr val="3F3F3F"/>
                </a:solidFill>
                <a:latin typeface="Calibri"/>
                <a:ea typeface="Calibri"/>
                <a:cs typeface="Calibri"/>
                <a:sym typeface="Calibri"/>
              </a:rPr>
              <a:t>Compared to self-managed:</a:t>
            </a:r>
            <a:endParaRPr lang="en-GB" sz="2400" dirty="0">
              <a:solidFill>
                <a:schemeClr val="dk1"/>
              </a:solidFill>
              <a:latin typeface="Calibri"/>
              <a:ea typeface="Calibri"/>
              <a:cs typeface="Calibri"/>
              <a:sym typeface="Calibri"/>
            </a:endParaRPr>
          </a:p>
          <a:p>
            <a:pPr marL="380989" marR="0" lvl="0" indent="-380989" algn="l" rtl="0">
              <a:lnSpc>
                <a:spcPct val="90000"/>
              </a:lnSpc>
              <a:spcBef>
                <a:spcPts val="480"/>
              </a:spcBef>
              <a:spcAft>
                <a:spcPts val="0"/>
              </a:spcAft>
              <a:buClr>
                <a:srgbClr val="3F3F3F"/>
              </a:buClr>
              <a:buSzPts val="1800"/>
              <a:buFont typeface="Arial"/>
              <a:buChar char="•"/>
            </a:pPr>
            <a:r>
              <a:rPr lang="en-GB" sz="2000" dirty="0">
                <a:solidFill>
                  <a:srgbClr val="3F3F3F"/>
                </a:solidFill>
                <a:latin typeface="Calibri"/>
                <a:ea typeface="Calibri"/>
                <a:cs typeface="Calibri"/>
                <a:sym typeface="Calibri"/>
              </a:rPr>
              <a:t>No separate search cluster to manage</a:t>
            </a:r>
            <a:endParaRPr lang="en-GB" sz="2400" dirty="0">
              <a:solidFill>
                <a:schemeClr val="dk1"/>
              </a:solidFill>
              <a:latin typeface="Calibri"/>
              <a:ea typeface="Calibri"/>
              <a:cs typeface="Calibri"/>
              <a:sym typeface="Calibri"/>
            </a:endParaRPr>
          </a:p>
          <a:p>
            <a:pPr marL="380989" marR="0" lvl="0" indent="-380989" algn="l" rtl="0">
              <a:lnSpc>
                <a:spcPct val="90000"/>
              </a:lnSpc>
              <a:spcBef>
                <a:spcPts val="480"/>
              </a:spcBef>
              <a:spcAft>
                <a:spcPts val="0"/>
              </a:spcAft>
              <a:buClr>
                <a:srgbClr val="3F3F3F"/>
              </a:buClr>
              <a:buSzPts val="1800"/>
              <a:buFont typeface="Arial"/>
              <a:buChar char="•"/>
            </a:pPr>
            <a:r>
              <a:rPr lang="en-GB" sz="2000" dirty="0">
                <a:solidFill>
                  <a:srgbClr val="3F3F3F"/>
                </a:solidFill>
                <a:latin typeface="Calibri"/>
                <a:ea typeface="Calibri"/>
                <a:cs typeface="Calibri"/>
                <a:sym typeface="Calibri"/>
              </a:rPr>
              <a:t>Probably less total hardware required</a:t>
            </a:r>
            <a:endParaRPr lang="en-GB" sz="2400" dirty="0">
              <a:solidFill>
                <a:schemeClr val="dk1"/>
              </a:solidFill>
              <a:latin typeface="Calibri"/>
              <a:ea typeface="Calibri"/>
              <a:cs typeface="Calibri"/>
              <a:sym typeface="Calibri"/>
            </a:endParaRPr>
          </a:p>
          <a:p>
            <a:pPr marL="380989" marR="0" lvl="0" indent="-380989" algn="l" rtl="0">
              <a:lnSpc>
                <a:spcPct val="90000"/>
              </a:lnSpc>
              <a:spcBef>
                <a:spcPts val="480"/>
              </a:spcBef>
              <a:spcAft>
                <a:spcPts val="0"/>
              </a:spcAft>
              <a:buClr>
                <a:srgbClr val="3F3F3F"/>
              </a:buClr>
              <a:buSzPts val="1800"/>
              <a:buFont typeface="Arial"/>
              <a:buChar char="•"/>
            </a:pPr>
            <a:r>
              <a:rPr lang="en-GB" sz="2000" dirty="0">
                <a:solidFill>
                  <a:srgbClr val="3F3F3F"/>
                </a:solidFill>
                <a:latin typeface="Calibri"/>
                <a:ea typeface="Calibri"/>
                <a:cs typeface="Calibri"/>
                <a:sym typeface="Calibri"/>
              </a:rPr>
              <a:t>No “Split Brain” data inconsistencies</a:t>
            </a:r>
            <a:endParaRPr lang="en-GB" sz="2400" dirty="0">
              <a:solidFill>
                <a:schemeClr val="dk1"/>
              </a:solidFill>
              <a:latin typeface="Calibri"/>
              <a:ea typeface="Calibri"/>
              <a:cs typeface="Calibri"/>
              <a:sym typeface="Calibri"/>
            </a:endParaRPr>
          </a:p>
          <a:p>
            <a:pPr marL="380989" marR="0" lvl="0" indent="-380989" algn="l" rtl="0">
              <a:lnSpc>
                <a:spcPct val="90000"/>
              </a:lnSpc>
              <a:spcBef>
                <a:spcPts val="480"/>
              </a:spcBef>
              <a:spcAft>
                <a:spcPts val="0"/>
              </a:spcAft>
              <a:buClr>
                <a:srgbClr val="3F3F3F"/>
              </a:buClr>
              <a:buSzPts val="1800"/>
              <a:buFont typeface="Arial"/>
              <a:buChar char="•"/>
            </a:pPr>
            <a:r>
              <a:rPr lang="en-GB" sz="2000" dirty="0">
                <a:solidFill>
                  <a:srgbClr val="3F3F3F"/>
                </a:solidFill>
                <a:latin typeface="Calibri"/>
                <a:ea typeface="Calibri"/>
                <a:cs typeface="Calibri"/>
                <a:sym typeface="Calibri"/>
              </a:rPr>
              <a:t>No ETL or synch to build and maintain</a:t>
            </a:r>
            <a:endParaRPr lang="en-GB" sz="2400" dirty="0">
              <a:solidFill>
                <a:schemeClr val="dk1"/>
              </a:solidFill>
              <a:latin typeface="Calibri"/>
              <a:ea typeface="Calibri"/>
              <a:cs typeface="Calibri"/>
              <a:sym typeface="Calibri"/>
            </a:endParaRPr>
          </a:p>
          <a:p>
            <a:pPr marL="380989" marR="0" lvl="0" indent="-380989" algn="l" rtl="0">
              <a:lnSpc>
                <a:spcPct val="90000"/>
              </a:lnSpc>
              <a:spcBef>
                <a:spcPts val="480"/>
              </a:spcBef>
              <a:spcAft>
                <a:spcPts val="0"/>
              </a:spcAft>
              <a:buClr>
                <a:srgbClr val="3F3F3F"/>
              </a:buClr>
              <a:buSzPts val="1800"/>
              <a:buFont typeface="Arial"/>
              <a:buChar char="•"/>
            </a:pPr>
            <a:r>
              <a:rPr lang="en-GB" sz="2000" dirty="0">
                <a:solidFill>
                  <a:srgbClr val="3F3F3F"/>
                </a:solidFill>
                <a:latin typeface="Calibri"/>
                <a:ea typeface="Calibri"/>
                <a:cs typeface="Calibri"/>
                <a:sym typeface="Calibri"/>
              </a:rPr>
              <a:t>No app level data management code</a:t>
            </a:r>
            <a:endParaRPr lang="en-GB" sz="2400" dirty="0">
              <a:solidFill>
                <a:schemeClr val="dk1"/>
              </a:solidFill>
              <a:latin typeface="Calibri"/>
              <a:ea typeface="Calibri"/>
              <a:cs typeface="Calibri"/>
              <a:sym typeface="Calibri"/>
            </a:endParaRPr>
          </a:p>
          <a:p>
            <a:pPr marL="0" marR="0" lvl="0" indent="0" algn="l" rtl="0">
              <a:lnSpc>
                <a:spcPct val="90000"/>
              </a:lnSpc>
              <a:spcBef>
                <a:spcPts val="480"/>
              </a:spcBef>
              <a:spcAft>
                <a:spcPts val="0"/>
              </a:spcAft>
              <a:buClr>
                <a:schemeClr val="dk1"/>
              </a:buClr>
              <a:buSzPts val="1800"/>
              <a:buFont typeface="Arial"/>
              <a:buNone/>
            </a:pPr>
            <a:endParaRPr lang="en-GB" sz="2000" dirty="0">
              <a:solidFill>
                <a:schemeClr val="dk1"/>
              </a:solidFill>
              <a:latin typeface="Calibri"/>
              <a:ea typeface="Calibri"/>
              <a:cs typeface="Calibri"/>
              <a:sym typeface="Calibri"/>
            </a:endParaRPr>
          </a:p>
        </p:txBody>
      </p:sp>
      <p:pic>
        <p:nvPicPr>
          <p:cNvPr id="17" name="Shape 547">
            <a:extLst>
              <a:ext uri="{FF2B5EF4-FFF2-40B4-BE49-F238E27FC236}">
                <a16:creationId xmlns:a16="http://schemas.microsoft.com/office/drawing/2014/main" id="{023A0AAC-0EC6-9143-A2DD-AD22624C155D}"/>
              </a:ext>
            </a:extLst>
          </p:cNvPr>
          <p:cNvPicPr preferRelativeResize="0"/>
          <p:nvPr/>
        </p:nvPicPr>
        <p:blipFill rotWithShape="1">
          <a:blip r:embed="rId4">
            <a:alphaModFix/>
          </a:blip>
          <a:srcRect/>
          <a:stretch/>
        </p:blipFill>
        <p:spPr>
          <a:xfrm>
            <a:off x="5961103" y="126889"/>
            <a:ext cx="3106697" cy="648354"/>
          </a:xfrm>
          <a:prstGeom prst="rect">
            <a:avLst/>
          </a:prstGeom>
          <a:noFill/>
          <a:ln>
            <a:noFill/>
          </a:ln>
        </p:spPr>
      </p:pic>
    </p:spTree>
    <p:extLst>
      <p:ext uri="{BB962C8B-B14F-4D97-AF65-F5344CB8AC3E}">
        <p14:creationId xmlns:p14="http://schemas.microsoft.com/office/powerpoint/2010/main" val="2539678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Shape 1353"/>
          <p:cNvSpPr txBox="1">
            <a:spLocks noGrp="1"/>
          </p:cNvSpPr>
          <p:nvPr>
            <p:ph type="title"/>
          </p:nvPr>
        </p:nvSpPr>
        <p:spPr/>
        <p:txBody>
          <a:bodyPr/>
          <a:lstStyle/>
          <a:p>
            <a:pPr lvl="0"/>
            <a:r>
              <a:rPr lang="en-US" dirty="0"/>
              <a:t>DSE Search</a:t>
            </a:r>
          </a:p>
        </p:txBody>
      </p:sp>
      <p:sp>
        <p:nvSpPr>
          <p:cNvPr id="1359" name="Shape 1359"/>
          <p:cNvSpPr txBox="1">
            <a:spLocks noGrp="1"/>
          </p:cNvSpPr>
          <p:nvPr>
            <p:ph sz="quarter" idx="16"/>
          </p:nvPr>
        </p:nvSpPr>
        <p:spPr/>
        <p:txBody>
          <a:bodyPr/>
          <a:lstStyle/>
          <a:p>
            <a:r>
              <a:rPr lang="en-US" dirty="0"/>
              <a:t>Supports ad-hoc queries not supported by Cassandra</a:t>
            </a:r>
          </a:p>
          <a:p>
            <a:pPr lvl="1"/>
            <a:r>
              <a:rPr lang="en-US" dirty="0"/>
              <a:t>Full text search, Faceting, </a:t>
            </a:r>
            <a:r>
              <a:rPr lang="en-US" dirty="0" err="1"/>
              <a:t>Suggester</a:t>
            </a:r>
            <a:endParaRPr lang="en-US" dirty="0"/>
          </a:p>
          <a:p>
            <a:pPr lvl="1"/>
            <a:r>
              <a:rPr lang="en-US" dirty="0"/>
              <a:t>Geospatial Search</a:t>
            </a:r>
            <a:endParaRPr lang="en-US" dirty="0">
              <a:sym typeface="Arial"/>
            </a:endParaRPr>
          </a:p>
          <a:p>
            <a:pPr lvl="0"/>
            <a:r>
              <a:rPr lang="en-US" dirty="0">
                <a:sym typeface="Arial"/>
              </a:rPr>
              <a:t>Live indexing engine</a:t>
            </a:r>
            <a:endParaRPr lang="en-US" dirty="0"/>
          </a:p>
          <a:p>
            <a:pPr lvl="1"/>
            <a:r>
              <a:rPr lang="en-US" dirty="0">
                <a:sym typeface="Arial"/>
              </a:rPr>
              <a:t>Automatic indexing on insert</a:t>
            </a:r>
            <a:endParaRPr lang="en-US" dirty="0"/>
          </a:p>
          <a:p>
            <a:pPr lvl="1"/>
            <a:r>
              <a:rPr lang="en-US" dirty="0">
                <a:sym typeface="Arial"/>
              </a:rPr>
              <a:t>Higher ingestion throughput</a:t>
            </a:r>
            <a:endParaRPr lang="en-US" dirty="0"/>
          </a:p>
          <a:p>
            <a:pPr lvl="1"/>
            <a:r>
              <a:rPr lang="en-US" dirty="0">
                <a:sym typeface="Arial"/>
              </a:rPr>
              <a:t>Distributed query optimization</a:t>
            </a:r>
          </a:p>
          <a:p>
            <a:pPr lvl="0"/>
            <a:r>
              <a:rPr lang="en-US" dirty="0">
                <a:sym typeface="Arial"/>
              </a:rPr>
              <a:t>Compared to self-managed:</a:t>
            </a:r>
            <a:endParaRPr lang="en-US" dirty="0"/>
          </a:p>
          <a:p>
            <a:pPr lvl="1"/>
            <a:r>
              <a:rPr lang="en-US" dirty="0">
                <a:sym typeface="Arial"/>
              </a:rPr>
              <a:t>No separate search cluster to manage</a:t>
            </a:r>
            <a:endParaRPr lang="en-US" dirty="0"/>
          </a:p>
          <a:p>
            <a:pPr lvl="1"/>
            <a:r>
              <a:rPr lang="en-US" dirty="0">
                <a:sym typeface="Arial"/>
              </a:rPr>
              <a:t>No ETL or synch to build and maintain</a:t>
            </a:r>
            <a:endParaRPr lang="en-US" dirty="0"/>
          </a:p>
          <a:p>
            <a:pPr lvl="0"/>
            <a:endParaRPr lang="en-US" dirty="0">
              <a:sym typeface="Arial"/>
            </a:endParaRPr>
          </a:p>
        </p:txBody>
      </p:sp>
      <p:sp>
        <p:nvSpPr>
          <p:cNvPr id="1361" name="Shape 1361"/>
          <p:cNvSpPr txBox="1">
            <a:spLocks noGrp="1"/>
          </p:cNvSpPr>
          <p:nvPr>
            <p:ph type="dt" sz="half" idx="2"/>
          </p:nvPr>
        </p:nvSpPr>
        <p:spPr/>
        <p:txBody>
          <a:bodyPr/>
          <a:lstStyle/>
          <a:p>
            <a:pPr lvl="0"/>
            <a:r>
              <a:rPr lang="en-US" dirty="0">
                <a:sym typeface="Arial"/>
              </a:rPr>
              <a:t>© DataStax, All Rights Reserved.</a:t>
            </a:r>
          </a:p>
        </p:txBody>
      </p:sp>
      <p:sp>
        <p:nvSpPr>
          <p:cNvPr id="11" name="Content Placeholder 10">
            <a:extLst>
              <a:ext uri="{FF2B5EF4-FFF2-40B4-BE49-F238E27FC236}">
                <a16:creationId xmlns:a16="http://schemas.microsoft.com/office/drawing/2014/main" id="{9B0F8581-9ACA-1347-8E36-358760D20CC3}"/>
              </a:ext>
            </a:extLst>
          </p:cNvPr>
          <p:cNvSpPr>
            <a:spLocks noGrp="1"/>
          </p:cNvSpPr>
          <p:nvPr>
            <p:ph sz="quarter" idx="17"/>
          </p:nvPr>
        </p:nvSpPr>
        <p:spPr/>
        <p:txBody>
          <a:bodyPr/>
          <a:lstStyle/>
          <a:p>
            <a:r>
              <a:rPr lang="en-US" dirty="0"/>
              <a:t>Search indexes co-located with Cassandra</a:t>
            </a:r>
          </a:p>
          <a:p>
            <a:endParaRPr lang="en-US" dirty="0"/>
          </a:p>
        </p:txBody>
      </p:sp>
      <p:sp>
        <p:nvSpPr>
          <p:cNvPr id="1360" name="Shape 1360"/>
          <p:cNvSpPr txBox="1">
            <a:spLocks noGrp="1"/>
          </p:cNvSpPr>
          <p:nvPr>
            <p:ph type="sldNum" sz="quarter" idx="4"/>
          </p:nvPr>
        </p:nvSpPr>
        <p:spPr/>
        <p:txBody>
          <a:bodyPr/>
          <a:lstStyle/>
          <a:p>
            <a:pPr lvl="0"/>
            <a:fld id="{00000000-1234-1234-1234-123412341234}" type="slidenum">
              <a:rPr lang="en" smtClean="0">
                <a:sym typeface="Arial"/>
              </a:rPr>
              <a:pPr lvl="0"/>
              <a:t>38</a:t>
            </a:fld>
            <a:endParaRPr lang="en">
              <a:sym typeface="Arial"/>
            </a:endParaRPr>
          </a:p>
        </p:txBody>
      </p:sp>
      <p:sp>
        <p:nvSpPr>
          <p:cNvPr id="48" name="Down Arrow 47">
            <a:extLst>
              <a:ext uri="{FF2B5EF4-FFF2-40B4-BE49-F238E27FC236}">
                <a16:creationId xmlns:a16="http://schemas.microsoft.com/office/drawing/2014/main" id="{43F77E14-4424-B542-AFAE-DF8BFA0C2226}"/>
              </a:ext>
            </a:extLst>
          </p:cNvPr>
          <p:cNvSpPr/>
          <p:nvPr/>
        </p:nvSpPr>
        <p:spPr>
          <a:xfrm>
            <a:off x="6352067" y="2944756"/>
            <a:ext cx="448709" cy="51440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50" name="Group 49">
            <a:extLst>
              <a:ext uri="{FF2B5EF4-FFF2-40B4-BE49-F238E27FC236}">
                <a16:creationId xmlns:a16="http://schemas.microsoft.com/office/drawing/2014/main" id="{D5408F47-F600-F147-9060-EACAEAA52B45}"/>
              </a:ext>
            </a:extLst>
          </p:cNvPr>
          <p:cNvGrpSpPr/>
          <p:nvPr/>
        </p:nvGrpSpPr>
        <p:grpSpPr>
          <a:xfrm>
            <a:off x="6668943" y="1873922"/>
            <a:ext cx="1185812" cy="1179538"/>
            <a:chOff x="4460875" y="3317866"/>
            <a:chExt cx="1185812" cy="1179538"/>
          </a:xfrm>
        </p:grpSpPr>
        <p:pic>
          <p:nvPicPr>
            <p:cNvPr id="52" name="Picture 51">
              <a:extLst>
                <a:ext uri="{FF2B5EF4-FFF2-40B4-BE49-F238E27FC236}">
                  <a16:creationId xmlns:a16="http://schemas.microsoft.com/office/drawing/2014/main" id="{906DC485-D02D-414C-A20A-EE715AC0416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460875" y="3317866"/>
              <a:ext cx="1185812" cy="1179538"/>
            </a:xfrm>
            <a:prstGeom prst="rect">
              <a:avLst/>
            </a:prstGeom>
          </p:spPr>
        </p:pic>
        <p:sp>
          <p:nvSpPr>
            <p:cNvPr id="53" name="Oval 52">
              <a:extLst>
                <a:ext uri="{FF2B5EF4-FFF2-40B4-BE49-F238E27FC236}">
                  <a16:creationId xmlns:a16="http://schemas.microsoft.com/office/drawing/2014/main" id="{50241C2F-00D3-A64C-A341-CF480C7B66E5}"/>
                </a:ext>
              </a:extLst>
            </p:cNvPr>
            <p:cNvSpPr/>
            <p:nvPr/>
          </p:nvSpPr>
          <p:spPr>
            <a:xfrm>
              <a:off x="4974297" y="3439413"/>
              <a:ext cx="158968" cy="1544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2E33D244-641E-194D-ACB7-72DF42EB6FFF}"/>
                </a:ext>
              </a:extLst>
            </p:cNvPr>
            <p:cNvSpPr/>
            <p:nvPr/>
          </p:nvSpPr>
          <p:spPr>
            <a:xfrm>
              <a:off x="5319197" y="3630313"/>
              <a:ext cx="158968" cy="1544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CFD2C5F8-57F0-E446-B458-302E08CA717E}"/>
                </a:ext>
              </a:extLst>
            </p:cNvPr>
            <p:cNvSpPr/>
            <p:nvPr/>
          </p:nvSpPr>
          <p:spPr>
            <a:xfrm>
              <a:off x="5319197" y="4024950"/>
              <a:ext cx="158968" cy="1544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99B88A4-452D-A441-A14F-F9CE53F7DA5B}"/>
                </a:ext>
              </a:extLst>
            </p:cNvPr>
            <p:cNvSpPr/>
            <p:nvPr/>
          </p:nvSpPr>
          <p:spPr>
            <a:xfrm>
              <a:off x="4972694" y="4227082"/>
              <a:ext cx="158968" cy="1544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DFAA2C67-8551-7648-99B4-3D325DEADF5C}"/>
                </a:ext>
              </a:extLst>
            </p:cNvPr>
            <p:cNvSpPr/>
            <p:nvPr/>
          </p:nvSpPr>
          <p:spPr>
            <a:xfrm>
              <a:off x="4626183" y="3630313"/>
              <a:ext cx="158968" cy="1544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74CE4DCE-EAAC-6644-9D25-8DE5699B50D0}"/>
                </a:ext>
              </a:extLst>
            </p:cNvPr>
            <p:cNvSpPr/>
            <p:nvPr/>
          </p:nvSpPr>
          <p:spPr>
            <a:xfrm>
              <a:off x="4626185" y="4024948"/>
              <a:ext cx="158968" cy="1544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9" name="Picture 58">
            <a:extLst>
              <a:ext uri="{FF2B5EF4-FFF2-40B4-BE49-F238E27FC236}">
                <a16:creationId xmlns:a16="http://schemas.microsoft.com/office/drawing/2014/main" id="{6D832830-3EB9-2A46-8B71-951F24F5B2D2}"/>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313723" y="1873922"/>
            <a:ext cx="1185812" cy="1179538"/>
          </a:xfrm>
          <a:prstGeom prst="rect">
            <a:avLst/>
          </a:prstGeom>
        </p:spPr>
      </p:pic>
      <p:sp>
        <p:nvSpPr>
          <p:cNvPr id="60" name="Block Arc 59">
            <a:extLst>
              <a:ext uri="{FF2B5EF4-FFF2-40B4-BE49-F238E27FC236}">
                <a16:creationId xmlns:a16="http://schemas.microsoft.com/office/drawing/2014/main" id="{E3FEB53F-0E07-C34D-83CC-4F3468B689AC}"/>
              </a:ext>
            </a:extLst>
          </p:cNvPr>
          <p:cNvSpPr/>
          <p:nvPr/>
        </p:nvSpPr>
        <p:spPr>
          <a:xfrm>
            <a:off x="5928068" y="1783554"/>
            <a:ext cx="1296709" cy="359407"/>
          </a:xfrm>
          <a:prstGeom prst="blockArc">
            <a:avLst>
              <a:gd name="adj1" fmla="val 10800000"/>
              <a:gd name="adj2" fmla="val 21436487"/>
              <a:gd name="adj3" fmla="val 1141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Block Arc 60">
            <a:extLst>
              <a:ext uri="{FF2B5EF4-FFF2-40B4-BE49-F238E27FC236}">
                <a16:creationId xmlns:a16="http://schemas.microsoft.com/office/drawing/2014/main" id="{A3657EE7-9E79-8347-8919-84E6B78D3272}"/>
              </a:ext>
            </a:extLst>
          </p:cNvPr>
          <p:cNvSpPr/>
          <p:nvPr/>
        </p:nvSpPr>
        <p:spPr>
          <a:xfrm>
            <a:off x="5628945" y="2002575"/>
            <a:ext cx="1296709" cy="359407"/>
          </a:xfrm>
          <a:prstGeom prst="blockArc">
            <a:avLst>
              <a:gd name="adj1" fmla="val 10800000"/>
              <a:gd name="adj2" fmla="val 21436487"/>
              <a:gd name="adj3" fmla="val 1141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Block Arc 61">
            <a:extLst>
              <a:ext uri="{FF2B5EF4-FFF2-40B4-BE49-F238E27FC236}">
                <a16:creationId xmlns:a16="http://schemas.microsoft.com/office/drawing/2014/main" id="{90EA4607-C9D3-824D-AB15-A024AE732630}"/>
              </a:ext>
            </a:extLst>
          </p:cNvPr>
          <p:cNvSpPr/>
          <p:nvPr/>
        </p:nvSpPr>
        <p:spPr>
          <a:xfrm>
            <a:off x="5610187" y="2468168"/>
            <a:ext cx="1296709" cy="282308"/>
          </a:xfrm>
          <a:prstGeom prst="blockArc">
            <a:avLst>
              <a:gd name="adj1" fmla="val 10800000"/>
              <a:gd name="adj2" fmla="val 21436487"/>
              <a:gd name="adj3" fmla="val 1141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Block Arc 62">
            <a:extLst>
              <a:ext uri="{FF2B5EF4-FFF2-40B4-BE49-F238E27FC236}">
                <a16:creationId xmlns:a16="http://schemas.microsoft.com/office/drawing/2014/main" id="{BEDD743F-C315-3B40-8FD6-B89182B90A53}"/>
              </a:ext>
            </a:extLst>
          </p:cNvPr>
          <p:cNvSpPr/>
          <p:nvPr/>
        </p:nvSpPr>
        <p:spPr>
          <a:xfrm flipV="1">
            <a:off x="5936419" y="2778226"/>
            <a:ext cx="1296709" cy="311866"/>
          </a:xfrm>
          <a:prstGeom prst="blockArc">
            <a:avLst>
              <a:gd name="adj1" fmla="val 10800000"/>
              <a:gd name="adj2" fmla="val 21436487"/>
              <a:gd name="adj3" fmla="val 1141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Block Arc 63">
            <a:extLst>
              <a:ext uri="{FF2B5EF4-FFF2-40B4-BE49-F238E27FC236}">
                <a16:creationId xmlns:a16="http://schemas.microsoft.com/office/drawing/2014/main" id="{09C712CF-EDF1-5147-90B0-FC94937B79E7}"/>
              </a:ext>
            </a:extLst>
          </p:cNvPr>
          <p:cNvSpPr/>
          <p:nvPr/>
        </p:nvSpPr>
        <p:spPr>
          <a:xfrm flipV="1">
            <a:off x="6277299" y="2583946"/>
            <a:ext cx="1296709" cy="311866"/>
          </a:xfrm>
          <a:prstGeom prst="blockArc">
            <a:avLst>
              <a:gd name="adj1" fmla="val 10800000"/>
              <a:gd name="adj2" fmla="val 21436487"/>
              <a:gd name="adj3" fmla="val 1141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Block Arc 64">
            <a:extLst>
              <a:ext uri="{FF2B5EF4-FFF2-40B4-BE49-F238E27FC236}">
                <a16:creationId xmlns:a16="http://schemas.microsoft.com/office/drawing/2014/main" id="{9A33269B-C86A-4D41-8D07-6541A2F60C88}"/>
              </a:ext>
            </a:extLst>
          </p:cNvPr>
          <p:cNvSpPr/>
          <p:nvPr/>
        </p:nvSpPr>
        <p:spPr>
          <a:xfrm flipV="1">
            <a:off x="6265380" y="2178769"/>
            <a:ext cx="1296709" cy="311866"/>
          </a:xfrm>
          <a:prstGeom prst="blockArc">
            <a:avLst>
              <a:gd name="adj1" fmla="val 10800000"/>
              <a:gd name="adj2" fmla="val 21436487"/>
              <a:gd name="adj3" fmla="val 1141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66" name="Group 65">
            <a:extLst>
              <a:ext uri="{FF2B5EF4-FFF2-40B4-BE49-F238E27FC236}">
                <a16:creationId xmlns:a16="http://schemas.microsoft.com/office/drawing/2014/main" id="{34A6556B-C35B-4346-BFE8-497B2C3F9AA6}"/>
              </a:ext>
            </a:extLst>
          </p:cNvPr>
          <p:cNvGrpSpPr/>
          <p:nvPr/>
        </p:nvGrpSpPr>
        <p:grpSpPr>
          <a:xfrm>
            <a:off x="5995090" y="3508100"/>
            <a:ext cx="1185812" cy="1179538"/>
            <a:chOff x="5492802" y="3674970"/>
            <a:chExt cx="1185812" cy="1179538"/>
          </a:xfrm>
        </p:grpSpPr>
        <p:pic>
          <p:nvPicPr>
            <p:cNvPr id="67" name="Picture 66">
              <a:extLst>
                <a:ext uri="{FF2B5EF4-FFF2-40B4-BE49-F238E27FC236}">
                  <a16:creationId xmlns:a16="http://schemas.microsoft.com/office/drawing/2014/main" id="{78D9FA57-9C80-DE49-ACCE-13482C29F6B2}"/>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492802" y="3674970"/>
              <a:ext cx="1185812" cy="1179538"/>
            </a:xfrm>
            <a:prstGeom prst="rect">
              <a:avLst/>
            </a:prstGeom>
          </p:spPr>
        </p:pic>
        <p:sp>
          <p:nvSpPr>
            <p:cNvPr id="68" name="Chord 67">
              <a:extLst>
                <a:ext uri="{FF2B5EF4-FFF2-40B4-BE49-F238E27FC236}">
                  <a16:creationId xmlns:a16="http://schemas.microsoft.com/office/drawing/2014/main" id="{1557CFA3-2414-8C4B-931B-B2E63BF55185}"/>
                </a:ext>
              </a:extLst>
            </p:cNvPr>
            <p:cNvSpPr/>
            <p:nvPr/>
          </p:nvSpPr>
          <p:spPr>
            <a:xfrm>
              <a:off x="5663739" y="3977757"/>
              <a:ext cx="148582" cy="164847"/>
            </a:xfrm>
            <a:prstGeom prst="chord">
              <a:avLst>
                <a:gd name="adj1" fmla="val 2700000"/>
                <a:gd name="adj2" fmla="val 1396130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9" name="Chord 68">
              <a:extLst>
                <a:ext uri="{FF2B5EF4-FFF2-40B4-BE49-F238E27FC236}">
                  <a16:creationId xmlns:a16="http://schemas.microsoft.com/office/drawing/2014/main" id="{BD393FA0-6651-FD48-AE33-2EC3624398D5}"/>
                </a:ext>
              </a:extLst>
            </p:cNvPr>
            <p:cNvSpPr/>
            <p:nvPr/>
          </p:nvSpPr>
          <p:spPr>
            <a:xfrm>
              <a:off x="5663738" y="4374086"/>
              <a:ext cx="148582" cy="164847"/>
            </a:xfrm>
            <a:prstGeom prst="chord">
              <a:avLst>
                <a:gd name="adj1" fmla="val 2700000"/>
                <a:gd name="adj2" fmla="val 1396130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 name="Chord 69">
              <a:extLst>
                <a:ext uri="{FF2B5EF4-FFF2-40B4-BE49-F238E27FC236}">
                  <a16:creationId xmlns:a16="http://schemas.microsoft.com/office/drawing/2014/main" id="{85752343-DC70-014C-87A9-E14F4A13CB42}"/>
                </a:ext>
              </a:extLst>
            </p:cNvPr>
            <p:cNvSpPr/>
            <p:nvPr/>
          </p:nvSpPr>
          <p:spPr>
            <a:xfrm>
              <a:off x="6010103" y="4579045"/>
              <a:ext cx="148582" cy="164847"/>
            </a:xfrm>
            <a:prstGeom prst="chord">
              <a:avLst>
                <a:gd name="adj1" fmla="val 2700000"/>
                <a:gd name="adj2" fmla="val 1396130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 name="Chord 70">
              <a:extLst>
                <a:ext uri="{FF2B5EF4-FFF2-40B4-BE49-F238E27FC236}">
                  <a16:creationId xmlns:a16="http://schemas.microsoft.com/office/drawing/2014/main" id="{E1F34028-C7BE-6D42-9D42-5233AA680552}"/>
                </a:ext>
              </a:extLst>
            </p:cNvPr>
            <p:cNvSpPr/>
            <p:nvPr/>
          </p:nvSpPr>
          <p:spPr>
            <a:xfrm>
              <a:off x="6353696" y="4373997"/>
              <a:ext cx="148582" cy="164847"/>
            </a:xfrm>
            <a:prstGeom prst="chord">
              <a:avLst>
                <a:gd name="adj1" fmla="val 2700000"/>
                <a:gd name="adj2" fmla="val 1396130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 name="Chord 71">
              <a:extLst>
                <a:ext uri="{FF2B5EF4-FFF2-40B4-BE49-F238E27FC236}">
                  <a16:creationId xmlns:a16="http://schemas.microsoft.com/office/drawing/2014/main" id="{AB87A53B-118A-1D4A-8C86-F732B22B9353}"/>
                </a:ext>
              </a:extLst>
            </p:cNvPr>
            <p:cNvSpPr/>
            <p:nvPr/>
          </p:nvSpPr>
          <p:spPr>
            <a:xfrm>
              <a:off x="6353696" y="3974982"/>
              <a:ext cx="148582" cy="164847"/>
            </a:xfrm>
            <a:prstGeom prst="chord">
              <a:avLst>
                <a:gd name="adj1" fmla="val 2700000"/>
                <a:gd name="adj2" fmla="val 1396130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3" name="Chord 72">
              <a:extLst>
                <a:ext uri="{FF2B5EF4-FFF2-40B4-BE49-F238E27FC236}">
                  <a16:creationId xmlns:a16="http://schemas.microsoft.com/office/drawing/2014/main" id="{AEDDDB3C-2239-4F4F-8BAE-30D4DD16C665}"/>
                </a:ext>
              </a:extLst>
            </p:cNvPr>
            <p:cNvSpPr/>
            <p:nvPr/>
          </p:nvSpPr>
          <p:spPr>
            <a:xfrm>
              <a:off x="6010101" y="3775479"/>
              <a:ext cx="148582" cy="164847"/>
            </a:xfrm>
            <a:prstGeom prst="chord">
              <a:avLst>
                <a:gd name="adj1" fmla="val 2700000"/>
                <a:gd name="adj2" fmla="val 1396130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74" name="Picture 73">
            <a:extLst>
              <a:ext uri="{FF2B5EF4-FFF2-40B4-BE49-F238E27FC236}">
                <a16:creationId xmlns:a16="http://schemas.microsoft.com/office/drawing/2014/main" id="{CEBC9E85-93A2-194A-8E32-5F5AF80ADC72}"/>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407283" y="2246642"/>
            <a:ext cx="826677" cy="299872"/>
          </a:xfrm>
          <a:prstGeom prst="rect">
            <a:avLst/>
          </a:prstGeom>
        </p:spPr>
      </p:pic>
      <p:pic>
        <p:nvPicPr>
          <p:cNvPr id="75" name="Content Placeholder 3">
            <a:extLst>
              <a:ext uri="{FF2B5EF4-FFF2-40B4-BE49-F238E27FC236}">
                <a16:creationId xmlns:a16="http://schemas.microsoft.com/office/drawing/2014/main" id="{7D7DE8AE-BBD5-C443-B425-149D27BDF0CA}"/>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5738453" y="2220477"/>
            <a:ext cx="387174" cy="195331"/>
          </a:xfrm>
          <a:prstGeom prst="rect">
            <a:avLst/>
          </a:prstGeom>
        </p:spPr>
      </p:pic>
      <p:pic>
        <p:nvPicPr>
          <p:cNvPr id="51" name="Content Placeholder 5">
            <a:extLst>
              <a:ext uri="{FF2B5EF4-FFF2-40B4-BE49-F238E27FC236}">
                <a16:creationId xmlns:a16="http://schemas.microsoft.com/office/drawing/2014/main" id="{F4176C8A-48DA-5146-8B74-1ECE99AE115F}"/>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6983074" y="2325272"/>
            <a:ext cx="554519" cy="277212"/>
          </a:xfrm>
          <a:prstGeom prst="rect">
            <a:avLst/>
          </a:prstGeom>
        </p:spPr>
      </p:pic>
      <p:sp>
        <p:nvSpPr>
          <p:cNvPr id="81" name="Shape 1388">
            <a:extLst>
              <a:ext uri="{FF2B5EF4-FFF2-40B4-BE49-F238E27FC236}">
                <a16:creationId xmlns:a16="http://schemas.microsoft.com/office/drawing/2014/main" id="{D832DF1D-05AE-FD49-B1BD-0E07D18B5FF1}"/>
              </a:ext>
            </a:extLst>
          </p:cNvPr>
          <p:cNvSpPr/>
          <p:nvPr/>
        </p:nvSpPr>
        <p:spPr>
          <a:xfrm>
            <a:off x="6981416" y="3949788"/>
            <a:ext cx="1213459" cy="296814"/>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000000"/>
              </a:buClr>
              <a:buSzPts val="1050"/>
              <a:buFont typeface="Arial"/>
              <a:buNone/>
            </a:pPr>
            <a:r>
              <a:rPr lang="en" sz="1050" b="0" i="0" u="none" strike="noStrike" cap="none" dirty="0">
                <a:solidFill>
                  <a:srgbClr val="000000"/>
                </a:solidFill>
                <a:latin typeface="Arial"/>
                <a:ea typeface="Arial"/>
                <a:cs typeface="Arial"/>
                <a:sym typeface="Arial"/>
              </a:rPr>
              <a:t>Search-enabled Data Center</a:t>
            </a:r>
            <a:endParaRPr dirty="0"/>
          </a:p>
        </p:txBody>
      </p:sp>
      <p:pic>
        <p:nvPicPr>
          <p:cNvPr id="35" name="Shape 547">
            <a:extLst>
              <a:ext uri="{FF2B5EF4-FFF2-40B4-BE49-F238E27FC236}">
                <a16:creationId xmlns:a16="http://schemas.microsoft.com/office/drawing/2014/main" id="{0EC2EA59-C3A9-2941-B539-5370F1A166D0}"/>
              </a:ext>
            </a:extLst>
          </p:cNvPr>
          <p:cNvPicPr preferRelativeResize="0"/>
          <p:nvPr/>
        </p:nvPicPr>
        <p:blipFill rotWithShape="1">
          <a:blip r:embed="rId7">
            <a:alphaModFix/>
          </a:blip>
          <a:srcRect/>
          <a:stretch/>
        </p:blipFill>
        <p:spPr>
          <a:xfrm>
            <a:off x="5961103" y="126889"/>
            <a:ext cx="3106697" cy="648354"/>
          </a:xfrm>
          <a:prstGeom prst="rect">
            <a:avLst/>
          </a:prstGeom>
          <a:noFill/>
          <a:ln>
            <a:noFill/>
          </a:ln>
        </p:spPr>
      </p:pic>
    </p:spTree>
    <p:extLst>
      <p:ext uri="{BB962C8B-B14F-4D97-AF65-F5344CB8AC3E}">
        <p14:creationId xmlns:p14="http://schemas.microsoft.com/office/powerpoint/2010/main" val="12368666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4BA77-BF46-194E-8434-B9238E24548D}"/>
              </a:ext>
            </a:extLst>
          </p:cNvPr>
          <p:cNvSpPr>
            <a:spLocks noGrp="1"/>
          </p:cNvSpPr>
          <p:nvPr>
            <p:ph type="title"/>
          </p:nvPr>
        </p:nvSpPr>
        <p:spPr/>
        <p:txBody>
          <a:bodyPr/>
          <a:lstStyle/>
          <a:p>
            <a:r>
              <a:rPr lang="en-US" dirty="0"/>
              <a:t>Dse Analytics</a:t>
            </a:r>
          </a:p>
        </p:txBody>
      </p:sp>
      <p:sp>
        <p:nvSpPr>
          <p:cNvPr id="5" name="Date Placeholder 4">
            <a:extLst>
              <a:ext uri="{FF2B5EF4-FFF2-40B4-BE49-F238E27FC236}">
                <a16:creationId xmlns:a16="http://schemas.microsoft.com/office/drawing/2014/main" id="{D5D07F6C-4FB3-B54C-B681-880ADF794A65}"/>
              </a:ext>
            </a:extLst>
          </p:cNvPr>
          <p:cNvSpPr>
            <a:spLocks noGrp="1"/>
          </p:cNvSpPr>
          <p:nvPr>
            <p:ph type="dt" sz="half" idx="2"/>
          </p:nvPr>
        </p:nvSpPr>
        <p:spPr/>
        <p:txBody>
          <a:bodyPr/>
          <a:lstStyle/>
          <a:p>
            <a:r>
              <a:rPr lang="en-US" dirty="0"/>
              <a:t>© DataStax, All Rights Reserved.</a:t>
            </a:r>
            <a:endParaRPr lang="mr-IN" dirty="0"/>
          </a:p>
        </p:txBody>
      </p:sp>
      <p:sp>
        <p:nvSpPr>
          <p:cNvPr id="4" name="Slide Number Placeholder 3">
            <a:extLst>
              <a:ext uri="{FF2B5EF4-FFF2-40B4-BE49-F238E27FC236}">
                <a16:creationId xmlns:a16="http://schemas.microsoft.com/office/drawing/2014/main" id="{1C1EEBFD-F99E-AC48-8305-086611CA33A9}"/>
              </a:ext>
            </a:extLst>
          </p:cNvPr>
          <p:cNvSpPr>
            <a:spLocks noGrp="1"/>
          </p:cNvSpPr>
          <p:nvPr>
            <p:ph type="sldNum" sz="quarter" idx="4"/>
          </p:nvPr>
        </p:nvSpPr>
        <p:spPr/>
        <p:txBody>
          <a:bodyPr/>
          <a:lstStyle/>
          <a:p>
            <a:fld id="{625532A8-9998-1545-8016-7D9932388623}" type="slidenum">
              <a:rPr lang="uk-UA" smtClean="0"/>
              <a:pPr/>
              <a:t>39</a:t>
            </a:fld>
            <a:endParaRPr lang="uk-UA"/>
          </a:p>
        </p:txBody>
      </p:sp>
      <p:pic>
        <p:nvPicPr>
          <p:cNvPr id="6" name="Shape 568" descr="http://upload.wikimedia.org/wikipedia/commons/e/ea/Spark-logo-192x100px.png">
            <a:extLst>
              <a:ext uri="{FF2B5EF4-FFF2-40B4-BE49-F238E27FC236}">
                <a16:creationId xmlns:a16="http://schemas.microsoft.com/office/drawing/2014/main" id="{6C9A2758-E1DE-D645-B2DF-FA72C6D70FFB}"/>
              </a:ext>
            </a:extLst>
          </p:cNvPr>
          <p:cNvPicPr preferRelativeResize="0"/>
          <p:nvPr/>
        </p:nvPicPr>
        <p:blipFill rotWithShape="1">
          <a:blip r:embed="rId3">
            <a:alphaModFix/>
          </a:blip>
          <a:srcRect/>
          <a:stretch/>
        </p:blipFill>
        <p:spPr>
          <a:xfrm>
            <a:off x="7328628" y="124325"/>
            <a:ext cx="1613454" cy="840341"/>
          </a:xfrm>
          <a:prstGeom prst="rect">
            <a:avLst/>
          </a:prstGeom>
          <a:noFill/>
          <a:ln>
            <a:noFill/>
          </a:ln>
        </p:spPr>
      </p:pic>
      <p:cxnSp>
        <p:nvCxnSpPr>
          <p:cNvPr id="7" name="Shape 569">
            <a:extLst>
              <a:ext uri="{FF2B5EF4-FFF2-40B4-BE49-F238E27FC236}">
                <a16:creationId xmlns:a16="http://schemas.microsoft.com/office/drawing/2014/main" id="{8AB3FC9F-6A2D-FC46-9EE7-66912E47368A}"/>
              </a:ext>
            </a:extLst>
          </p:cNvPr>
          <p:cNvCxnSpPr/>
          <p:nvPr/>
        </p:nvCxnSpPr>
        <p:spPr>
          <a:xfrm>
            <a:off x="4668465" y="2287729"/>
            <a:ext cx="0" cy="725200"/>
          </a:xfrm>
          <a:prstGeom prst="straightConnector1">
            <a:avLst/>
          </a:prstGeom>
          <a:noFill/>
          <a:ln w="25400" cap="flat" cmpd="sng">
            <a:solidFill>
              <a:srgbClr val="7F7F7F"/>
            </a:solidFill>
            <a:prstDash val="solid"/>
            <a:round/>
            <a:headEnd type="stealth" w="med" len="med"/>
            <a:tailEnd type="stealth" w="med" len="med"/>
          </a:ln>
        </p:spPr>
      </p:cxnSp>
      <p:pic>
        <p:nvPicPr>
          <p:cNvPr id="8" name="Shape 570">
            <a:extLst>
              <a:ext uri="{FF2B5EF4-FFF2-40B4-BE49-F238E27FC236}">
                <a16:creationId xmlns:a16="http://schemas.microsoft.com/office/drawing/2014/main" id="{0C73D1AA-4EF5-184E-8886-2F1F6F208DB4}"/>
              </a:ext>
            </a:extLst>
          </p:cNvPr>
          <p:cNvPicPr preferRelativeResize="0"/>
          <p:nvPr/>
        </p:nvPicPr>
        <p:blipFill rotWithShape="1">
          <a:blip r:embed="rId4">
            <a:alphaModFix/>
          </a:blip>
          <a:srcRect/>
          <a:stretch/>
        </p:blipFill>
        <p:spPr>
          <a:xfrm>
            <a:off x="68363" y="3194374"/>
            <a:ext cx="3030941" cy="1953832"/>
          </a:xfrm>
          <a:prstGeom prst="rect">
            <a:avLst/>
          </a:prstGeom>
          <a:noFill/>
          <a:ln>
            <a:noFill/>
          </a:ln>
        </p:spPr>
      </p:pic>
      <p:cxnSp>
        <p:nvCxnSpPr>
          <p:cNvPr id="9" name="Shape 571">
            <a:extLst>
              <a:ext uri="{FF2B5EF4-FFF2-40B4-BE49-F238E27FC236}">
                <a16:creationId xmlns:a16="http://schemas.microsoft.com/office/drawing/2014/main" id="{E67BF1F4-FB23-914D-9280-FADF90F574AD}"/>
              </a:ext>
            </a:extLst>
          </p:cNvPr>
          <p:cNvCxnSpPr/>
          <p:nvPr/>
        </p:nvCxnSpPr>
        <p:spPr>
          <a:xfrm>
            <a:off x="2083687" y="1683197"/>
            <a:ext cx="1530089" cy="0"/>
          </a:xfrm>
          <a:prstGeom prst="straightConnector1">
            <a:avLst/>
          </a:prstGeom>
          <a:noFill/>
          <a:ln w="25400" cap="flat" cmpd="sng">
            <a:solidFill>
              <a:srgbClr val="7F7F7F"/>
            </a:solidFill>
            <a:prstDash val="solid"/>
            <a:round/>
            <a:headEnd type="none" w="sm" len="sm"/>
            <a:tailEnd type="stealth" w="med" len="med"/>
          </a:ln>
        </p:spPr>
      </p:cxnSp>
      <p:cxnSp>
        <p:nvCxnSpPr>
          <p:cNvPr id="10" name="Shape 572">
            <a:extLst>
              <a:ext uri="{FF2B5EF4-FFF2-40B4-BE49-F238E27FC236}">
                <a16:creationId xmlns:a16="http://schemas.microsoft.com/office/drawing/2014/main" id="{951553CE-8E5A-B042-B67D-3882579BD249}"/>
              </a:ext>
            </a:extLst>
          </p:cNvPr>
          <p:cNvCxnSpPr/>
          <p:nvPr/>
        </p:nvCxnSpPr>
        <p:spPr>
          <a:xfrm flipH="1">
            <a:off x="3225915" y="3883481"/>
            <a:ext cx="390398" cy="7877"/>
          </a:xfrm>
          <a:prstGeom prst="straightConnector1">
            <a:avLst/>
          </a:prstGeom>
          <a:noFill/>
          <a:ln w="25400" cap="flat" cmpd="sng">
            <a:solidFill>
              <a:srgbClr val="7F7F7F"/>
            </a:solidFill>
            <a:prstDash val="solid"/>
            <a:round/>
            <a:headEnd type="stealth" w="med" len="med"/>
            <a:tailEnd type="stealth" w="med" len="med"/>
          </a:ln>
        </p:spPr>
      </p:cxnSp>
      <p:pic>
        <p:nvPicPr>
          <p:cNvPr id="11" name="Shape 573">
            <a:extLst>
              <a:ext uri="{FF2B5EF4-FFF2-40B4-BE49-F238E27FC236}">
                <a16:creationId xmlns:a16="http://schemas.microsoft.com/office/drawing/2014/main" id="{9A906C23-9C43-1D4B-96CF-A20435052A58}"/>
              </a:ext>
            </a:extLst>
          </p:cNvPr>
          <p:cNvPicPr preferRelativeResize="0"/>
          <p:nvPr/>
        </p:nvPicPr>
        <p:blipFill rotWithShape="1">
          <a:blip r:embed="rId5" cstate="hqprint">
            <a:alphaModFix/>
            <a:extLst>
              <a:ext uri="{28A0092B-C50C-407E-A947-70E740481C1C}">
                <a14:useLocalDpi xmlns:a14="http://schemas.microsoft.com/office/drawing/2010/main"/>
              </a:ext>
            </a:extLst>
          </a:blip>
          <a:srcRect/>
          <a:stretch/>
        </p:blipFill>
        <p:spPr>
          <a:xfrm>
            <a:off x="518222" y="1247211"/>
            <a:ext cx="1470563" cy="756808"/>
          </a:xfrm>
          <a:prstGeom prst="rect">
            <a:avLst/>
          </a:prstGeom>
          <a:noFill/>
          <a:ln>
            <a:noFill/>
          </a:ln>
        </p:spPr>
      </p:pic>
      <p:sp>
        <p:nvSpPr>
          <p:cNvPr id="12" name="Shape 574">
            <a:extLst>
              <a:ext uri="{FF2B5EF4-FFF2-40B4-BE49-F238E27FC236}">
                <a16:creationId xmlns:a16="http://schemas.microsoft.com/office/drawing/2014/main" id="{32D482FE-C1BD-4C44-A056-A0AAA48268B6}"/>
              </a:ext>
            </a:extLst>
          </p:cNvPr>
          <p:cNvSpPr txBox="1"/>
          <p:nvPr/>
        </p:nvSpPr>
        <p:spPr>
          <a:xfrm>
            <a:off x="525287" y="888456"/>
            <a:ext cx="1558400" cy="338400"/>
          </a:xfrm>
          <a:prstGeom prst="rect">
            <a:avLst/>
          </a:prstGeom>
          <a:noFill/>
          <a:ln>
            <a:noFill/>
          </a:ln>
        </p:spPr>
        <p:txBody>
          <a:bodyPr spcFirstLastPara="1" wrap="square" lIns="121900" tIns="60925" rIns="121900" bIns="60925" anchor="t" anchorCtr="0">
            <a:noAutofit/>
          </a:bodyPr>
          <a:lstStyle/>
          <a:p>
            <a:pPr marL="0" marR="0" lvl="0" indent="0" algn="ctr" rtl="0">
              <a:spcBef>
                <a:spcPts val="0"/>
              </a:spcBef>
              <a:spcAft>
                <a:spcPts val="0"/>
              </a:spcAft>
              <a:buNone/>
            </a:pPr>
            <a:r>
              <a:rPr lang="fr-FR" sz="1400" dirty="0">
                <a:solidFill>
                  <a:srgbClr val="000000"/>
                </a:solidFill>
                <a:latin typeface="Arial"/>
                <a:ea typeface="Arial"/>
                <a:cs typeface="Arial"/>
                <a:sym typeface="Arial"/>
              </a:rPr>
              <a:t>Your Application</a:t>
            </a:r>
            <a:endParaRPr sz="1400" dirty="0">
              <a:solidFill>
                <a:srgbClr val="000000"/>
              </a:solidFill>
              <a:latin typeface="Arial"/>
              <a:ea typeface="Arial"/>
              <a:cs typeface="Arial"/>
              <a:sym typeface="Arial"/>
            </a:endParaRPr>
          </a:p>
        </p:txBody>
      </p:sp>
      <p:grpSp>
        <p:nvGrpSpPr>
          <p:cNvPr id="13" name="Shape 575">
            <a:extLst>
              <a:ext uri="{FF2B5EF4-FFF2-40B4-BE49-F238E27FC236}">
                <a16:creationId xmlns:a16="http://schemas.microsoft.com/office/drawing/2014/main" id="{2A75BDEA-CFFE-D647-A653-698D5448EBBB}"/>
              </a:ext>
            </a:extLst>
          </p:cNvPr>
          <p:cNvGrpSpPr/>
          <p:nvPr/>
        </p:nvGrpSpPr>
        <p:grpSpPr>
          <a:xfrm>
            <a:off x="3765277" y="449451"/>
            <a:ext cx="1775995" cy="1773453"/>
            <a:chOff x="5370089" y="957870"/>
            <a:chExt cx="1582509" cy="1580242"/>
          </a:xfrm>
        </p:grpSpPr>
        <p:sp>
          <p:nvSpPr>
            <p:cNvPr id="14" name="Shape 576">
              <a:extLst>
                <a:ext uri="{FF2B5EF4-FFF2-40B4-BE49-F238E27FC236}">
                  <a16:creationId xmlns:a16="http://schemas.microsoft.com/office/drawing/2014/main" id="{C96C3E80-BE48-4440-8908-1A55A3DA3537}"/>
                </a:ext>
              </a:extLst>
            </p:cNvPr>
            <p:cNvSpPr/>
            <p:nvPr/>
          </p:nvSpPr>
          <p:spPr>
            <a:xfrm>
              <a:off x="5528795" y="1115347"/>
              <a:ext cx="1265100" cy="1265100"/>
            </a:xfrm>
            <a:prstGeom prst="ellipse">
              <a:avLst/>
            </a:prstGeom>
            <a:noFill/>
            <a:ln w="57150" cap="flat" cmpd="sng">
              <a:solidFill>
                <a:srgbClr val="007A9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just" rtl="0">
                <a:spcBef>
                  <a:spcPts val="0"/>
                </a:spcBef>
                <a:spcAft>
                  <a:spcPts val="0"/>
                </a:spcAft>
                <a:buNone/>
              </a:pPr>
              <a:endParaRPr sz="1867">
                <a:solidFill>
                  <a:srgbClr val="000000"/>
                </a:solidFill>
                <a:latin typeface="Arial"/>
                <a:ea typeface="Arial"/>
                <a:cs typeface="Arial"/>
                <a:sym typeface="Arial"/>
              </a:endParaRPr>
            </a:p>
          </p:txBody>
        </p:sp>
        <p:sp>
          <p:nvSpPr>
            <p:cNvPr id="15" name="Shape 577">
              <a:extLst>
                <a:ext uri="{FF2B5EF4-FFF2-40B4-BE49-F238E27FC236}">
                  <a16:creationId xmlns:a16="http://schemas.microsoft.com/office/drawing/2014/main" id="{8C68DF91-825B-3445-916D-A665621F4A95}"/>
                </a:ext>
              </a:extLst>
            </p:cNvPr>
            <p:cNvSpPr/>
            <p:nvPr/>
          </p:nvSpPr>
          <p:spPr>
            <a:xfrm>
              <a:off x="6635198" y="1610329"/>
              <a:ext cx="317400" cy="315000"/>
            </a:xfrm>
            <a:prstGeom prst="ellipse">
              <a:avLst/>
            </a:prstGeom>
            <a:solidFill>
              <a:srgbClr val="CB6015"/>
            </a:solidFill>
            <a:ln>
              <a:noFill/>
            </a:ln>
          </p:spPr>
          <p:txBody>
            <a:bodyPr spcFirstLastPara="1" wrap="square" lIns="121900" tIns="60925" rIns="121900" bIns="60925" anchor="ctr" anchorCtr="0">
              <a:noAutofit/>
            </a:bodyPr>
            <a:lstStyle/>
            <a:p>
              <a:pPr marL="0" marR="0" lvl="0" indent="0" algn="just" rtl="0">
                <a:spcBef>
                  <a:spcPts val="0"/>
                </a:spcBef>
                <a:spcAft>
                  <a:spcPts val="0"/>
                </a:spcAft>
                <a:buNone/>
              </a:pPr>
              <a:endParaRPr sz="1600" b="1">
                <a:solidFill>
                  <a:srgbClr val="FF9927"/>
                </a:solidFill>
                <a:latin typeface="Arial"/>
                <a:ea typeface="Arial"/>
                <a:cs typeface="Arial"/>
                <a:sym typeface="Arial"/>
              </a:endParaRPr>
            </a:p>
          </p:txBody>
        </p:sp>
        <p:sp>
          <p:nvSpPr>
            <p:cNvPr id="16" name="Shape 578">
              <a:extLst>
                <a:ext uri="{FF2B5EF4-FFF2-40B4-BE49-F238E27FC236}">
                  <a16:creationId xmlns:a16="http://schemas.microsoft.com/office/drawing/2014/main" id="{271A56EC-866F-EF42-90CF-6B6CE48A72CE}"/>
                </a:ext>
              </a:extLst>
            </p:cNvPr>
            <p:cNvSpPr/>
            <p:nvPr/>
          </p:nvSpPr>
          <p:spPr>
            <a:xfrm>
              <a:off x="5370089" y="1610329"/>
              <a:ext cx="317400" cy="315000"/>
            </a:xfrm>
            <a:prstGeom prst="ellipse">
              <a:avLst/>
            </a:prstGeom>
            <a:solidFill>
              <a:srgbClr val="CB6015"/>
            </a:solidFill>
            <a:ln>
              <a:noFill/>
            </a:ln>
          </p:spPr>
          <p:txBody>
            <a:bodyPr spcFirstLastPara="1" wrap="square" lIns="121900" tIns="60925" rIns="121900" bIns="60925" anchor="ctr" anchorCtr="0">
              <a:noAutofit/>
            </a:bodyPr>
            <a:lstStyle/>
            <a:p>
              <a:pPr marL="0" marR="0" lvl="0" indent="0" algn="just" rtl="0">
                <a:spcBef>
                  <a:spcPts val="0"/>
                </a:spcBef>
                <a:spcAft>
                  <a:spcPts val="0"/>
                </a:spcAft>
                <a:buNone/>
              </a:pPr>
              <a:endParaRPr sz="1600" b="1">
                <a:solidFill>
                  <a:srgbClr val="FF9927"/>
                </a:solidFill>
                <a:latin typeface="Arial"/>
                <a:ea typeface="Arial"/>
                <a:cs typeface="Arial"/>
                <a:sym typeface="Arial"/>
              </a:endParaRPr>
            </a:p>
          </p:txBody>
        </p:sp>
        <p:sp>
          <p:nvSpPr>
            <p:cNvPr id="17" name="Shape 579">
              <a:extLst>
                <a:ext uri="{FF2B5EF4-FFF2-40B4-BE49-F238E27FC236}">
                  <a16:creationId xmlns:a16="http://schemas.microsoft.com/office/drawing/2014/main" id="{A72190C9-3018-7046-8A42-CF06C6B05855}"/>
                </a:ext>
              </a:extLst>
            </p:cNvPr>
            <p:cNvSpPr/>
            <p:nvPr/>
          </p:nvSpPr>
          <p:spPr>
            <a:xfrm>
              <a:off x="6012410" y="2223112"/>
              <a:ext cx="317400" cy="315000"/>
            </a:xfrm>
            <a:prstGeom prst="ellipse">
              <a:avLst/>
            </a:prstGeom>
            <a:solidFill>
              <a:srgbClr val="CB6015"/>
            </a:solidFill>
            <a:ln>
              <a:noFill/>
            </a:ln>
          </p:spPr>
          <p:txBody>
            <a:bodyPr spcFirstLastPara="1" wrap="square" lIns="121900" tIns="60925" rIns="121900" bIns="60925" anchor="ctr" anchorCtr="0">
              <a:noAutofit/>
            </a:bodyPr>
            <a:lstStyle/>
            <a:p>
              <a:pPr marL="0" marR="0" lvl="0" indent="0" algn="just" rtl="0">
                <a:spcBef>
                  <a:spcPts val="0"/>
                </a:spcBef>
                <a:spcAft>
                  <a:spcPts val="0"/>
                </a:spcAft>
                <a:buNone/>
              </a:pPr>
              <a:endParaRPr sz="1600" b="1">
                <a:solidFill>
                  <a:srgbClr val="FF9927"/>
                </a:solidFill>
                <a:latin typeface="Arial"/>
                <a:ea typeface="Arial"/>
                <a:cs typeface="Arial"/>
                <a:sym typeface="Arial"/>
              </a:endParaRPr>
            </a:p>
          </p:txBody>
        </p:sp>
        <p:sp>
          <p:nvSpPr>
            <p:cNvPr id="18" name="Shape 580">
              <a:extLst>
                <a:ext uri="{FF2B5EF4-FFF2-40B4-BE49-F238E27FC236}">
                  <a16:creationId xmlns:a16="http://schemas.microsoft.com/office/drawing/2014/main" id="{2BE59BB7-11E3-7145-905E-5A50EE8F51B9}"/>
                </a:ext>
              </a:extLst>
            </p:cNvPr>
            <p:cNvSpPr/>
            <p:nvPr/>
          </p:nvSpPr>
          <p:spPr>
            <a:xfrm>
              <a:off x="6012410" y="957870"/>
              <a:ext cx="317400" cy="315000"/>
            </a:xfrm>
            <a:prstGeom prst="ellipse">
              <a:avLst/>
            </a:prstGeom>
            <a:solidFill>
              <a:srgbClr val="CB6015"/>
            </a:solidFill>
            <a:ln>
              <a:noFill/>
            </a:ln>
          </p:spPr>
          <p:txBody>
            <a:bodyPr spcFirstLastPara="1" wrap="square" lIns="121900" tIns="60925" rIns="121900" bIns="60925" anchor="ctr" anchorCtr="0">
              <a:noAutofit/>
            </a:bodyPr>
            <a:lstStyle/>
            <a:p>
              <a:pPr marL="0" marR="0" lvl="0" indent="0" algn="just" rtl="0">
                <a:spcBef>
                  <a:spcPts val="0"/>
                </a:spcBef>
                <a:spcAft>
                  <a:spcPts val="0"/>
                </a:spcAft>
                <a:buNone/>
              </a:pPr>
              <a:endParaRPr sz="3733" b="1">
                <a:solidFill>
                  <a:srgbClr val="0E316E"/>
                </a:solidFill>
                <a:latin typeface="Arial"/>
                <a:ea typeface="Arial"/>
                <a:cs typeface="Arial"/>
                <a:sym typeface="Arial"/>
              </a:endParaRPr>
            </a:p>
          </p:txBody>
        </p:sp>
      </p:grpSp>
      <p:sp>
        <p:nvSpPr>
          <p:cNvPr id="19" name="Shape 581">
            <a:extLst>
              <a:ext uri="{FF2B5EF4-FFF2-40B4-BE49-F238E27FC236}">
                <a16:creationId xmlns:a16="http://schemas.microsoft.com/office/drawing/2014/main" id="{CC746B05-50AF-3E40-97B8-A599EE2CD384}"/>
              </a:ext>
            </a:extLst>
          </p:cNvPr>
          <p:cNvSpPr/>
          <p:nvPr/>
        </p:nvSpPr>
        <p:spPr>
          <a:xfrm>
            <a:off x="4050557" y="1203229"/>
            <a:ext cx="1231600" cy="302800"/>
          </a:xfrm>
          <a:prstGeom prst="rect">
            <a:avLst/>
          </a:prstGeom>
          <a:noFill/>
          <a:ln>
            <a:noFill/>
          </a:ln>
        </p:spPr>
        <p:txBody>
          <a:bodyPr spcFirstLastPara="1" wrap="square" lIns="121900" tIns="60925" rIns="121900" bIns="60925" anchor="t" anchorCtr="0">
            <a:noAutofit/>
          </a:bodyPr>
          <a:lstStyle/>
          <a:p>
            <a:pPr marL="0" marR="0" lvl="0" indent="0" algn="ctr" rtl="0">
              <a:lnSpc>
                <a:spcPct val="80000"/>
              </a:lnSpc>
              <a:spcBef>
                <a:spcPts val="0"/>
              </a:spcBef>
              <a:spcAft>
                <a:spcPts val="0"/>
              </a:spcAft>
              <a:buNone/>
            </a:pPr>
            <a:r>
              <a:rPr lang="fr-FR" sz="1400">
                <a:solidFill>
                  <a:srgbClr val="000000"/>
                </a:solidFill>
                <a:latin typeface="Arial"/>
                <a:ea typeface="Arial"/>
                <a:cs typeface="Arial"/>
                <a:sym typeface="Arial"/>
              </a:rPr>
              <a:t>Cassandra</a:t>
            </a:r>
            <a:endParaRPr sz="2400">
              <a:solidFill>
                <a:schemeClr val="dk1"/>
              </a:solidFill>
              <a:latin typeface="Calibri"/>
              <a:ea typeface="Calibri"/>
              <a:cs typeface="Calibri"/>
              <a:sym typeface="Calibri"/>
            </a:endParaRPr>
          </a:p>
        </p:txBody>
      </p:sp>
      <p:grpSp>
        <p:nvGrpSpPr>
          <p:cNvPr id="20" name="Shape 582">
            <a:extLst>
              <a:ext uri="{FF2B5EF4-FFF2-40B4-BE49-F238E27FC236}">
                <a16:creationId xmlns:a16="http://schemas.microsoft.com/office/drawing/2014/main" id="{AC8014C7-C804-934B-827F-169F52E4D3BC}"/>
              </a:ext>
            </a:extLst>
          </p:cNvPr>
          <p:cNvGrpSpPr/>
          <p:nvPr/>
        </p:nvGrpSpPr>
        <p:grpSpPr>
          <a:xfrm>
            <a:off x="3781223" y="3151248"/>
            <a:ext cx="1775997" cy="1773453"/>
            <a:chOff x="5384298" y="3365318"/>
            <a:chExt cx="1582509" cy="1580242"/>
          </a:xfrm>
        </p:grpSpPr>
        <p:sp>
          <p:nvSpPr>
            <p:cNvPr id="21" name="Shape 583">
              <a:extLst>
                <a:ext uri="{FF2B5EF4-FFF2-40B4-BE49-F238E27FC236}">
                  <a16:creationId xmlns:a16="http://schemas.microsoft.com/office/drawing/2014/main" id="{118373DA-A894-0141-857C-B6154B221D33}"/>
                </a:ext>
              </a:extLst>
            </p:cNvPr>
            <p:cNvSpPr/>
            <p:nvPr/>
          </p:nvSpPr>
          <p:spPr>
            <a:xfrm>
              <a:off x="5543004" y="3522795"/>
              <a:ext cx="1265100" cy="1265100"/>
            </a:xfrm>
            <a:prstGeom prst="ellipse">
              <a:avLst/>
            </a:prstGeom>
            <a:noFill/>
            <a:ln w="57150" cap="flat" cmpd="sng">
              <a:solidFill>
                <a:srgbClr val="007B9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just" rtl="0">
                <a:spcBef>
                  <a:spcPts val="0"/>
                </a:spcBef>
                <a:spcAft>
                  <a:spcPts val="0"/>
                </a:spcAft>
                <a:buNone/>
              </a:pPr>
              <a:endParaRPr sz="1867">
                <a:solidFill>
                  <a:srgbClr val="000000"/>
                </a:solidFill>
                <a:latin typeface="Arial"/>
                <a:ea typeface="Arial"/>
                <a:cs typeface="Arial"/>
                <a:sym typeface="Arial"/>
              </a:endParaRPr>
            </a:p>
          </p:txBody>
        </p:sp>
        <p:sp>
          <p:nvSpPr>
            <p:cNvPr id="22" name="Shape 584">
              <a:extLst>
                <a:ext uri="{FF2B5EF4-FFF2-40B4-BE49-F238E27FC236}">
                  <a16:creationId xmlns:a16="http://schemas.microsoft.com/office/drawing/2014/main" id="{4200DA09-1DA2-5746-8E00-D30E344CF69D}"/>
                </a:ext>
              </a:extLst>
            </p:cNvPr>
            <p:cNvSpPr/>
            <p:nvPr/>
          </p:nvSpPr>
          <p:spPr>
            <a:xfrm>
              <a:off x="6649407" y="4017777"/>
              <a:ext cx="317400" cy="315000"/>
            </a:xfrm>
            <a:prstGeom prst="ellipse">
              <a:avLst/>
            </a:prstGeom>
            <a:solidFill>
              <a:srgbClr val="CB6015"/>
            </a:solidFill>
            <a:ln>
              <a:noFill/>
            </a:ln>
          </p:spPr>
          <p:txBody>
            <a:bodyPr spcFirstLastPara="1" wrap="square" lIns="121900" tIns="60925" rIns="121900" bIns="60925" anchor="ctr" anchorCtr="0">
              <a:noAutofit/>
            </a:bodyPr>
            <a:lstStyle/>
            <a:p>
              <a:pPr marL="0" marR="0" lvl="0" indent="0" algn="just" rtl="0">
                <a:spcBef>
                  <a:spcPts val="0"/>
                </a:spcBef>
                <a:spcAft>
                  <a:spcPts val="0"/>
                </a:spcAft>
                <a:buNone/>
              </a:pPr>
              <a:endParaRPr sz="1600" b="1">
                <a:solidFill>
                  <a:srgbClr val="FF9927"/>
                </a:solidFill>
                <a:latin typeface="Arial"/>
                <a:ea typeface="Arial"/>
                <a:cs typeface="Arial"/>
                <a:sym typeface="Arial"/>
              </a:endParaRPr>
            </a:p>
          </p:txBody>
        </p:sp>
        <p:sp>
          <p:nvSpPr>
            <p:cNvPr id="23" name="Shape 585">
              <a:extLst>
                <a:ext uri="{FF2B5EF4-FFF2-40B4-BE49-F238E27FC236}">
                  <a16:creationId xmlns:a16="http://schemas.microsoft.com/office/drawing/2014/main" id="{C5B81662-2F4E-1E4F-A468-F724549B18B1}"/>
                </a:ext>
              </a:extLst>
            </p:cNvPr>
            <p:cNvSpPr/>
            <p:nvPr/>
          </p:nvSpPr>
          <p:spPr>
            <a:xfrm>
              <a:off x="5384298" y="4017777"/>
              <a:ext cx="317400" cy="315000"/>
            </a:xfrm>
            <a:prstGeom prst="ellipse">
              <a:avLst/>
            </a:prstGeom>
            <a:solidFill>
              <a:srgbClr val="CB6015"/>
            </a:solidFill>
            <a:ln>
              <a:noFill/>
            </a:ln>
          </p:spPr>
          <p:txBody>
            <a:bodyPr spcFirstLastPara="1" wrap="square" lIns="121900" tIns="60925" rIns="121900" bIns="60925" anchor="ctr" anchorCtr="0">
              <a:noAutofit/>
            </a:bodyPr>
            <a:lstStyle/>
            <a:p>
              <a:pPr marL="0" marR="0" lvl="0" indent="0" algn="just" rtl="0">
                <a:spcBef>
                  <a:spcPts val="0"/>
                </a:spcBef>
                <a:spcAft>
                  <a:spcPts val="0"/>
                </a:spcAft>
                <a:buNone/>
              </a:pPr>
              <a:endParaRPr sz="1600" b="1">
                <a:solidFill>
                  <a:srgbClr val="FF9927"/>
                </a:solidFill>
                <a:latin typeface="Arial"/>
                <a:ea typeface="Arial"/>
                <a:cs typeface="Arial"/>
                <a:sym typeface="Arial"/>
              </a:endParaRPr>
            </a:p>
          </p:txBody>
        </p:sp>
        <p:sp>
          <p:nvSpPr>
            <p:cNvPr id="24" name="Shape 586">
              <a:extLst>
                <a:ext uri="{FF2B5EF4-FFF2-40B4-BE49-F238E27FC236}">
                  <a16:creationId xmlns:a16="http://schemas.microsoft.com/office/drawing/2014/main" id="{EFC6CFFC-3D90-444C-9DEF-BFE87732BE00}"/>
                </a:ext>
              </a:extLst>
            </p:cNvPr>
            <p:cNvSpPr/>
            <p:nvPr/>
          </p:nvSpPr>
          <p:spPr>
            <a:xfrm>
              <a:off x="6026619" y="4630560"/>
              <a:ext cx="317400" cy="315000"/>
            </a:xfrm>
            <a:prstGeom prst="ellipse">
              <a:avLst/>
            </a:prstGeom>
            <a:solidFill>
              <a:srgbClr val="CB6015"/>
            </a:solidFill>
            <a:ln>
              <a:noFill/>
            </a:ln>
          </p:spPr>
          <p:txBody>
            <a:bodyPr spcFirstLastPara="1" wrap="square" lIns="121900" tIns="60925" rIns="121900" bIns="60925" anchor="ctr" anchorCtr="0">
              <a:noAutofit/>
            </a:bodyPr>
            <a:lstStyle/>
            <a:p>
              <a:pPr marL="0" marR="0" lvl="0" indent="0" algn="just" rtl="0">
                <a:spcBef>
                  <a:spcPts val="0"/>
                </a:spcBef>
                <a:spcAft>
                  <a:spcPts val="0"/>
                </a:spcAft>
                <a:buNone/>
              </a:pPr>
              <a:endParaRPr sz="1600" b="1">
                <a:solidFill>
                  <a:srgbClr val="FF9927"/>
                </a:solidFill>
                <a:latin typeface="Arial"/>
                <a:ea typeface="Arial"/>
                <a:cs typeface="Arial"/>
                <a:sym typeface="Arial"/>
              </a:endParaRPr>
            </a:p>
          </p:txBody>
        </p:sp>
        <p:sp>
          <p:nvSpPr>
            <p:cNvPr id="25" name="Shape 587">
              <a:extLst>
                <a:ext uri="{FF2B5EF4-FFF2-40B4-BE49-F238E27FC236}">
                  <a16:creationId xmlns:a16="http://schemas.microsoft.com/office/drawing/2014/main" id="{FCF54105-D445-8F44-94AB-10E17C4ED9C5}"/>
                </a:ext>
              </a:extLst>
            </p:cNvPr>
            <p:cNvSpPr/>
            <p:nvPr/>
          </p:nvSpPr>
          <p:spPr>
            <a:xfrm>
              <a:off x="6026619" y="3365318"/>
              <a:ext cx="317400" cy="315000"/>
            </a:xfrm>
            <a:prstGeom prst="ellipse">
              <a:avLst/>
            </a:prstGeom>
            <a:solidFill>
              <a:srgbClr val="CB6015"/>
            </a:solidFill>
            <a:ln>
              <a:noFill/>
            </a:ln>
          </p:spPr>
          <p:txBody>
            <a:bodyPr spcFirstLastPara="1" wrap="square" lIns="121900" tIns="60925" rIns="121900" bIns="60925" anchor="ctr" anchorCtr="0">
              <a:noAutofit/>
            </a:bodyPr>
            <a:lstStyle/>
            <a:p>
              <a:pPr marL="0" marR="0" lvl="0" indent="0" algn="just" rtl="0">
                <a:spcBef>
                  <a:spcPts val="0"/>
                </a:spcBef>
                <a:spcAft>
                  <a:spcPts val="0"/>
                </a:spcAft>
                <a:buNone/>
              </a:pPr>
              <a:endParaRPr sz="3733" b="1">
                <a:solidFill>
                  <a:srgbClr val="0E316E"/>
                </a:solidFill>
                <a:latin typeface="Arial"/>
                <a:ea typeface="Arial"/>
                <a:cs typeface="Arial"/>
                <a:sym typeface="Arial"/>
              </a:endParaRPr>
            </a:p>
          </p:txBody>
        </p:sp>
      </p:grpSp>
      <p:sp>
        <p:nvSpPr>
          <p:cNvPr id="26" name="Shape 588">
            <a:extLst>
              <a:ext uri="{FF2B5EF4-FFF2-40B4-BE49-F238E27FC236}">
                <a16:creationId xmlns:a16="http://schemas.microsoft.com/office/drawing/2014/main" id="{D903EA32-0747-0C48-827A-E0378DF434F3}"/>
              </a:ext>
            </a:extLst>
          </p:cNvPr>
          <p:cNvSpPr/>
          <p:nvPr/>
        </p:nvSpPr>
        <p:spPr>
          <a:xfrm>
            <a:off x="4137391" y="3911592"/>
            <a:ext cx="1063600" cy="302800"/>
          </a:xfrm>
          <a:prstGeom prst="rect">
            <a:avLst/>
          </a:prstGeom>
          <a:noFill/>
          <a:ln>
            <a:noFill/>
          </a:ln>
        </p:spPr>
        <p:txBody>
          <a:bodyPr spcFirstLastPara="1" wrap="square" lIns="121900" tIns="60925" rIns="121900" bIns="60925" anchor="t" anchorCtr="0">
            <a:noAutofit/>
          </a:bodyPr>
          <a:lstStyle/>
          <a:p>
            <a:pPr marL="0" marR="0" lvl="0" indent="0" algn="ctr" rtl="0">
              <a:lnSpc>
                <a:spcPct val="80000"/>
              </a:lnSpc>
              <a:spcBef>
                <a:spcPts val="0"/>
              </a:spcBef>
              <a:spcAft>
                <a:spcPts val="0"/>
              </a:spcAft>
              <a:buNone/>
            </a:pPr>
            <a:r>
              <a:rPr lang="fr-FR" sz="1400">
                <a:solidFill>
                  <a:srgbClr val="000000"/>
                </a:solidFill>
                <a:latin typeface="Arial"/>
                <a:ea typeface="Arial"/>
                <a:cs typeface="Arial"/>
                <a:sym typeface="Arial"/>
              </a:rPr>
              <a:t>Analytics</a:t>
            </a:r>
            <a:endParaRPr sz="2400">
              <a:solidFill>
                <a:schemeClr val="dk1"/>
              </a:solidFill>
              <a:latin typeface="Calibri"/>
              <a:ea typeface="Calibri"/>
              <a:cs typeface="Calibri"/>
              <a:sym typeface="Calibri"/>
            </a:endParaRPr>
          </a:p>
        </p:txBody>
      </p:sp>
      <p:sp>
        <p:nvSpPr>
          <p:cNvPr id="27" name="Shape 589">
            <a:extLst>
              <a:ext uri="{FF2B5EF4-FFF2-40B4-BE49-F238E27FC236}">
                <a16:creationId xmlns:a16="http://schemas.microsoft.com/office/drawing/2014/main" id="{D0FF739A-C132-2C4E-A83F-8244CC145FFB}"/>
              </a:ext>
            </a:extLst>
          </p:cNvPr>
          <p:cNvSpPr txBox="1"/>
          <p:nvPr/>
        </p:nvSpPr>
        <p:spPr>
          <a:xfrm>
            <a:off x="584726" y="2808747"/>
            <a:ext cx="1396000" cy="338400"/>
          </a:xfrm>
          <a:prstGeom prst="rect">
            <a:avLst/>
          </a:prstGeom>
          <a:noFill/>
          <a:ln>
            <a:noFill/>
          </a:ln>
        </p:spPr>
        <p:txBody>
          <a:bodyPr spcFirstLastPara="1" wrap="square" lIns="121900" tIns="60925" rIns="121900" bIns="60925" anchor="t" anchorCtr="0">
            <a:noAutofit/>
          </a:bodyPr>
          <a:lstStyle/>
          <a:p>
            <a:pPr marL="0" marR="0" lvl="0" indent="0" algn="ctr" rtl="0">
              <a:spcBef>
                <a:spcPts val="0"/>
              </a:spcBef>
              <a:spcAft>
                <a:spcPts val="0"/>
              </a:spcAft>
              <a:buNone/>
            </a:pPr>
            <a:r>
              <a:rPr lang="fr-FR" sz="1400" dirty="0">
                <a:solidFill>
                  <a:srgbClr val="000000"/>
                </a:solidFill>
                <a:latin typeface="Arial"/>
                <a:ea typeface="Arial"/>
                <a:cs typeface="Arial"/>
                <a:sym typeface="Arial"/>
              </a:rPr>
              <a:t>Your </a:t>
            </a:r>
            <a:r>
              <a:rPr lang="fr-FR" sz="1400" dirty="0" err="1">
                <a:solidFill>
                  <a:srgbClr val="000000"/>
                </a:solidFill>
                <a:latin typeface="Arial"/>
                <a:ea typeface="Arial"/>
                <a:cs typeface="Arial"/>
                <a:sym typeface="Arial"/>
              </a:rPr>
              <a:t>Analytics</a:t>
            </a:r>
            <a:endParaRPr sz="1400" dirty="0">
              <a:solidFill>
                <a:srgbClr val="000000"/>
              </a:solidFill>
              <a:latin typeface="Arial"/>
              <a:ea typeface="Arial"/>
              <a:cs typeface="Arial"/>
              <a:sym typeface="Arial"/>
            </a:endParaRPr>
          </a:p>
        </p:txBody>
      </p:sp>
      <p:sp>
        <p:nvSpPr>
          <p:cNvPr id="28" name="Shape 590">
            <a:extLst>
              <a:ext uri="{FF2B5EF4-FFF2-40B4-BE49-F238E27FC236}">
                <a16:creationId xmlns:a16="http://schemas.microsoft.com/office/drawing/2014/main" id="{4A27726F-1961-0B46-B1C6-29092E78F210}"/>
              </a:ext>
            </a:extLst>
          </p:cNvPr>
          <p:cNvSpPr txBox="1"/>
          <p:nvPr/>
        </p:nvSpPr>
        <p:spPr>
          <a:xfrm>
            <a:off x="3714841" y="2460465"/>
            <a:ext cx="2009600" cy="338400"/>
          </a:xfrm>
          <a:prstGeom prst="rect">
            <a:avLst/>
          </a:prstGeom>
          <a:noFill/>
          <a:ln>
            <a:noFill/>
          </a:ln>
        </p:spPr>
        <p:txBody>
          <a:bodyPr spcFirstLastPara="1" wrap="square" lIns="121900" tIns="60925" rIns="121900" bIns="60925" anchor="t" anchorCtr="0">
            <a:noAutofit/>
          </a:bodyPr>
          <a:lstStyle/>
          <a:p>
            <a:pPr marL="0" marR="0" lvl="0" indent="0" algn="ctr" rtl="0">
              <a:spcBef>
                <a:spcPts val="0"/>
              </a:spcBef>
              <a:spcAft>
                <a:spcPts val="0"/>
              </a:spcAft>
              <a:buNone/>
            </a:pPr>
            <a:r>
              <a:rPr lang="fr-FR" sz="1400">
                <a:solidFill>
                  <a:srgbClr val="000000"/>
                </a:solidFill>
                <a:latin typeface="Arial"/>
                <a:ea typeface="Arial"/>
                <a:cs typeface="Arial"/>
                <a:sym typeface="Arial"/>
              </a:rPr>
              <a:t>Real Time Replication</a:t>
            </a:r>
            <a:endParaRPr sz="1400">
              <a:solidFill>
                <a:srgbClr val="000000"/>
              </a:solidFill>
              <a:latin typeface="Arial"/>
              <a:ea typeface="Arial"/>
              <a:cs typeface="Arial"/>
              <a:sym typeface="Arial"/>
            </a:endParaRPr>
          </a:p>
        </p:txBody>
      </p:sp>
      <p:sp>
        <p:nvSpPr>
          <p:cNvPr id="29" name="Shape 591">
            <a:extLst>
              <a:ext uri="{FF2B5EF4-FFF2-40B4-BE49-F238E27FC236}">
                <a16:creationId xmlns:a16="http://schemas.microsoft.com/office/drawing/2014/main" id="{EFAD6A90-D4FF-AB43-8377-E3F4BBEAE67D}"/>
              </a:ext>
            </a:extLst>
          </p:cNvPr>
          <p:cNvSpPr/>
          <p:nvPr/>
        </p:nvSpPr>
        <p:spPr>
          <a:xfrm>
            <a:off x="3647977" y="326174"/>
            <a:ext cx="2044800" cy="4701200"/>
          </a:xfrm>
          <a:prstGeom prst="roundRect">
            <a:avLst>
              <a:gd name="adj" fmla="val 16667"/>
            </a:avLst>
          </a:prstGeom>
          <a:noFill/>
          <a:ln w="9525" cap="flat" cmpd="sng">
            <a:solidFill>
              <a:srgbClr val="007A97"/>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spcBef>
                <a:spcPts val="0"/>
              </a:spcBef>
              <a:spcAft>
                <a:spcPts val="0"/>
              </a:spcAft>
              <a:buNone/>
            </a:pPr>
            <a:endParaRPr sz="1867">
              <a:solidFill>
                <a:schemeClr val="lt1"/>
              </a:solidFill>
              <a:latin typeface="Arial"/>
              <a:ea typeface="Arial"/>
              <a:cs typeface="Arial"/>
              <a:sym typeface="Arial"/>
            </a:endParaRPr>
          </a:p>
        </p:txBody>
      </p:sp>
      <p:sp>
        <p:nvSpPr>
          <p:cNvPr id="30" name="Shape 592">
            <a:extLst>
              <a:ext uri="{FF2B5EF4-FFF2-40B4-BE49-F238E27FC236}">
                <a16:creationId xmlns:a16="http://schemas.microsoft.com/office/drawing/2014/main" id="{7DCFB320-4192-0F4B-9C75-AAC27A798982}"/>
              </a:ext>
            </a:extLst>
          </p:cNvPr>
          <p:cNvSpPr txBox="1"/>
          <p:nvPr/>
        </p:nvSpPr>
        <p:spPr>
          <a:xfrm>
            <a:off x="3829263" y="-12808"/>
            <a:ext cx="1746800" cy="338400"/>
          </a:xfrm>
          <a:prstGeom prst="rect">
            <a:avLst/>
          </a:prstGeom>
          <a:noFill/>
          <a:ln>
            <a:noFill/>
          </a:ln>
        </p:spPr>
        <p:txBody>
          <a:bodyPr spcFirstLastPara="1" wrap="square" lIns="121900" tIns="60925" rIns="121900" bIns="60925" anchor="t" anchorCtr="0">
            <a:noAutofit/>
          </a:bodyPr>
          <a:lstStyle/>
          <a:p>
            <a:pPr marL="0" marR="0" lvl="0" indent="0" algn="ctr" rtl="0">
              <a:spcBef>
                <a:spcPts val="0"/>
              </a:spcBef>
              <a:spcAft>
                <a:spcPts val="0"/>
              </a:spcAft>
              <a:buNone/>
            </a:pPr>
            <a:r>
              <a:rPr lang="fr-FR" sz="1400">
                <a:solidFill>
                  <a:srgbClr val="000000"/>
                </a:solidFill>
                <a:latin typeface="Arial"/>
                <a:ea typeface="Arial"/>
                <a:cs typeface="Arial"/>
                <a:sym typeface="Arial"/>
              </a:rPr>
              <a:t>Single DSE Custer</a:t>
            </a:r>
            <a:endParaRPr sz="1400">
              <a:solidFill>
                <a:srgbClr val="000000"/>
              </a:solidFill>
              <a:latin typeface="Arial"/>
              <a:ea typeface="Arial"/>
              <a:cs typeface="Arial"/>
              <a:sym typeface="Arial"/>
            </a:endParaRPr>
          </a:p>
        </p:txBody>
      </p:sp>
      <p:sp>
        <p:nvSpPr>
          <p:cNvPr id="31" name="Shape 593">
            <a:extLst>
              <a:ext uri="{FF2B5EF4-FFF2-40B4-BE49-F238E27FC236}">
                <a16:creationId xmlns:a16="http://schemas.microsoft.com/office/drawing/2014/main" id="{F2467A75-0CA6-DA42-83C8-C06867CB49BE}"/>
              </a:ext>
            </a:extLst>
          </p:cNvPr>
          <p:cNvSpPr/>
          <p:nvPr/>
        </p:nvSpPr>
        <p:spPr>
          <a:xfrm>
            <a:off x="6035797" y="1543627"/>
            <a:ext cx="4199117" cy="4224409"/>
          </a:xfrm>
          <a:prstGeom prst="rect">
            <a:avLst/>
          </a:prstGeom>
          <a:noFill/>
          <a:ln>
            <a:noFill/>
          </a:ln>
        </p:spPr>
        <p:txBody>
          <a:bodyPr spcFirstLastPara="1" wrap="square" lIns="121900" tIns="60925" rIns="121900" bIns="60925" anchor="t" anchorCtr="0">
            <a:noAutofit/>
          </a:bodyPr>
          <a:lstStyle/>
          <a:p>
            <a:pPr marL="0" marR="0" lvl="0" indent="0" algn="l" rtl="0">
              <a:lnSpc>
                <a:spcPct val="150000"/>
              </a:lnSpc>
              <a:spcBef>
                <a:spcPts val="0"/>
              </a:spcBef>
              <a:spcAft>
                <a:spcPts val="0"/>
              </a:spcAft>
              <a:buNone/>
            </a:pPr>
            <a:r>
              <a:rPr lang="en-GB" sz="1400" dirty="0">
                <a:solidFill>
                  <a:srgbClr val="3F3F3F"/>
                </a:solidFill>
                <a:latin typeface="Arial"/>
                <a:ea typeface="Arial"/>
                <a:cs typeface="Arial"/>
                <a:sym typeface="Arial"/>
              </a:rPr>
              <a:t>Streaming, ad-hoc, and batch </a:t>
            </a:r>
            <a:endParaRPr lang="en-GB" sz="1400" dirty="0">
              <a:solidFill>
                <a:schemeClr val="dk1"/>
              </a:solidFill>
              <a:latin typeface="Calibri"/>
              <a:ea typeface="Calibri"/>
              <a:cs typeface="Calibri"/>
              <a:sym typeface="Calibri"/>
            </a:endParaRPr>
          </a:p>
          <a:p>
            <a:pPr marL="380990" marR="0" lvl="0" indent="-380990" algn="l" rtl="0">
              <a:lnSpc>
                <a:spcPct val="150000"/>
              </a:lnSpc>
              <a:spcBef>
                <a:spcPts val="0"/>
              </a:spcBef>
              <a:spcAft>
                <a:spcPts val="0"/>
              </a:spcAft>
              <a:buClr>
                <a:srgbClr val="3F3F3F"/>
              </a:buClr>
              <a:buSzPts val="1600"/>
              <a:buFont typeface="Arial"/>
              <a:buChar char="•"/>
            </a:pPr>
            <a:r>
              <a:rPr lang="en-GB" sz="1400" dirty="0">
                <a:solidFill>
                  <a:srgbClr val="3F3F3F"/>
                </a:solidFill>
                <a:latin typeface="Arial"/>
                <a:ea typeface="Arial"/>
                <a:cs typeface="Arial"/>
                <a:sym typeface="Arial"/>
              </a:rPr>
              <a:t>High-performance</a:t>
            </a:r>
            <a:endParaRPr lang="en-GB" sz="1400" dirty="0">
              <a:solidFill>
                <a:schemeClr val="dk1"/>
              </a:solidFill>
              <a:latin typeface="Calibri"/>
              <a:ea typeface="Calibri"/>
              <a:cs typeface="Calibri"/>
              <a:sym typeface="Calibri"/>
            </a:endParaRPr>
          </a:p>
          <a:p>
            <a:pPr marL="380990" marR="0" lvl="0" indent="-380990" algn="l" rtl="0">
              <a:lnSpc>
                <a:spcPct val="150000"/>
              </a:lnSpc>
              <a:spcBef>
                <a:spcPts val="0"/>
              </a:spcBef>
              <a:spcAft>
                <a:spcPts val="0"/>
              </a:spcAft>
              <a:buClr>
                <a:srgbClr val="3F3F3F"/>
              </a:buClr>
              <a:buSzPts val="1600"/>
              <a:buFont typeface="Arial"/>
              <a:buChar char="•"/>
            </a:pPr>
            <a:r>
              <a:rPr lang="en-GB" sz="1400" dirty="0">
                <a:solidFill>
                  <a:srgbClr val="3F3F3F"/>
                </a:solidFill>
                <a:latin typeface="Calibri"/>
                <a:ea typeface="Calibri"/>
                <a:cs typeface="Calibri"/>
                <a:sym typeface="Calibri"/>
              </a:rPr>
              <a:t>High availability</a:t>
            </a:r>
          </a:p>
          <a:p>
            <a:pPr marL="380990" marR="0" lvl="0" indent="-380990" algn="l" rtl="0">
              <a:lnSpc>
                <a:spcPct val="150000"/>
              </a:lnSpc>
              <a:spcBef>
                <a:spcPts val="0"/>
              </a:spcBef>
              <a:spcAft>
                <a:spcPts val="0"/>
              </a:spcAft>
              <a:buClr>
                <a:srgbClr val="3F3F3F"/>
              </a:buClr>
              <a:buSzPts val="1600"/>
              <a:buFont typeface="Arial"/>
              <a:buChar char="•"/>
            </a:pPr>
            <a:r>
              <a:rPr lang="en-GB" sz="1400" dirty="0">
                <a:solidFill>
                  <a:srgbClr val="3F3F3F"/>
                </a:solidFill>
                <a:latin typeface="Arial"/>
                <a:ea typeface="Arial"/>
                <a:cs typeface="Arial"/>
                <a:sym typeface="Arial"/>
              </a:rPr>
              <a:t>Workload management</a:t>
            </a:r>
            <a:endParaRPr lang="en-GB" sz="1400" dirty="0">
              <a:solidFill>
                <a:schemeClr val="dk1"/>
              </a:solidFill>
              <a:latin typeface="Calibri"/>
              <a:ea typeface="Calibri"/>
              <a:cs typeface="Calibri"/>
              <a:sym typeface="Calibri"/>
            </a:endParaRPr>
          </a:p>
          <a:p>
            <a:pPr marL="380990" marR="0" lvl="0" indent="-380990" algn="l" rtl="0">
              <a:lnSpc>
                <a:spcPct val="150000"/>
              </a:lnSpc>
              <a:spcBef>
                <a:spcPts val="0"/>
              </a:spcBef>
              <a:spcAft>
                <a:spcPts val="0"/>
              </a:spcAft>
              <a:buClr>
                <a:srgbClr val="3F3F3F"/>
              </a:buClr>
              <a:buSzPts val="1600"/>
              <a:buFont typeface="Arial"/>
              <a:buChar char="•"/>
            </a:pPr>
            <a:r>
              <a:rPr lang="en-GB" sz="1400" dirty="0">
                <a:solidFill>
                  <a:srgbClr val="3F3F3F"/>
                </a:solidFill>
                <a:latin typeface="Arial"/>
                <a:ea typeface="Arial"/>
                <a:cs typeface="Arial"/>
                <a:sym typeface="Arial"/>
              </a:rPr>
              <a:t>SQL reporting</a:t>
            </a:r>
            <a:endParaRPr lang="en-GB" sz="1400" dirty="0">
              <a:solidFill>
                <a:srgbClr val="3F3F3F"/>
              </a:solidFill>
              <a:latin typeface="Calibri"/>
              <a:ea typeface="Calibri"/>
              <a:cs typeface="Calibri"/>
              <a:sym typeface="Calibri"/>
            </a:endParaRPr>
          </a:p>
          <a:p>
            <a:pPr marL="0" marR="0" lvl="0" indent="0" algn="l" rtl="0">
              <a:lnSpc>
                <a:spcPct val="150000"/>
              </a:lnSpc>
              <a:spcBef>
                <a:spcPts val="0"/>
              </a:spcBef>
              <a:spcAft>
                <a:spcPts val="0"/>
              </a:spcAft>
              <a:buNone/>
            </a:pPr>
            <a:endParaRPr lang="en-GB" sz="1400" dirty="0">
              <a:solidFill>
                <a:srgbClr val="3F3F3F"/>
              </a:solidFill>
              <a:latin typeface="Arial"/>
              <a:ea typeface="Arial"/>
              <a:cs typeface="Arial"/>
              <a:sym typeface="Arial"/>
            </a:endParaRPr>
          </a:p>
          <a:p>
            <a:pPr marL="0" marR="0" lvl="0" indent="0" algn="l" rtl="0">
              <a:lnSpc>
                <a:spcPct val="150000"/>
              </a:lnSpc>
              <a:spcBef>
                <a:spcPts val="0"/>
              </a:spcBef>
              <a:spcAft>
                <a:spcPts val="0"/>
              </a:spcAft>
              <a:buNone/>
            </a:pPr>
            <a:r>
              <a:rPr lang="en-GB" sz="1400" dirty="0">
                <a:solidFill>
                  <a:srgbClr val="3F3F3F"/>
                </a:solidFill>
                <a:latin typeface="Arial"/>
                <a:ea typeface="Arial"/>
                <a:cs typeface="Arial"/>
                <a:sym typeface="Arial"/>
              </a:rPr>
              <a:t>Compared to self-managed:</a:t>
            </a:r>
            <a:endParaRPr lang="en-GB" sz="1400" dirty="0">
              <a:solidFill>
                <a:schemeClr val="dk1"/>
              </a:solidFill>
              <a:latin typeface="Calibri"/>
              <a:ea typeface="Calibri"/>
              <a:cs typeface="Calibri"/>
              <a:sym typeface="Calibri"/>
            </a:endParaRPr>
          </a:p>
          <a:p>
            <a:pPr marL="380990" marR="0" lvl="0" indent="-380990" algn="l" rtl="0">
              <a:lnSpc>
                <a:spcPct val="150000"/>
              </a:lnSpc>
              <a:spcBef>
                <a:spcPts val="0"/>
              </a:spcBef>
              <a:spcAft>
                <a:spcPts val="0"/>
              </a:spcAft>
              <a:buClr>
                <a:srgbClr val="3F3F3F"/>
              </a:buClr>
              <a:buSzPts val="1600"/>
              <a:buFont typeface="Arial"/>
              <a:buChar char="•"/>
            </a:pPr>
            <a:r>
              <a:rPr lang="en-GB" sz="1400" dirty="0">
                <a:solidFill>
                  <a:srgbClr val="3F3F3F"/>
                </a:solidFill>
                <a:latin typeface="Arial"/>
                <a:ea typeface="Arial"/>
                <a:cs typeface="Arial"/>
                <a:sym typeface="Arial"/>
              </a:rPr>
              <a:t>No ETL</a:t>
            </a:r>
            <a:endParaRPr lang="en-GB" sz="1400" dirty="0">
              <a:solidFill>
                <a:schemeClr val="dk1"/>
              </a:solidFill>
              <a:latin typeface="Calibri"/>
              <a:ea typeface="Calibri"/>
              <a:cs typeface="Calibri"/>
              <a:sym typeface="Calibri"/>
            </a:endParaRPr>
          </a:p>
          <a:p>
            <a:pPr marL="380990" marR="0" lvl="0" indent="-380990" algn="l" rtl="0">
              <a:lnSpc>
                <a:spcPct val="150000"/>
              </a:lnSpc>
              <a:spcBef>
                <a:spcPts val="0"/>
              </a:spcBef>
              <a:spcAft>
                <a:spcPts val="0"/>
              </a:spcAft>
              <a:buClr>
                <a:srgbClr val="3F3F3F"/>
              </a:buClr>
              <a:buSzPts val="1600"/>
              <a:buFont typeface="Arial"/>
              <a:buChar char="•"/>
            </a:pPr>
            <a:r>
              <a:rPr lang="en-GB" sz="1400" dirty="0">
                <a:solidFill>
                  <a:srgbClr val="3F3F3F"/>
                </a:solidFill>
                <a:latin typeface="Arial"/>
                <a:ea typeface="Arial"/>
                <a:cs typeface="Arial"/>
                <a:sym typeface="Arial"/>
              </a:rPr>
              <a:t>True HA without Zookeeper</a:t>
            </a:r>
            <a:endParaRPr lang="en-GB" sz="1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23583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6CC38D8-6C13-0248-A447-C1B5AB9359B0}"/>
              </a:ext>
            </a:extLst>
          </p:cNvPr>
          <p:cNvSpPr>
            <a:spLocks noGrp="1"/>
          </p:cNvSpPr>
          <p:nvPr>
            <p:ph type="sldNum" sz="quarter" idx="4"/>
          </p:nvPr>
        </p:nvSpPr>
        <p:spPr/>
        <p:txBody>
          <a:bodyPr/>
          <a:lstStyle/>
          <a:p>
            <a:pPr algn="r" defTabSz="457200"/>
            <a:fld id="{625532A8-9998-1545-8016-7D9932388623}" type="slidenum">
              <a:rPr lang="uk-UA" smtClean="0"/>
              <a:pPr algn="r" defTabSz="457200"/>
              <a:t>4</a:t>
            </a:fld>
            <a:endParaRPr lang="uk-UA"/>
          </a:p>
        </p:txBody>
      </p:sp>
      <p:sp>
        <p:nvSpPr>
          <p:cNvPr id="5" name="Date Placeholder 4">
            <a:extLst>
              <a:ext uri="{FF2B5EF4-FFF2-40B4-BE49-F238E27FC236}">
                <a16:creationId xmlns:a16="http://schemas.microsoft.com/office/drawing/2014/main" id="{9001499A-B25D-2049-995F-C8F8BAB28A8B}"/>
              </a:ext>
            </a:extLst>
          </p:cNvPr>
          <p:cNvSpPr>
            <a:spLocks noGrp="1"/>
          </p:cNvSpPr>
          <p:nvPr>
            <p:ph type="dt" sz="half" idx="2"/>
          </p:nvPr>
        </p:nvSpPr>
        <p:spPr/>
        <p:txBody>
          <a:bodyPr/>
          <a:lstStyle/>
          <a:p>
            <a:pPr defTabSz="457200"/>
            <a:r>
              <a:rPr lang="en-US" dirty="0"/>
              <a:t>© DataStax, All Rights Reserved.</a:t>
            </a:r>
            <a:endParaRPr lang="mr-IN" dirty="0"/>
          </a:p>
        </p:txBody>
      </p:sp>
      <p:sp>
        <p:nvSpPr>
          <p:cNvPr id="9" name="Title 1">
            <a:extLst>
              <a:ext uri="{FF2B5EF4-FFF2-40B4-BE49-F238E27FC236}">
                <a16:creationId xmlns:a16="http://schemas.microsoft.com/office/drawing/2014/main" id="{1BF0CB00-3613-0D4C-B724-97BE1C21A66D}"/>
              </a:ext>
            </a:extLst>
          </p:cNvPr>
          <p:cNvSpPr>
            <a:spLocks noGrp="1"/>
          </p:cNvSpPr>
          <p:nvPr>
            <p:ph type="title"/>
          </p:nvPr>
        </p:nvSpPr>
        <p:spPr>
          <a:xfrm>
            <a:off x="457200" y="270472"/>
            <a:ext cx="8229600" cy="548048"/>
          </a:xfrm>
        </p:spPr>
        <p:txBody>
          <a:bodyPr/>
          <a:lstStyle/>
          <a:p>
            <a:r>
              <a:rPr lang="fr-FR" dirty="0">
                <a:solidFill>
                  <a:schemeClr val="accent5">
                    <a:lumMod val="75000"/>
                  </a:schemeClr>
                </a:solidFill>
              </a:rPr>
              <a:t>Your speakers today</a:t>
            </a:r>
          </a:p>
        </p:txBody>
      </p:sp>
      <p:grpSp>
        <p:nvGrpSpPr>
          <p:cNvPr id="10" name="Group 9">
            <a:extLst>
              <a:ext uri="{FF2B5EF4-FFF2-40B4-BE49-F238E27FC236}">
                <a16:creationId xmlns:a16="http://schemas.microsoft.com/office/drawing/2014/main" id="{485E2F79-FA44-A648-80FE-2B86F3C82B52}"/>
              </a:ext>
            </a:extLst>
          </p:cNvPr>
          <p:cNvGrpSpPr/>
          <p:nvPr/>
        </p:nvGrpSpPr>
        <p:grpSpPr>
          <a:xfrm>
            <a:off x="275182" y="1109769"/>
            <a:ext cx="4545359" cy="1506666"/>
            <a:chOff x="259511" y="1056285"/>
            <a:chExt cx="4545359" cy="1506666"/>
          </a:xfrm>
        </p:grpSpPr>
        <p:sp>
          <p:nvSpPr>
            <p:cNvPr id="11" name="Rectangle 10">
              <a:extLst>
                <a:ext uri="{FF2B5EF4-FFF2-40B4-BE49-F238E27FC236}">
                  <a16:creationId xmlns:a16="http://schemas.microsoft.com/office/drawing/2014/main" id="{DC8968D8-2B9C-5549-8AEF-A1DC7BB24C1E}"/>
                </a:ext>
              </a:extLst>
            </p:cNvPr>
            <p:cNvSpPr/>
            <p:nvPr/>
          </p:nvSpPr>
          <p:spPr>
            <a:xfrm>
              <a:off x="259511" y="1056285"/>
              <a:ext cx="4545359" cy="150666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b="1" dirty="0">
                <a:solidFill>
                  <a:schemeClr val="bg1"/>
                </a:solidFill>
              </a:endParaRPr>
            </a:p>
            <a:p>
              <a:r>
                <a:rPr lang="fr-FR" b="1" dirty="0">
                  <a:solidFill>
                    <a:schemeClr val="bg1"/>
                  </a:solidFill>
                </a:rPr>
                <a:t>Alexey </a:t>
              </a:r>
              <a:r>
                <a:rPr lang="fr-FR" b="1" dirty="0" err="1">
                  <a:solidFill>
                    <a:schemeClr val="bg1"/>
                  </a:solidFill>
                </a:rPr>
                <a:t>Ott</a:t>
              </a:r>
              <a:endParaRPr lang="fr-FR" b="1" dirty="0">
                <a:solidFill>
                  <a:schemeClr val="bg1"/>
                </a:solidFill>
              </a:endParaRPr>
            </a:p>
            <a:p>
              <a:r>
                <a:rPr lang="fr-FR" dirty="0">
                  <a:solidFill>
                    <a:schemeClr val="bg1"/>
                  </a:solidFill>
                </a:rPr>
                <a:t>Solution Architect</a:t>
              </a:r>
            </a:p>
            <a:p>
              <a:r>
                <a:rPr lang="en-US" dirty="0" err="1">
                  <a:solidFill>
                    <a:schemeClr val="bg1"/>
                  </a:solidFill>
                </a:rPr>
                <a:t>alexey.ott@datastax.com</a:t>
              </a:r>
              <a:endParaRPr lang="en-US" dirty="0">
                <a:solidFill>
                  <a:schemeClr val="bg1"/>
                </a:solidFill>
              </a:endParaRPr>
            </a:p>
            <a:p>
              <a:endParaRPr lang="en-US" dirty="0">
                <a:solidFill>
                  <a:schemeClr val="bg1"/>
                </a:solidFill>
              </a:endParaRPr>
            </a:p>
            <a:p>
              <a:r>
                <a:rPr lang="en-US" sz="1200" dirty="0">
                  <a:solidFill>
                    <a:schemeClr val="bg1"/>
                  </a:solidFill>
                </a:rPr>
                <a:t>       </a:t>
              </a:r>
              <a:r>
                <a:rPr lang="en-US" sz="1200" b="1" dirty="0">
                  <a:solidFill>
                    <a:schemeClr val="bg1"/>
                  </a:solidFill>
                </a:rPr>
                <a:t>Twitter</a:t>
              </a:r>
              <a:r>
                <a:rPr lang="en-US" sz="1200" dirty="0">
                  <a:solidFill>
                    <a:schemeClr val="bg1"/>
                  </a:solidFill>
                </a:rPr>
                <a:t> : </a:t>
              </a:r>
              <a:r>
                <a:rPr lang="fr-FR" sz="1200" b="1" dirty="0">
                  <a:solidFill>
                    <a:schemeClr val="bg1"/>
                  </a:solidFill>
                </a:rPr>
                <a:t>@</a:t>
              </a:r>
              <a:r>
                <a:rPr lang="fr-FR" sz="1200" dirty="0" err="1">
                  <a:solidFill>
                    <a:schemeClr val="bg1"/>
                  </a:solidFill>
                </a:rPr>
                <a:t>alexott_en</a:t>
              </a:r>
              <a:endParaRPr lang="fr-FR" sz="1200" dirty="0">
                <a:solidFill>
                  <a:schemeClr val="bg1"/>
                </a:solidFill>
              </a:endParaRPr>
            </a:p>
            <a:p>
              <a:r>
                <a:rPr lang="fr-FR" sz="1200" dirty="0">
                  <a:solidFill>
                    <a:schemeClr val="bg1"/>
                  </a:solidFill>
                </a:rPr>
                <a:t>       </a:t>
              </a:r>
              <a:r>
                <a:rPr lang="fr-FR" sz="1200" b="1" dirty="0">
                  <a:solidFill>
                    <a:schemeClr val="bg1"/>
                  </a:solidFill>
                </a:rPr>
                <a:t>Github</a:t>
              </a:r>
              <a:r>
                <a:rPr lang="fr-FR" sz="1200" dirty="0">
                  <a:solidFill>
                    <a:schemeClr val="bg1"/>
                  </a:solidFill>
                </a:rPr>
                <a:t> : https://</a:t>
              </a:r>
              <a:r>
                <a:rPr lang="fr-FR" sz="1200" dirty="0" err="1">
                  <a:solidFill>
                    <a:schemeClr val="bg1"/>
                  </a:solidFill>
                </a:rPr>
                <a:t>github.com</a:t>
              </a:r>
              <a:r>
                <a:rPr lang="fr-FR" sz="1200" dirty="0">
                  <a:solidFill>
                    <a:schemeClr val="bg1"/>
                  </a:solidFill>
                </a:rPr>
                <a:t>/</a:t>
              </a:r>
              <a:r>
                <a:rPr lang="fr-FR" sz="1200" dirty="0" err="1">
                  <a:solidFill>
                    <a:schemeClr val="bg1"/>
                  </a:solidFill>
                </a:rPr>
                <a:t>alexott</a:t>
              </a:r>
              <a:endParaRPr lang="fr-FR" sz="1200" dirty="0">
                <a:solidFill>
                  <a:schemeClr val="bg1"/>
                </a:solidFill>
              </a:endParaRPr>
            </a:p>
            <a:p>
              <a:endParaRPr lang="en-US" dirty="0">
                <a:solidFill>
                  <a:schemeClr val="bg1"/>
                </a:solidFill>
              </a:endParaRPr>
            </a:p>
            <a:p>
              <a:endParaRPr lang="fr-FR" dirty="0">
                <a:solidFill>
                  <a:schemeClr val="bg1"/>
                </a:solidFill>
              </a:endParaRPr>
            </a:p>
          </p:txBody>
        </p:sp>
        <p:sp>
          <p:nvSpPr>
            <p:cNvPr id="12" name="Oval 11">
              <a:extLst>
                <a:ext uri="{FF2B5EF4-FFF2-40B4-BE49-F238E27FC236}">
                  <a16:creationId xmlns:a16="http://schemas.microsoft.com/office/drawing/2014/main" id="{4846B1B2-9877-1043-8A3D-C4A4CB738E3E}"/>
                </a:ext>
              </a:extLst>
            </p:cNvPr>
            <p:cNvSpPr/>
            <p:nvPr/>
          </p:nvSpPr>
          <p:spPr>
            <a:xfrm>
              <a:off x="3243148" y="1186680"/>
              <a:ext cx="1294644" cy="1245875"/>
            </a:xfrm>
            <a:prstGeom prst="ellipse">
              <a:avLst/>
            </a:prstGeom>
            <a:blipFill>
              <a:blip r:embed="rId2"/>
              <a:stretch>
                <a:fillRect/>
              </a:stretch>
            </a:bli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Picture 12">
              <a:extLst>
                <a:ext uri="{FF2B5EF4-FFF2-40B4-BE49-F238E27FC236}">
                  <a16:creationId xmlns:a16="http://schemas.microsoft.com/office/drawing/2014/main" id="{78FFD7BA-5635-384D-90DB-A83FF65F707A}"/>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94274" y="2138747"/>
              <a:ext cx="219653" cy="219653"/>
            </a:xfrm>
            <a:prstGeom prst="rect">
              <a:avLst/>
            </a:prstGeom>
          </p:spPr>
        </p:pic>
        <p:pic>
          <p:nvPicPr>
            <p:cNvPr id="14" name="Picture 13">
              <a:extLst>
                <a:ext uri="{FF2B5EF4-FFF2-40B4-BE49-F238E27FC236}">
                  <a16:creationId xmlns:a16="http://schemas.microsoft.com/office/drawing/2014/main" id="{F605A02A-77E5-434D-A898-117A769C4CAC}"/>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02917" y="1951499"/>
              <a:ext cx="174914" cy="174914"/>
            </a:xfrm>
            <a:prstGeom prst="rect">
              <a:avLst/>
            </a:prstGeom>
          </p:spPr>
        </p:pic>
      </p:grpSp>
      <p:sp>
        <p:nvSpPr>
          <p:cNvPr id="22" name="Picture Placeholder 21">
            <a:extLst>
              <a:ext uri="{FF2B5EF4-FFF2-40B4-BE49-F238E27FC236}">
                <a16:creationId xmlns:a16="http://schemas.microsoft.com/office/drawing/2014/main" id="{B583591A-DC7E-714C-95C5-37DCF3EE0C5C}"/>
              </a:ext>
            </a:extLst>
          </p:cNvPr>
          <p:cNvSpPr>
            <a:spLocks noGrp="1"/>
          </p:cNvSpPr>
          <p:nvPr>
            <p:ph type="pic" sz="quarter" idx="13"/>
          </p:nvPr>
        </p:nvSpPr>
        <p:spPr>
          <a:xfrm>
            <a:off x="5438274" y="605790"/>
            <a:ext cx="3705726" cy="3931920"/>
          </a:xfrm>
          <a:blipFill>
            <a:blip r:embed="rId5" cstate="hqprint">
              <a:extLst>
                <a:ext uri="{28A0092B-C50C-407E-A947-70E740481C1C}">
                  <a14:useLocalDpi xmlns:a14="http://schemas.microsoft.com/office/drawing/2010/main"/>
                </a:ext>
              </a:extLst>
            </a:blip>
            <a:stretch>
              <a:fillRect/>
            </a:stretch>
          </a:blipFill>
        </p:spPr>
      </p:sp>
    </p:spTree>
    <p:extLst>
      <p:ext uri="{BB962C8B-B14F-4D97-AF65-F5344CB8AC3E}">
        <p14:creationId xmlns:p14="http://schemas.microsoft.com/office/powerpoint/2010/main" val="3959809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72EC669-A11F-964F-9978-9AF8B8D179C8}"/>
              </a:ext>
            </a:extLst>
          </p:cNvPr>
          <p:cNvSpPr>
            <a:spLocks noGrp="1"/>
          </p:cNvSpPr>
          <p:nvPr>
            <p:ph type="title"/>
          </p:nvPr>
        </p:nvSpPr>
        <p:spPr/>
        <p:txBody>
          <a:bodyPr/>
          <a:lstStyle/>
          <a:p>
            <a:r>
              <a:rPr lang="en-US" dirty="0"/>
              <a:t>DSE Analytics: Spark + Cassandra</a:t>
            </a:r>
          </a:p>
        </p:txBody>
      </p:sp>
      <p:sp>
        <p:nvSpPr>
          <p:cNvPr id="4" name="Date Placeholder 3">
            <a:extLst>
              <a:ext uri="{FF2B5EF4-FFF2-40B4-BE49-F238E27FC236}">
                <a16:creationId xmlns:a16="http://schemas.microsoft.com/office/drawing/2014/main" id="{5D18AB64-7A38-1842-A689-175FBE9E3F3E}"/>
              </a:ext>
            </a:extLst>
          </p:cNvPr>
          <p:cNvSpPr>
            <a:spLocks noGrp="1"/>
          </p:cNvSpPr>
          <p:nvPr>
            <p:ph type="dt" sz="half" idx="2"/>
          </p:nvPr>
        </p:nvSpPr>
        <p:spPr/>
        <p:txBody>
          <a:bodyPr/>
          <a:lstStyle/>
          <a:p>
            <a:pPr defTabSz="457200"/>
            <a:r>
              <a:rPr lang="en-US" dirty="0"/>
              <a:t>© DataStax, All Rights Reserved.</a:t>
            </a:r>
            <a:endParaRPr lang="mr-IN" dirty="0"/>
          </a:p>
        </p:txBody>
      </p:sp>
      <p:sp>
        <p:nvSpPr>
          <p:cNvPr id="5" name="Slide Number Placeholder 4">
            <a:extLst>
              <a:ext uri="{FF2B5EF4-FFF2-40B4-BE49-F238E27FC236}">
                <a16:creationId xmlns:a16="http://schemas.microsoft.com/office/drawing/2014/main" id="{BD542C8B-3701-FD43-A6C1-739B5009ECED}"/>
              </a:ext>
            </a:extLst>
          </p:cNvPr>
          <p:cNvSpPr>
            <a:spLocks noGrp="1"/>
          </p:cNvSpPr>
          <p:nvPr>
            <p:ph type="sldNum" sz="quarter" idx="4"/>
          </p:nvPr>
        </p:nvSpPr>
        <p:spPr/>
        <p:txBody>
          <a:bodyPr/>
          <a:lstStyle/>
          <a:p>
            <a:fld id="{B2ACA3F6-9BF3-9640-9039-906AF661142D}" type="slidenum">
              <a:rPr lang="en-US" smtClean="0"/>
              <a:pPr/>
              <a:t>40</a:t>
            </a:fld>
            <a:endParaRPr lang="en-US"/>
          </a:p>
        </p:txBody>
      </p:sp>
      <p:sp>
        <p:nvSpPr>
          <p:cNvPr id="9" name="Content Placeholder 8">
            <a:extLst>
              <a:ext uri="{FF2B5EF4-FFF2-40B4-BE49-F238E27FC236}">
                <a16:creationId xmlns:a16="http://schemas.microsoft.com/office/drawing/2014/main" id="{4DE012CC-FF43-2B4F-9DAD-156F722E2D43}"/>
              </a:ext>
            </a:extLst>
          </p:cNvPr>
          <p:cNvSpPr>
            <a:spLocks noGrp="1"/>
          </p:cNvSpPr>
          <p:nvPr>
            <p:ph sz="quarter" idx="18"/>
          </p:nvPr>
        </p:nvSpPr>
        <p:spPr/>
        <p:txBody>
          <a:bodyPr/>
          <a:lstStyle/>
          <a:p>
            <a:r>
              <a:rPr lang="en-US" b="0" dirty="0"/>
              <a:t>Read/write Cassandra data from Spark via DataStax Connector</a:t>
            </a:r>
          </a:p>
        </p:txBody>
      </p:sp>
      <p:sp>
        <p:nvSpPr>
          <p:cNvPr id="10" name="Content Placeholder 9">
            <a:extLst>
              <a:ext uri="{FF2B5EF4-FFF2-40B4-BE49-F238E27FC236}">
                <a16:creationId xmlns:a16="http://schemas.microsoft.com/office/drawing/2014/main" id="{E38618D2-ECC1-C74F-87FD-58510ED7081F}"/>
              </a:ext>
            </a:extLst>
          </p:cNvPr>
          <p:cNvSpPr>
            <a:spLocks noGrp="1"/>
          </p:cNvSpPr>
          <p:nvPr>
            <p:ph sz="quarter" idx="19"/>
          </p:nvPr>
        </p:nvSpPr>
        <p:spPr/>
        <p:txBody>
          <a:bodyPr/>
          <a:lstStyle/>
          <a:p>
            <a:r>
              <a:rPr lang="en-US" b="0" dirty="0"/>
              <a:t>Co-located Spark with Cassandra</a:t>
            </a:r>
          </a:p>
        </p:txBody>
      </p:sp>
      <p:sp>
        <p:nvSpPr>
          <p:cNvPr id="12" name="Down Arrow 11">
            <a:extLst>
              <a:ext uri="{FF2B5EF4-FFF2-40B4-BE49-F238E27FC236}">
                <a16:creationId xmlns:a16="http://schemas.microsoft.com/office/drawing/2014/main" id="{90B38EF7-E005-2B44-AD2C-227B6C001542}"/>
              </a:ext>
            </a:extLst>
          </p:cNvPr>
          <p:cNvSpPr/>
          <p:nvPr/>
        </p:nvSpPr>
        <p:spPr>
          <a:xfrm>
            <a:off x="6352067" y="2782699"/>
            <a:ext cx="448709" cy="51440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6E999976-CAC4-FB4F-9C89-672BACCA31E6}"/>
              </a:ext>
            </a:extLst>
          </p:cNvPr>
          <p:cNvSpPr/>
          <p:nvPr/>
        </p:nvSpPr>
        <p:spPr>
          <a:xfrm>
            <a:off x="454643" y="1982765"/>
            <a:ext cx="862516" cy="64586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Spark SQL</a:t>
            </a:r>
          </a:p>
        </p:txBody>
      </p:sp>
      <p:sp>
        <p:nvSpPr>
          <p:cNvPr id="16" name="Rounded Rectangle 15">
            <a:extLst>
              <a:ext uri="{FF2B5EF4-FFF2-40B4-BE49-F238E27FC236}">
                <a16:creationId xmlns:a16="http://schemas.microsoft.com/office/drawing/2014/main" id="{83977FA8-BF99-1D4A-9C9E-011191D1D020}"/>
              </a:ext>
            </a:extLst>
          </p:cNvPr>
          <p:cNvSpPr/>
          <p:nvPr/>
        </p:nvSpPr>
        <p:spPr>
          <a:xfrm>
            <a:off x="1432556" y="1982765"/>
            <a:ext cx="1107011" cy="64586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Spark Streaming</a:t>
            </a:r>
          </a:p>
        </p:txBody>
      </p:sp>
      <p:sp>
        <p:nvSpPr>
          <p:cNvPr id="17" name="Rounded Rectangle 16">
            <a:extLst>
              <a:ext uri="{FF2B5EF4-FFF2-40B4-BE49-F238E27FC236}">
                <a16:creationId xmlns:a16="http://schemas.microsoft.com/office/drawing/2014/main" id="{D5D37A6F-D2C5-7443-AA56-C84238845BC6}"/>
              </a:ext>
            </a:extLst>
          </p:cNvPr>
          <p:cNvSpPr/>
          <p:nvPr/>
        </p:nvSpPr>
        <p:spPr>
          <a:xfrm>
            <a:off x="2654964" y="1982765"/>
            <a:ext cx="781255" cy="64586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t>MLib</a:t>
            </a:r>
            <a:endParaRPr lang="en-US" dirty="0"/>
          </a:p>
        </p:txBody>
      </p:sp>
      <p:sp>
        <p:nvSpPr>
          <p:cNvPr id="18" name="Rounded Rectangle 17">
            <a:extLst>
              <a:ext uri="{FF2B5EF4-FFF2-40B4-BE49-F238E27FC236}">
                <a16:creationId xmlns:a16="http://schemas.microsoft.com/office/drawing/2014/main" id="{8598E5AC-682A-1D4C-862F-9880E12CD11E}"/>
              </a:ext>
            </a:extLst>
          </p:cNvPr>
          <p:cNvSpPr/>
          <p:nvPr/>
        </p:nvSpPr>
        <p:spPr>
          <a:xfrm>
            <a:off x="3551617" y="1982767"/>
            <a:ext cx="911816" cy="64586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a:t>GraphX</a:t>
            </a:r>
            <a:endParaRPr lang="en-US" dirty="0"/>
          </a:p>
        </p:txBody>
      </p:sp>
      <p:sp>
        <p:nvSpPr>
          <p:cNvPr id="20" name="Rounded Rectangle 19">
            <a:extLst>
              <a:ext uri="{FF2B5EF4-FFF2-40B4-BE49-F238E27FC236}">
                <a16:creationId xmlns:a16="http://schemas.microsoft.com/office/drawing/2014/main" id="{F35CFD75-53C1-9F4B-A568-E169601A26A2}"/>
              </a:ext>
            </a:extLst>
          </p:cNvPr>
          <p:cNvSpPr/>
          <p:nvPr/>
        </p:nvSpPr>
        <p:spPr>
          <a:xfrm>
            <a:off x="457200" y="2758277"/>
            <a:ext cx="4003675" cy="43133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Spark Core Engine</a:t>
            </a:r>
          </a:p>
        </p:txBody>
      </p:sp>
      <p:sp>
        <p:nvSpPr>
          <p:cNvPr id="21" name="Rounded Rectangle 20">
            <a:extLst>
              <a:ext uri="{FF2B5EF4-FFF2-40B4-BE49-F238E27FC236}">
                <a16:creationId xmlns:a16="http://schemas.microsoft.com/office/drawing/2014/main" id="{24EC6830-8C38-8140-A23F-24DDFEBE88A3}"/>
              </a:ext>
            </a:extLst>
          </p:cNvPr>
          <p:cNvSpPr/>
          <p:nvPr/>
        </p:nvSpPr>
        <p:spPr>
          <a:xfrm>
            <a:off x="457200" y="3319255"/>
            <a:ext cx="4003675" cy="43133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DataStax Spark-Cassandra Connector</a:t>
            </a:r>
          </a:p>
        </p:txBody>
      </p:sp>
      <p:sp>
        <p:nvSpPr>
          <p:cNvPr id="22" name="Rounded Rectangle 21">
            <a:extLst>
              <a:ext uri="{FF2B5EF4-FFF2-40B4-BE49-F238E27FC236}">
                <a16:creationId xmlns:a16="http://schemas.microsoft.com/office/drawing/2014/main" id="{E7C88D62-169A-C846-861D-558C4148DA55}"/>
              </a:ext>
            </a:extLst>
          </p:cNvPr>
          <p:cNvSpPr/>
          <p:nvPr/>
        </p:nvSpPr>
        <p:spPr>
          <a:xfrm>
            <a:off x="457200" y="3880233"/>
            <a:ext cx="4003676" cy="43133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Cassandra</a:t>
            </a:r>
            <a:endParaRPr lang="en-US" dirty="0"/>
          </a:p>
        </p:txBody>
      </p:sp>
      <p:grpSp>
        <p:nvGrpSpPr>
          <p:cNvPr id="36" name="Group 35">
            <a:extLst>
              <a:ext uri="{FF2B5EF4-FFF2-40B4-BE49-F238E27FC236}">
                <a16:creationId xmlns:a16="http://schemas.microsoft.com/office/drawing/2014/main" id="{F90C8259-6A7B-7F4A-93CE-00C54A96295A}"/>
              </a:ext>
            </a:extLst>
          </p:cNvPr>
          <p:cNvGrpSpPr/>
          <p:nvPr/>
        </p:nvGrpSpPr>
        <p:grpSpPr>
          <a:xfrm>
            <a:off x="6668943" y="1711865"/>
            <a:ext cx="1185812" cy="1179538"/>
            <a:chOff x="6890091" y="1715928"/>
            <a:chExt cx="1185812" cy="1179538"/>
          </a:xfrm>
        </p:grpSpPr>
        <p:grpSp>
          <p:nvGrpSpPr>
            <p:cNvPr id="31" name="Group 30">
              <a:extLst>
                <a:ext uri="{FF2B5EF4-FFF2-40B4-BE49-F238E27FC236}">
                  <a16:creationId xmlns:a16="http://schemas.microsoft.com/office/drawing/2014/main" id="{6E048A45-DFF7-B342-8261-B8940CAADE56}"/>
                </a:ext>
              </a:extLst>
            </p:cNvPr>
            <p:cNvGrpSpPr/>
            <p:nvPr/>
          </p:nvGrpSpPr>
          <p:grpSpPr>
            <a:xfrm>
              <a:off x="6890091" y="1715928"/>
              <a:ext cx="1185812" cy="1179538"/>
              <a:chOff x="4460875" y="3317866"/>
              <a:chExt cx="1185812" cy="1179538"/>
            </a:xfrm>
          </p:grpSpPr>
          <p:pic>
            <p:nvPicPr>
              <p:cNvPr id="24" name="Picture 23">
                <a:extLst>
                  <a:ext uri="{FF2B5EF4-FFF2-40B4-BE49-F238E27FC236}">
                    <a16:creationId xmlns:a16="http://schemas.microsoft.com/office/drawing/2014/main" id="{DF1A1B92-B123-A04B-A366-9C4AEA9B1CE8}"/>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460875" y="3317866"/>
                <a:ext cx="1185812" cy="1179538"/>
              </a:xfrm>
              <a:prstGeom prst="rect">
                <a:avLst/>
              </a:prstGeom>
            </p:spPr>
          </p:pic>
          <p:sp>
            <p:nvSpPr>
              <p:cNvPr id="25" name="Oval 24">
                <a:extLst>
                  <a:ext uri="{FF2B5EF4-FFF2-40B4-BE49-F238E27FC236}">
                    <a16:creationId xmlns:a16="http://schemas.microsoft.com/office/drawing/2014/main" id="{DFA37E7B-508F-3A41-88E7-430B9CC25B30}"/>
                  </a:ext>
                </a:extLst>
              </p:cNvPr>
              <p:cNvSpPr/>
              <p:nvPr/>
            </p:nvSpPr>
            <p:spPr>
              <a:xfrm>
                <a:off x="4974297" y="3439413"/>
                <a:ext cx="158968" cy="1544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86C8E88-F81D-7C4B-9B16-6BDD3E389B25}"/>
                  </a:ext>
                </a:extLst>
              </p:cNvPr>
              <p:cNvSpPr/>
              <p:nvPr/>
            </p:nvSpPr>
            <p:spPr>
              <a:xfrm>
                <a:off x="5319197" y="3630313"/>
                <a:ext cx="158968" cy="1544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D30F2C6-C9EB-9343-B631-6887E00EF36E}"/>
                  </a:ext>
                </a:extLst>
              </p:cNvPr>
              <p:cNvSpPr/>
              <p:nvPr/>
            </p:nvSpPr>
            <p:spPr>
              <a:xfrm>
                <a:off x="5319197" y="4024950"/>
                <a:ext cx="158968" cy="1544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A4E2370-E623-294F-B778-1F85E07F9CE7}"/>
                  </a:ext>
                </a:extLst>
              </p:cNvPr>
              <p:cNvSpPr/>
              <p:nvPr/>
            </p:nvSpPr>
            <p:spPr>
              <a:xfrm>
                <a:off x="4972694" y="4227082"/>
                <a:ext cx="158968" cy="1544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1D1A3448-4D85-1240-9A26-F3CD968C7C94}"/>
                  </a:ext>
                </a:extLst>
              </p:cNvPr>
              <p:cNvSpPr/>
              <p:nvPr/>
            </p:nvSpPr>
            <p:spPr>
              <a:xfrm>
                <a:off x="4626183" y="3630313"/>
                <a:ext cx="158968" cy="1544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79A4E8D-F406-164D-BBF8-9082B6F78C5C}"/>
                  </a:ext>
                </a:extLst>
              </p:cNvPr>
              <p:cNvSpPr/>
              <p:nvPr/>
            </p:nvSpPr>
            <p:spPr>
              <a:xfrm>
                <a:off x="4626185" y="4024948"/>
                <a:ext cx="158968" cy="1544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4" name="Content Placeholder 5">
              <a:extLst>
                <a:ext uri="{FF2B5EF4-FFF2-40B4-BE49-F238E27FC236}">
                  <a16:creationId xmlns:a16="http://schemas.microsoft.com/office/drawing/2014/main" id="{45A02C97-3DCF-9D47-8829-13F6E414CDB9}"/>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238947" y="2144128"/>
              <a:ext cx="554519" cy="277212"/>
            </a:xfrm>
            <a:prstGeom prst="rect">
              <a:avLst/>
            </a:prstGeom>
          </p:spPr>
        </p:pic>
      </p:grpSp>
      <p:pic>
        <p:nvPicPr>
          <p:cNvPr id="23" name="Picture 22">
            <a:extLst>
              <a:ext uri="{FF2B5EF4-FFF2-40B4-BE49-F238E27FC236}">
                <a16:creationId xmlns:a16="http://schemas.microsoft.com/office/drawing/2014/main" id="{BF7DE89A-CE08-6646-8A33-1B63691D436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313723" y="1711865"/>
            <a:ext cx="1185812" cy="1179538"/>
          </a:xfrm>
          <a:prstGeom prst="rect">
            <a:avLst/>
          </a:prstGeom>
        </p:spPr>
      </p:pic>
      <p:pic>
        <p:nvPicPr>
          <p:cNvPr id="35" name="Picture 2" descr="http://upload.wikimedia.org/wikipedia/commons/e/ea/Spark-logo-192x100px.png">
            <a:extLst>
              <a:ext uri="{FF2B5EF4-FFF2-40B4-BE49-F238E27FC236}">
                <a16:creationId xmlns:a16="http://schemas.microsoft.com/office/drawing/2014/main" id="{8412BAE5-97CC-2846-BDD1-82A8FBFB1BFF}"/>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5662667" y="2142575"/>
            <a:ext cx="484137" cy="252155"/>
          </a:xfrm>
          <a:prstGeom prst="rect">
            <a:avLst/>
          </a:prstGeom>
          <a:noFill/>
          <a:extLst>
            <a:ext uri="{909E8E84-426E-40DD-AFC4-6F175D3DCCD1}">
              <a14:hiddenFill xmlns:a14="http://schemas.microsoft.com/office/drawing/2010/main">
                <a:solidFill>
                  <a:srgbClr val="FFFFFF"/>
                </a:solidFill>
              </a14:hiddenFill>
            </a:ext>
          </a:extLst>
        </p:spPr>
      </p:pic>
      <p:sp>
        <p:nvSpPr>
          <p:cNvPr id="39" name="Block Arc 38">
            <a:extLst>
              <a:ext uri="{FF2B5EF4-FFF2-40B4-BE49-F238E27FC236}">
                <a16:creationId xmlns:a16="http://schemas.microsoft.com/office/drawing/2014/main" id="{3A268601-C729-1349-B6DB-DCFF96DFC315}"/>
              </a:ext>
            </a:extLst>
          </p:cNvPr>
          <p:cNvSpPr/>
          <p:nvPr/>
        </p:nvSpPr>
        <p:spPr>
          <a:xfrm>
            <a:off x="5928068" y="1621497"/>
            <a:ext cx="1296709" cy="359407"/>
          </a:xfrm>
          <a:prstGeom prst="blockArc">
            <a:avLst>
              <a:gd name="adj1" fmla="val 10800000"/>
              <a:gd name="adj2" fmla="val 21436487"/>
              <a:gd name="adj3" fmla="val 1141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Block Arc 39">
            <a:extLst>
              <a:ext uri="{FF2B5EF4-FFF2-40B4-BE49-F238E27FC236}">
                <a16:creationId xmlns:a16="http://schemas.microsoft.com/office/drawing/2014/main" id="{46A1CE06-33E5-BE4F-BE9F-593CB44684C2}"/>
              </a:ext>
            </a:extLst>
          </p:cNvPr>
          <p:cNvSpPr/>
          <p:nvPr/>
        </p:nvSpPr>
        <p:spPr>
          <a:xfrm>
            <a:off x="5628945" y="1840518"/>
            <a:ext cx="1296709" cy="359407"/>
          </a:xfrm>
          <a:prstGeom prst="blockArc">
            <a:avLst>
              <a:gd name="adj1" fmla="val 10800000"/>
              <a:gd name="adj2" fmla="val 21436487"/>
              <a:gd name="adj3" fmla="val 1141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Block Arc 40">
            <a:extLst>
              <a:ext uri="{FF2B5EF4-FFF2-40B4-BE49-F238E27FC236}">
                <a16:creationId xmlns:a16="http://schemas.microsoft.com/office/drawing/2014/main" id="{656717DF-4E2A-9B4C-89DE-2B33B656418F}"/>
              </a:ext>
            </a:extLst>
          </p:cNvPr>
          <p:cNvSpPr/>
          <p:nvPr/>
        </p:nvSpPr>
        <p:spPr>
          <a:xfrm>
            <a:off x="5610187" y="2306111"/>
            <a:ext cx="1296709" cy="282308"/>
          </a:xfrm>
          <a:prstGeom prst="blockArc">
            <a:avLst>
              <a:gd name="adj1" fmla="val 10800000"/>
              <a:gd name="adj2" fmla="val 21436487"/>
              <a:gd name="adj3" fmla="val 1141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Block Arc 41">
            <a:extLst>
              <a:ext uri="{FF2B5EF4-FFF2-40B4-BE49-F238E27FC236}">
                <a16:creationId xmlns:a16="http://schemas.microsoft.com/office/drawing/2014/main" id="{E1DA7B2C-CC01-2947-8C56-5B6396873C18}"/>
              </a:ext>
            </a:extLst>
          </p:cNvPr>
          <p:cNvSpPr/>
          <p:nvPr/>
        </p:nvSpPr>
        <p:spPr>
          <a:xfrm flipV="1">
            <a:off x="5936419" y="2616169"/>
            <a:ext cx="1296709" cy="311866"/>
          </a:xfrm>
          <a:prstGeom prst="blockArc">
            <a:avLst>
              <a:gd name="adj1" fmla="val 10800000"/>
              <a:gd name="adj2" fmla="val 21436487"/>
              <a:gd name="adj3" fmla="val 1141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Block Arc 42">
            <a:extLst>
              <a:ext uri="{FF2B5EF4-FFF2-40B4-BE49-F238E27FC236}">
                <a16:creationId xmlns:a16="http://schemas.microsoft.com/office/drawing/2014/main" id="{BCB0152E-B9E2-0045-BD40-56EA2498200B}"/>
              </a:ext>
            </a:extLst>
          </p:cNvPr>
          <p:cNvSpPr/>
          <p:nvPr/>
        </p:nvSpPr>
        <p:spPr>
          <a:xfrm flipV="1">
            <a:off x="6277299" y="2421889"/>
            <a:ext cx="1296709" cy="311866"/>
          </a:xfrm>
          <a:prstGeom prst="blockArc">
            <a:avLst>
              <a:gd name="adj1" fmla="val 10800000"/>
              <a:gd name="adj2" fmla="val 21436487"/>
              <a:gd name="adj3" fmla="val 1141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Block Arc 43">
            <a:extLst>
              <a:ext uri="{FF2B5EF4-FFF2-40B4-BE49-F238E27FC236}">
                <a16:creationId xmlns:a16="http://schemas.microsoft.com/office/drawing/2014/main" id="{71A56415-F906-2B4E-A4E5-1406FC51424A}"/>
              </a:ext>
            </a:extLst>
          </p:cNvPr>
          <p:cNvSpPr/>
          <p:nvPr/>
        </p:nvSpPr>
        <p:spPr>
          <a:xfrm flipV="1">
            <a:off x="6265380" y="2016712"/>
            <a:ext cx="1296709" cy="311866"/>
          </a:xfrm>
          <a:prstGeom prst="blockArc">
            <a:avLst>
              <a:gd name="adj1" fmla="val 10800000"/>
              <a:gd name="adj2" fmla="val 21436487"/>
              <a:gd name="adj3" fmla="val 1141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65" name="Group 64">
            <a:extLst>
              <a:ext uri="{FF2B5EF4-FFF2-40B4-BE49-F238E27FC236}">
                <a16:creationId xmlns:a16="http://schemas.microsoft.com/office/drawing/2014/main" id="{26D12EFB-1604-F846-BB29-DCA2A2B5678C}"/>
              </a:ext>
            </a:extLst>
          </p:cNvPr>
          <p:cNvGrpSpPr/>
          <p:nvPr/>
        </p:nvGrpSpPr>
        <p:grpSpPr>
          <a:xfrm>
            <a:off x="5995090" y="3346043"/>
            <a:ext cx="1185812" cy="1179538"/>
            <a:chOff x="5492802" y="3674970"/>
            <a:chExt cx="1185812" cy="1179538"/>
          </a:xfrm>
        </p:grpSpPr>
        <p:pic>
          <p:nvPicPr>
            <p:cNvPr id="46" name="Picture 45">
              <a:extLst>
                <a:ext uri="{FF2B5EF4-FFF2-40B4-BE49-F238E27FC236}">
                  <a16:creationId xmlns:a16="http://schemas.microsoft.com/office/drawing/2014/main" id="{32B887D7-D851-2749-97B2-D443B2AB33A7}"/>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492802" y="3674970"/>
              <a:ext cx="1185812" cy="1179538"/>
            </a:xfrm>
            <a:prstGeom prst="rect">
              <a:avLst/>
            </a:prstGeom>
          </p:spPr>
        </p:pic>
        <p:sp>
          <p:nvSpPr>
            <p:cNvPr id="59" name="Chord 58">
              <a:extLst>
                <a:ext uri="{FF2B5EF4-FFF2-40B4-BE49-F238E27FC236}">
                  <a16:creationId xmlns:a16="http://schemas.microsoft.com/office/drawing/2014/main" id="{C52280E8-1636-C74E-B18C-9C652BFECE4B}"/>
                </a:ext>
              </a:extLst>
            </p:cNvPr>
            <p:cNvSpPr/>
            <p:nvPr/>
          </p:nvSpPr>
          <p:spPr>
            <a:xfrm>
              <a:off x="5663739" y="3977757"/>
              <a:ext cx="148582" cy="164847"/>
            </a:xfrm>
            <a:prstGeom prst="chord">
              <a:avLst>
                <a:gd name="adj1" fmla="val 2700000"/>
                <a:gd name="adj2" fmla="val 1396130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0" name="Chord 59">
              <a:extLst>
                <a:ext uri="{FF2B5EF4-FFF2-40B4-BE49-F238E27FC236}">
                  <a16:creationId xmlns:a16="http://schemas.microsoft.com/office/drawing/2014/main" id="{CAFFB5B4-63C7-8E46-9579-EEAB7A3FDCAE}"/>
                </a:ext>
              </a:extLst>
            </p:cNvPr>
            <p:cNvSpPr/>
            <p:nvPr/>
          </p:nvSpPr>
          <p:spPr>
            <a:xfrm>
              <a:off x="5663738" y="4374086"/>
              <a:ext cx="148582" cy="164847"/>
            </a:xfrm>
            <a:prstGeom prst="chord">
              <a:avLst>
                <a:gd name="adj1" fmla="val 2700000"/>
                <a:gd name="adj2" fmla="val 1396130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Chord 60">
              <a:extLst>
                <a:ext uri="{FF2B5EF4-FFF2-40B4-BE49-F238E27FC236}">
                  <a16:creationId xmlns:a16="http://schemas.microsoft.com/office/drawing/2014/main" id="{15406F67-C755-5F43-9B5A-422AF45BB592}"/>
                </a:ext>
              </a:extLst>
            </p:cNvPr>
            <p:cNvSpPr/>
            <p:nvPr/>
          </p:nvSpPr>
          <p:spPr>
            <a:xfrm>
              <a:off x="6010103" y="4579045"/>
              <a:ext cx="148582" cy="164847"/>
            </a:xfrm>
            <a:prstGeom prst="chord">
              <a:avLst>
                <a:gd name="adj1" fmla="val 2700000"/>
                <a:gd name="adj2" fmla="val 1396130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2" name="Chord 61">
              <a:extLst>
                <a:ext uri="{FF2B5EF4-FFF2-40B4-BE49-F238E27FC236}">
                  <a16:creationId xmlns:a16="http://schemas.microsoft.com/office/drawing/2014/main" id="{FF14E6FC-C415-8248-A336-6A34467CC76E}"/>
                </a:ext>
              </a:extLst>
            </p:cNvPr>
            <p:cNvSpPr/>
            <p:nvPr/>
          </p:nvSpPr>
          <p:spPr>
            <a:xfrm>
              <a:off x="6353696" y="4373997"/>
              <a:ext cx="148582" cy="164847"/>
            </a:xfrm>
            <a:prstGeom prst="chord">
              <a:avLst>
                <a:gd name="adj1" fmla="val 2700000"/>
                <a:gd name="adj2" fmla="val 1396130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3" name="Chord 62">
              <a:extLst>
                <a:ext uri="{FF2B5EF4-FFF2-40B4-BE49-F238E27FC236}">
                  <a16:creationId xmlns:a16="http://schemas.microsoft.com/office/drawing/2014/main" id="{94DE1E87-3139-324A-A35E-EC1422DCD613}"/>
                </a:ext>
              </a:extLst>
            </p:cNvPr>
            <p:cNvSpPr/>
            <p:nvPr/>
          </p:nvSpPr>
          <p:spPr>
            <a:xfrm>
              <a:off x="6353696" y="3974982"/>
              <a:ext cx="148582" cy="164847"/>
            </a:xfrm>
            <a:prstGeom prst="chord">
              <a:avLst>
                <a:gd name="adj1" fmla="val 2700000"/>
                <a:gd name="adj2" fmla="val 1396130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Chord 63">
              <a:extLst>
                <a:ext uri="{FF2B5EF4-FFF2-40B4-BE49-F238E27FC236}">
                  <a16:creationId xmlns:a16="http://schemas.microsoft.com/office/drawing/2014/main" id="{7C978086-5F1D-8A45-8996-6FD9CE952E63}"/>
                </a:ext>
              </a:extLst>
            </p:cNvPr>
            <p:cNvSpPr/>
            <p:nvPr/>
          </p:nvSpPr>
          <p:spPr>
            <a:xfrm>
              <a:off x="6010101" y="3775479"/>
              <a:ext cx="148582" cy="164847"/>
            </a:xfrm>
            <a:prstGeom prst="chord">
              <a:avLst>
                <a:gd name="adj1" fmla="val 2700000"/>
                <a:gd name="adj2" fmla="val 1396130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66" name="Shape 1388">
            <a:extLst>
              <a:ext uri="{FF2B5EF4-FFF2-40B4-BE49-F238E27FC236}">
                <a16:creationId xmlns:a16="http://schemas.microsoft.com/office/drawing/2014/main" id="{C75E7B63-7866-BC46-BBD1-9168246CEF87}"/>
              </a:ext>
            </a:extLst>
          </p:cNvPr>
          <p:cNvSpPr/>
          <p:nvPr/>
        </p:nvSpPr>
        <p:spPr>
          <a:xfrm>
            <a:off x="7011913" y="3776208"/>
            <a:ext cx="1009415" cy="182881"/>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000000"/>
              </a:buClr>
              <a:buSzPts val="1050"/>
              <a:buFont typeface="Arial"/>
              <a:buNone/>
            </a:pPr>
            <a:r>
              <a:rPr lang="en" sz="1050" b="0" i="0" u="none" strike="noStrike" cap="none" dirty="0">
                <a:solidFill>
                  <a:srgbClr val="000000"/>
                </a:solidFill>
                <a:latin typeface="Arial"/>
                <a:ea typeface="Arial"/>
                <a:cs typeface="Arial"/>
                <a:sym typeface="Arial"/>
              </a:rPr>
              <a:t>Analytics Data Center</a:t>
            </a:r>
            <a:endParaRPr dirty="0"/>
          </a:p>
        </p:txBody>
      </p:sp>
    </p:spTree>
    <p:extLst>
      <p:ext uri="{BB962C8B-B14F-4D97-AF65-F5344CB8AC3E}">
        <p14:creationId xmlns:p14="http://schemas.microsoft.com/office/powerpoint/2010/main" val="3108055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4BA77-BF46-194E-8434-B9238E24548D}"/>
              </a:ext>
            </a:extLst>
          </p:cNvPr>
          <p:cNvSpPr>
            <a:spLocks noGrp="1"/>
          </p:cNvSpPr>
          <p:nvPr>
            <p:ph type="title"/>
          </p:nvPr>
        </p:nvSpPr>
        <p:spPr/>
        <p:txBody>
          <a:bodyPr/>
          <a:lstStyle/>
          <a:p>
            <a:r>
              <a:rPr lang="en-US" dirty="0"/>
              <a:t>Dse Graph</a:t>
            </a:r>
          </a:p>
        </p:txBody>
      </p:sp>
      <p:sp>
        <p:nvSpPr>
          <p:cNvPr id="5" name="Date Placeholder 4">
            <a:extLst>
              <a:ext uri="{FF2B5EF4-FFF2-40B4-BE49-F238E27FC236}">
                <a16:creationId xmlns:a16="http://schemas.microsoft.com/office/drawing/2014/main" id="{D5D07F6C-4FB3-B54C-B681-880ADF794A65}"/>
              </a:ext>
            </a:extLst>
          </p:cNvPr>
          <p:cNvSpPr>
            <a:spLocks noGrp="1"/>
          </p:cNvSpPr>
          <p:nvPr>
            <p:ph type="dt" sz="half" idx="2"/>
          </p:nvPr>
        </p:nvSpPr>
        <p:spPr/>
        <p:txBody>
          <a:bodyPr/>
          <a:lstStyle/>
          <a:p>
            <a:r>
              <a:rPr lang="en-US" dirty="0"/>
              <a:t>© DataStax, All Rights Reserved.</a:t>
            </a:r>
            <a:endParaRPr lang="mr-IN" dirty="0"/>
          </a:p>
        </p:txBody>
      </p:sp>
      <p:sp>
        <p:nvSpPr>
          <p:cNvPr id="4" name="Slide Number Placeholder 3">
            <a:extLst>
              <a:ext uri="{FF2B5EF4-FFF2-40B4-BE49-F238E27FC236}">
                <a16:creationId xmlns:a16="http://schemas.microsoft.com/office/drawing/2014/main" id="{1C1EEBFD-F99E-AC48-8305-086611CA33A9}"/>
              </a:ext>
            </a:extLst>
          </p:cNvPr>
          <p:cNvSpPr>
            <a:spLocks noGrp="1"/>
          </p:cNvSpPr>
          <p:nvPr>
            <p:ph type="sldNum" sz="quarter" idx="4"/>
          </p:nvPr>
        </p:nvSpPr>
        <p:spPr/>
        <p:txBody>
          <a:bodyPr/>
          <a:lstStyle/>
          <a:p>
            <a:fld id="{625532A8-9998-1545-8016-7D9932388623}" type="slidenum">
              <a:rPr lang="uk-UA" smtClean="0"/>
              <a:pPr/>
              <a:t>41</a:t>
            </a:fld>
            <a:endParaRPr lang="uk-UA"/>
          </a:p>
        </p:txBody>
      </p:sp>
      <p:pic>
        <p:nvPicPr>
          <p:cNvPr id="6" name="Shape 554">
            <a:extLst>
              <a:ext uri="{FF2B5EF4-FFF2-40B4-BE49-F238E27FC236}">
                <a16:creationId xmlns:a16="http://schemas.microsoft.com/office/drawing/2014/main" id="{91BCE566-0394-4140-8B6B-F65DD8C90730}"/>
              </a:ext>
            </a:extLst>
          </p:cNvPr>
          <p:cNvPicPr preferRelativeResize="0"/>
          <p:nvPr/>
        </p:nvPicPr>
        <p:blipFill rotWithShape="1">
          <a:blip r:embed="rId3">
            <a:clrChange>
              <a:clrFrom>
                <a:srgbClr val="FFFFFF"/>
              </a:clrFrom>
              <a:clrTo>
                <a:srgbClr val="FFFFFF">
                  <a:alpha val="0"/>
                </a:srgbClr>
              </a:clrTo>
            </a:clrChange>
            <a:alphaModFix/>
          </a:blip>
          <a:srcRect/>
          <a:stretch/>
        </p:blipFill>
        <p:spPr>
          <a:xfrm>
            <a:off x="4572000" y="177730"/>
            <a:ext cx="1733804" cy="733532"/>
          </a:xfrm>
          <a:prstGeom prst="rect">
            <a:avLst/>
          </a:prstGeom>
          <a:noFill/>
          <a:ln>
            <a:noFill/>
          </a:ln>
        </p:spPr>
      </p:pic>
      <p:pic>
        <p:nvPicPr>
          <p:cNvPr id="7" name="Shape 555">
            <a:extLst>
              <a:ext uri="{FF2B5EF4-FFF2-40B4-BE49-F238E27FC236}">
                <a16:creationId xmlns:a16="http://schemas.microsoft.com/office/drawing/2014/main" id="{CB02F758-5340-004A-A232-111D94227CFD}"/>
              </a:ext>
            </a:extLst>
          </p:cNvPr>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6748525" y="278582"/>
            <a:ext cx="1695936" cy="586309"/>
          </a:xfrm>
          <a:prstGeom prst="rect">
            <a:avLst/>
          </a:prstGeom>
          <a:noFill/>
          <a:ln>
            <a:noFill/>
          </a:ln>
        </p:spPr>
      </p:pic>
      <p:pic>
        <p:nvPicPr>
          <p:cNvPr id="9" name="Shape 553">
            <a:extLst>
              <a:ext uri="{FF2B5EF4-FFF2-40B4-BE49-F238E27FC236}">
                <a16:creationId xmlns:a16="http://schemas.microsoft.com/office/drawing/2014/main" id="{A3DABFFA-6CCF-5E44-A58C-4C43FD7FD5F4}"/>
              </a:ext>
            </a:extLst>
          </p:cNvPr>
          <p:cNvPicPr preferRelativeResize="0">
            <a:picLocks/>
          </p:cNvPicPr>
          <p:nvPr/>
        </p:nvPicPr>
        <p:blipFill rotWithShape="1">
          <a:blip r:embed="rId5">
            <a:clrChange>
              <a:clrFrom>
                <a:srgbClr val="FFFFFF"/>
              </a:clrFrom>
              <a:clrTo>
                <a:srgbClr val="FFFFFF">
                  <a:alpha val="0"/>
                </a:srgbClr>
              </a:clrTo>
            </a:clrChange>
            <a:alphaModFix/>
          </a:blip>
          <a:srcRect/>
          <a:stretch/>
        </p:blipFill>
        <p:spPr>
          <a:xfrm>
            <a:off x="3670732" y="1401585"/>
            <a:ext cx="5146708" cy="3524903"/>
          </a:xfrm>
          <a:prstGeom prst="rect">
            <a:avLst/>
          </a:prstGeom>
          <a:noFill/>
          <a:ln>
            <a:noFill/>
          </a:ln>
        </p:spPr>
      </p:pic>
      <p:sp>
        <p:nvSpPr>
          <p:cNvPr id="11" name="Shape 1359">
            <a:extLst>
              <a:ext uri="{FF2B5EF4-FFF2-40B4-BE49-F238E27FC236}">
                <a16:creationId xmlns:a16="http://schemas.microsoft.com/office/drawing/2014/main" id="{DFCB71CF-F8CD-AB4F-8EDD-D74DF144AE80}"/>
              </a:ext>
            </a:extLst>
          </p:cNvPr>
          <p:cNvSpPr txBox="1">
            <a:spLocks noGrp="1"/>
          </p:cNvSpPr>
          <p:nvPr>
            <p:ph sz="quarter" idx="16"/>
          </p:nvPr>
        </p:nvSpPr>
        <p:spPr>
          <a:xfrm>
            <a:off x="243840" y="1064826"/>
            <a:ext cx="4508634" cy="3477087"/>
          </a:xfrm>
        </p:spPr>
        <p:txBody>
          <a:bodyPr/>
          <a:lstStyle/>
          <a:p>
            <a:pPr marL="285750" indent="-285750">
              <a:buFont typeface="Arial" panose="020B0604020202020204" pitchFamily="34" charset="0"/>
              <a:buChar char="•"/>
            </a:pPr>
            <a:r>
              <a:rPr lang="en-GB" dirty="0"/>
              <a:t>A scalable, distributed graph database optimized for storing, traversing, and querying complex graph data in real- time</a:t>
            </a:r>
          </a:p>
          <a:p>
            <a:pPr lvl="1"/>
            <a:r>
              <a:rPr lang="en-GB" dirty="0"/>
              <a:t>Value data between relationships</a:t>
            </a:r>
          </a:p>
          <a:p>
            <a:pPr lvl="1"/>
            <a:r>
              <a:rPr lang="en-GB" dirty="0"/>
              <a:t>DSE Analytics and Search integrated</a:t>
            </a:r>
          </a:p>
          <a:p>
            <a:pPr lvl="1"/>
            <a:endParaRPr lang="en-GB" dirty="0">
              <a:sym typeface="Arial"/>
            </a:endParaRPr>
          </a:p>
          <a:p>
            <a:pPr lvl="0"/>
            <a:r>
              <a:rPr lang="en-GB" dirty="0">
                <a:sym typeface="Arial"/>
              </a:rPr>
              <a:t>Perfect for use cases:</a:t>
            </a:r>
            <a:endParaRPr lang="en-GB" dirty="0"/>
          </a:p>
          <a:p>
            <a:pPr lvl="1"/>
            <a:r>
              <a:rPr lang="en-GB" dirty="0">
                <a:sym typeface="Arial"/>
              </a:rPr>
              <a:t>Customer 360</a:t>
            </a:r>
            <a:endParaRPr lang="en-GB" dirty="0"/>
          </a:p>
          <a:p>
            <a:pPr lvl="1"/>
            <a:r>
              <a:rPr lang="en-GB" dirty="0">
                <a:sym typeface="Arial"/>
              </a:rPr>
              <a:t>Recommendations</a:t>
            </a:r>
            <a:endParaRPr lang="en-GB" dirty="0"/>
          </a:p>
          <a:p>
            <a:pPr lvl="1"/>
            <a:r>
              <a:rPr lang="en-GB" dirty="0">
                <a:sym typeface="Arial"/>
              </a:rPr>
              <a:t>Fraud Detection</a:t>
            </a:r>
          </a:p>
          <a:p>
            <a:pPr lvl="0"/>
            <a:endParaRPr lang="en-GB" dirty="0">
              <a:sym typeface="Arial"/>
            </a:endParaRPr>
          </a:p>
        </p:txBody>
      </p:sp>
    </p:spTree>
    <p:extLst>
      <p:ext uri="{BB962C8B-B14F-4D97-AF65-F5344CB8AC3E}">
        <p14:creationId xmlns:p14="http://schemas.microsoft.com/office/powerpoint/2010/main" val="8828819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4" descr="https://lh6.googleusercontent.com/vGFT2UZCAR9--bgkZnUfABlElaMBukcq06cFh6iDG20LP8Yp-nxKEQft8RjBtmsIKM8U57b6jJtOdPwfoBKaPX-OyWXr51jde-nyL1S-YhpXPUJfpSzS1rkv_Nu1j43ZFJFs8n-oztM">
            <a:extLst>
              <a:ext uri="{FF2B5EF4-FFF2-40B4-BE49-F238E27FC236}">
                <a16:creationId xmlns:a16="http://schemas.microsoft.com/office/drawing/2014/main" id="{207DDDC9-8427-744B-8FF8-704AF4FDDF52}"/>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2304162" y="747942"/>
            <a:ext cx="4229099" cy="42290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6A7FAD0-F7D6-C146-AB3B-3FFC98018A42}"/>
              </a:ext>
            </a:extLst>
          </p:cNvPr>
          <p:cNvSpPr>
            <a:spLocks noGrp="1"/>
          </p:cNvSpPr>
          <p:nvPr>
            <p:ph type="title"/>
          </p:nvPr>
        </p:nvSpPr>
        <p:spPr/>
        <p:txBody>
          <a:bodyPr/>
          <a:lstStyle/>
          <a:p>
            <a:r>
              <a:rPr lang="en-US" dirty="0"/>
              <a:t>OSS Foundations, Integrated for the Enterprise</a:t>
            </a:r>
          </a:p>
        </p:txBody>
      </p:sp>
      <p:sp>
        <p:nvSpPr>
          <p:cNvPr id="5" name="Date Placeholder 4">
            <a:extLst>
              <a:ext uri="{FF2B5EF4-FFF2-40B4-BE49-F238E27FC236}">
                <a16:creationId xmlns:a16="http://schemas.microsoft.com/office/drawing/2014/main" id="{836A96F8-3D7E-A440-8E9D-402BC00437CB}"/>
              </a:ext>
            </a:extLst>
          </p:cNvPr>
          <p:cNvSpPr>
            <a:spLocks noGrp="1"/>
          </p:cNvSpPr>
          <p:nvPr>
            <p:ph type="dt" sz="half" idx="2"/>
          </p:nvPr>
        </p:nvSpPr>
        <p:spPr/>
        <p:txBody>
          <a:bodyPr/>
          <a:lstStyle/>
          <a:p>
            <a:pPr defTabSz="457200"/>
            <a:r>
              <a:rPr lang="en-US" dirty="0"/>
              <a:t>© DataStax, All Rights Reserved.</a:t>
            </a:r>
            <a:endParaRPr lang="mr-IN" dirty="0"/>
          </a:p>
        </p:txBody>
      </p:sp>
      <p:sp>
        <p:nvSpPr>
          <p:cNvPr id="4" name="Slide Number Placeholder 3">
            <a:extLst>
              <a:ext uri="{FF2B5EF4-FFF2-40B4-BE49-F238E27FC236}">
                <a16:creationId xmlns:a16="http://schemas.microsoft.com/office/drawing/2014/main" id="{45BB364F-4BF6-D54C-B29A-1B8694D41334}"/>
              </a:ext>
            </a:extLst>
          </p:cNvPr>
          <p:cNvSpPr>
            <a:spLocks noGrp="1"/>
          </p:cNvSpPr>
          <p:nvPr>
            <p:ph type="sldNum" sz="quarter" idx="4"/>
          </p:nvPr>
        </p:nvSpPr>
        <p:spPr/>
        <p:txBody>
          <a:bodyPr/>
          <a:lstStyle/>
          <a:p>
            <a:pPr algn="r" defTabSz="457200"/>
            <a:fld id="{625532A8-9998-1545-8016-7D9932388623}" type="slidenum">
              <a:rPr lang="uk-UA" smtClean="0"/>
              <a:pPr algn="r" defTabSz="457200"/>
              <a:t>42</a:t>
            </a:fld>
            <a:endParaRPr lang="uk-UA"/>
          </a:p>
        </p:txBody>
      </p:sp>
      <p:sp>
        <p:nvSpPr>
          <p:cNvPr id="9" name="Rectangle 8">
            <a:extLst>
              <a:ext uri="{FF2B5EF4-FFF2-40B4-BE49-F238E27FC236}">
                <a16:creationId xmlns:a16="http://schemas.microsoft.com/office/drawing/2014/main" id="{1F55A34B-B6EE-3A49-A0C5-24232E7774F4}"/>
              </a:ext>
            </a:extLst>
          </p:cNvPr>
          <p:cNvSpPr/>
          <p:nvPr/>
        </p:nvSpPr>
        <p:spPr>
          <a:xfrm>
            <a:off x="2424916" y="4845379"/>
            <a:ext cx="3993401" cy="215444"/>
          </a:xfrm>
          <a:prstGeom prst="rect">
            <a:avLst/>
          </a:prstGeom>
        </p:spPr>
        <p:txBody>
          <a:bodyPr wrap="none">
            <a:spAutoFit/>
          </a:bodyPr>
          <a:lstStyle/>
          <a:p>
            <a:pPr algn="ctr"/>
            <a:r>
              <a:rPr lang="en-US" sz="800" dirty="0"/>
              <a:t>Apache Cassandra, Spark, Lucene, </a:t>
            </a:r>
            <a:r>
              <a:rPr lang="en-US" sz="800" dirty="0" err="1"/>
              <a:t>Solr</a:t>
            </a:r>
            <a:r>
              <a:rPr lang="en-US" sz="800" dirty="0"/>
              <a:t>, </a:t>
            </a:r>
            <a:r>
              <a:rPr lang="en-US" sz="800" dirty="0" err="1"/>
              <a:t>TinkerPop</a:t>
            </a:r>
            <a:r>
              <a:rPr lang="en-US" sz="800" dirty="0"/>
              <a:t> ® Apache Software Foundation</a:t>
            </a:r>
          </a:p>
        </p:txBody>
      </p:sp>
      <p:grpSp>
        <p:nvGrpSpPr>
          <p:cNvPr id="18" name="Group 17">
            <a:extLst>
              <a:ext uri="{FF2B5EF4-FFF2-40B4-BE49-F238E27FC236}">
                <a16:creationId xmlns:a16="http://schemas.microsoft.com/office/drawing/2014/main" id="{1048FDDB-C20E-8A46-8CC0-B5D976C16547}"/>
              </a:ext>
            </a:extLst>
          </p:cNvPr>
          <p:cNvGrpSpPr/>
          <p:nvPr/>
        </p:nvGrpSpPr>
        <p:grpSpPr>
          <a:xfrm>
            <a:off x="243840" y="1730859"/>
            <a:ext cx="2722168" cy="765131"/>
            <a:chOff x="243840" y="1570091"/>
            <a:chExt cx="2722168" cy="765131"/>
          </a:xfrm>
        </p:grpSpPr>
        <p:sp>
          <p:nvSpPr>
            <p:cNvPr id="3" name="Right Arrow 2">
              <a:extLst>
                <a:ext uri="{FF2B5EF4-FFF2-40B4-BE49-F238E27FC236}">
                  <a16:creationId xmlns:a16="http://schemas.microsoft.com/office/drawing/2014/main" id="{B75460DD-D23C-E44C-BE56-E8A55777E12D}"/>
                </a:ext>
              </a:extLst>
            </p:cNvPr>
            <p:cNvSpPr/>
            <p:nvPr/>
          </p:nvSpPr>
          <p:spPr>
            <a:xfrm rot="663684">
              <a:off x="1883823" y="1990817"/>
              <a:ext cx="1082185" cy="344405"/>
            </a:xfrm>
            <a:prstGeom prst="right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2" name="Content Placeholder 9">
              <a:extLst>
                <a:ext uri="{FF2B5EF4-FFF2-40B4-BE49-F238E27FC236}">
                  <a16:creationId xmlns:a16="http://schemas.microsoft.com/office/drawing/2014/main" id="{6AC21BE0-D7A2-0047-B4F6-FEC085BCD3E8}"/>
                </a:ext>
              </a:extLst>
            </p:cNvPr>
            <p:cNvPicPr>
              <a:picLocks noChangeAspect="1"/>
            </p:cNvPicPr>
            <p:nvPr/>
          </p:nvPicPr>
          <p:blipFill>
            <a:blip r:embed="rId4"/>
            <a:stretch>
              <a:fillRect/>
            </a:stretch>
          </p:blipFill>
          <p:spPr>
            <a:xfrm>
              <a:off x="243840" y="1570091"/>
              <a:ext cx="2539967" cy="530080"/>
            </a:xfrm>
            <a:prstGeom prst="rect">
              <a:avLst/>
            </a:prstGeom>
          </p:spPr>
        </p:pic>
      </p:grpSp>
      <p:grpSp>
        <p:nvGrpSpPr>
          <p:cNvPr id="17" name="Group 16">
            <a:extLst>
              <a:ext uri="{FF2B5EF4-FFF2-40B4-BE49-F238E27FC236}">
                <a16:creationId xmlns:a16="http://schemas.microsoft.com/office/drawing/2014/main" id="{CAD13FD5-903E-CC4D-86D6-F16DA5B5083D}"/>
              </a:ext>
            </a:extLst>
          </p:cNvPr>
          <p:cNvGrpSpPr/>
          <p:nvPr/>
        </p:nvGrpSpPr>
        <p:grpSpPr>
          <a:xfrm>
            <a:off x="1285149" y="3237161"/>
            <a:ext cx="1741681" cy="762484"/>
            <a:chOff x="1285149" y="3076393"/>
            <a:chExt cx="1741681" cy="762484"/>
          </a:xfrm>
        </p:grpSpPr>
        <p:sp>
          <p:nvSpPr>
            <p:cNvPr id="14" name="Right Arrow 13">
              <a:extLst>
                <a:ext uri="{FF2B5EF4-FFF2-40B4-BE49-F238E27FC236}">
                  <a16:creationId xmlns:a16="http://schemas.microsoft.com/office/drawing/2014/main" id="{1276201B-D9AE-594C-924D-6D1F004656CD}"/>
                </a:ext>
              </a:extLst>
            </p:cNvPr>
            <p:cNvSpPr/>
            <p:nvPr/>
          </p:nvSpPr>
          <p:spPr>
            <a:xfrm rot="20392347">
              <a:off x="2401053" y="3272290"/>
              <a:ext cx="625777" cy="344405"/>
            </a:xfrm>
            <a:prstGeom prst="right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6" name="Picture 2" descr="http://upload.wikimedia.org/wikipedia/commons/e/ea/Spark-logo-192x100px.png">
              <a:extLst>
                <a:ext uri="{FF2B5EF4-FFF2-40B4-BE49-F238E27FC236}">
                  <a16:creationId xmlns:a16="http://schemas.microsoft.com/office/drawing/2014/main" id="{FC109D35-844F-3247-8B01-568C1505CB1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285149" y="3076393"/>
              <a:ext cx="1463969" cy="7624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B4C10C88-1789-2648-AC5D-C0BF42BB74A3}"/>
              </a:ext>
            </a:extLst>
          </p:cNvPr>
          <p:cNvGrpSpPr/>
          <p:nvPr/>
        </p:nvGrpSpPr>
        <p:grpSpPr>
          <a:xfrm>
            <a:off x="4903528" y="3139261"/>
            <a:ext cx="2955322" cy="1062266"/>
            <a:chOff x="4903528" y="2978493"/>
            <a:chExt cx="2955322" cy="1062266"/>
          </a:xfrm>
        </p:grpSpPr>
        <p:sp>
          <p:nvSpPr>
            <p:cNvPr id="15" name="Right Arrow 14">
              <a:extLst>
                <a:ext uri="{FF2B5EF4-FFF2-40B4-BE49-F238E27FC236}">
                  <a16:creationId xmlns:a16="http://schemas.microsoft.com/office/drawing/2014/main" id="{470B1289-D12B-8B4A-A4BA-0ABFAFE22551}"/>
                </a:ext>
              </a:extLst>
            </p:cNvPr>
            <p:cNvSpPr/>
            <p:nvPr/>
          </p:nvSpPr>
          <p:spPr>
            <a:xfrm rot="11840156">
              <a:off x="4903528" y="2978493"/>
              <a:ext cx="1985315" cy="344405"/>
            </a:xfrm>
            <a:prstGeom prst="right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7" name="Content Placeholder 5">
              <a:extLst>
                <a:ext uri="{FF2B5EF4-FFF2-40B4-BE49-F238E27FC236}">
                  <a16:creationId xmlns:a16="http://schemas.microsoft.com/office/drawing/2014/main" id="{8302A70F-3B4D-0B41-B0E4-8E7D7CE4DFF6}"/>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394881" y="3059443"/>
              <a:ext cx="1463969" cy="981316"/>
            </a:xfrm>
            <a:prstGeom prst="rect">
              <a:avLst/>
            </a:prstGeom>
          </p:spPr>
        </p:pic>
      </p:grpSp>
      <p:grpSp>
        <p:nvGrpSpPr>
          <p:cNvPr id="19" name="Group 18">
            <a:extLst>
              <a:ext uri="{FF2B5EF4-FFF2-40B4-BE49-F238E27FC236}">
                <a16:creationId xmlns:a16="http://schemas.microsoft.com/office/drawing/2014/main" id="{00B3412B-1EA8-D248-AA0B-F3C6CAFB541B}"/>
              </a:ext>
            </a:extLst>
          </p:cNvPr>
          <p:cNvGrpSpPr/>
          <p:nvPr/>
        </p:nvGrpSpPr>
        <p:grpSpPr>
          <a:xfrm>
            <a:off x="5136152" y="1531358"/>
            <a:ext cx="3328853" cy="832269"/>
            <a:chOff x="5286873" y="1430878"/>
            <a:chExt cx="3328853" cy="832269"/>
          </a:xfrm>
        </p:grpSpPr>
        <p:sp>
          <p:nvSpPr>
            <p:cNvPr id="16" name="Right Arrow 15">
              <a:extLst>
                <a:ext uri="{FF2B5EF4-FFF2-40B4-BE49-F238E27FC236}">
                  <a16:creationId xmlns:a16="http://schemas.microsoft.com/office/drawing/2014/main" id="{F6D655B7-E86A-D24A-B306-C8ED679C6A97}"/>
                </a:ext>
              </a:extLst>
            </p:cNvPr>
            <p:cNvSpPr/>
            <p:nvPr/>
          </p:nvSpPr>
          <p:spPr>
            <a:xfrm rot="9936240">
              <a:off x="5286873" y="1911793"/>
              <a:ext cx="1082185" cy="344405"/>
            </a:xfrm>
            <a:prstGeom prst="right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id="{090450CD-7D95-3744-94AA-AE5CCF5C8EA2}"/>
                </a:ext>
              </a:extLst>
            </p:cNvPr>
            <p:cNvPicPr>
              <a:picLocks noChangeAspect="1"/>
            </p:cNvPicPr>
            <p:nvPr/>
          </p:nvPicPr>
          <p:blipFill>
            <a:blip r:embed="rId7"/>
            <a:stretch>
              <a:fillRect/>
            </a:stretch>
          </p:blipFill>
          <p:spPr>
            <a:xfrm>
              <a:off x="6218243" y="1430878"/>
              <a:ext cx="2397483" cy="832269"/>
            </a:xfrm>
            <a:prstGeom prst="rect">
              <a:avLst/>
            </a:prstGeom>
          </p:spPr>
        </p:pic>
      </p:grpSp>
    </p:spTree>
    <p:extLst>
      <p:ext uri="{BB962C8B-B14F-4D97-AF65-F5344CB8AC3E}">
        <p14:creationId xmlns:p14="http://schemas.microsoft.com/office/powerpoint/2010/main" val="3852868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dissolv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Shape 605"/>
          <p:cNvSpPr txBox="1">
            <a:spLocks noGrp="1"/>
          </p:cNvSpPr>
          <p:nvPr>
            <p:ph type="title"/>
          </p:nvPr>
        </p:nvSpPr>
        <p:spPr>
          <a:xfrm>
            <a:off x="457200" y="270472"/>
            <a:ext cx="8229600" cy="5481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       Contextual</a:t>
            </a:r>
            <a:endParaRPr dirty="0"/>
          </a:p>
        </p:txBody>
      </p:sp>
      <p:sp>
        <p:nvSpPr>
          <p:cNvPr id="606" name="Shape 606"/>
          <p:cNvSpPr txBox="1">
            <a:spLocks noGrp="1"/>
          </p:cNvSpPr>
          <p:nvPr>
            <p:ph type="body" idx="1"/>
          </p:nvPr>
        </p:nvSpPr>
        <p:spPr>
          <a:xfrm>
            <a:off x="457200" y="1123949"/>
            <a:ext cx="8229600" cy="3477000"/>
          </a:xfrm>
          <a:prstGeom prst="rect">
            <a:avLst/>
          </a:prstGeom>
        </p:spPr>
        <p:txBody>
          <a:bodyPr spcFirstLastPara="1" wrap="square" lIns="91425" tIns="91425" rIns="91425" bIns="91425" anchor="t" anchorCtr="0">
            <a:noAutofit/>
          </a:bodyPr>
          <a:lstStyle/>
          <a:p>
            <a:pPr marL="457200" lvl="0" indent="-323850" rtl="0">
              <a:spcBef>
                <a:spcPts val="0"/>
              </a:spcBef>
              <a:spcAft>
                <a:spcPts val="0"/>
              </a:spcAft>
              <a:buSzPts val="1500"/>
              <a:buFont typeface="Helvetica Neue"/>
              <a:buChar char="•"/>
            </a:pPr>
            <a:r>
              <a:rPr lang="en" sz="1500" dirty="0">
                <a:latin typeface="Helvetica Neue"/>
                <a:ea typeface="Helvetica Neue"/>
                <a:cs typeface="Helvetica Neue"/>
                <a:sym typeface="Helvetica Neue"/>
              </a:rPr>
              <a:t>Serve relevant and holistic information.  </a:t>
            </a:r>
            <a:endParaRPr sz="1500" dirty="0">
              <a:latin typeface="Helvetica Neue"/>
              <a:ea typeface="Helvetica Neue"/>
              <a:cs typeface="Helvetica Neue"/>
              <a:sym typeface="Helvetica Neue"/>
            </a:endParaRPr>
          </a:p>
          <a:p>
            <a:pPr marL="457200" lvl="0" indent="-323850" rtl="0">
              <a:spcBef>
                <a:spcPts val="0"/>
              </a:spcBef>
              <a:spcAft>
                <a:spcPts val="0"/>
              </a:spcAft>
              <a:buSzPts val="1500"/>
              <a:buFont typeface="Helvetica Neue"/>
              <a:buChar char="•"/>
            </a:pPr>
            <a:r>
              <a:rPr lang="en" sz="1500" dirty="0">
                <a:latin typeface="Helvetica Neue"/>
                <a:ea typeface="Helvetica Neue"/>
                <a:cs typeface="Helvetica Neue"/>
                <a:sym typeface="Helvetica Neue"/>
              </a:rPr>
              <a:t>Search, analytics and, graph are critical capabilities to serve personalized experiences, recommendations, and fraud detection.</a:t>
            </a:r>
            <a:endParaRPr dirty="0"/>
          </a:p>
        </p:txBody>
      </p:sp>
      <p:pic>
        <p:nvPicPr>
          <p:cNvPr id="607" name="Shape 607"/>
          <p:cNvPicPr preferRelativeResize="0"/>
          <p:nvPr/>
        </p:nvPicPr>
        <p:blipFill>
          <a:blip r:embed="rId3">
            <a:alphaModFix/>
          </a:blip>
          <a:stretch>
            <a:fillRect/>
          </a:stretch>
        </p:blipFill>
        <p:spPr>
          <a:xfrm>
            <a:off x="1343763" y="2316251"/>
            <a:ext cx="6456477" cy="2284700"/>
          </a:xfrm>
          <a:prstGeom prst="rect">
            <a:avLst/>
          </a:prstGeom>
          <a:noFill/>
          <a:ln>
            <a:noFill/>
          </a:ln>
        </p:spPr>
      </p:pic>
      <p:sp>
        <p:nvSpPr>
          <p:cNvPr id="608" name="Shape 608"/>
          <p:cNvSpPr txBox="1">
            <a:spLocks noGrp="1"/>
          </p:cNvSpPr>
          <p:nvPr>
            <p:ph type="sldNum" idx="12"/>
          </p:nvPr>
        </p:nvSpPr>
        <p:spPr>
          <a:xfrm>
            <a:off x="43199" y="4817151"/>
            <a:ext cx="378300" cy="2394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BFBFBF"/>
              </a:buClr>
              <a:buSzPts val="600"/>
              <a:buFont typeface="Arial"/>
              <a:buNone/>
            </a:pPr>
            <a:fld id="{00000000-1234-1234-1234-123412341234}" type="slidenum">
              <a:rPr lang="en" sz="600" b="0" i="0" u="none" strike="noStrike" cap="none">
                <a:solidFill>
                  <a:srgbClr val="BFBFBF"/>
                </a:solidFill>
                <a:latin typeface="Arial"/>
                <a:ea typeface="Arial"/>
                <a:cs typeface="Arial"/>
                <a:sym typeface="Arial"/>
              </a:rPr>
              <a:t>43</a:t>
            </a:fld>
            <a:endParaRPr sz="600" b="0" i="0" u="none" strike="noStrike" cap="none">
              <a:solidFill>
                <a:srgbClr val="BFBFBF"/>
              </a:solidFill>
              <a:latin typeface="Arial"/>
              <a:ea typeface="Arial"/>
              <a:cs typeface="Arial"/>
              <a:sym typeface="Arial"/>
            </a:endParaRPr>
          </a:p>
        </p:txBody>
      </p:sp>
      <p:sp>
        <p:nvSpPr>
          <p:cNvPr id="609" name="Shape 609"/>
          <p:cNvSpPr txBox="1">
            <a:spLocks noGrp="1"/>
          </p:cNvSpPr>
          <p:nvPr>
            <p:ph type="dt" idx="10"/>
          </p:nvPr>
        </p:nvSpPr>
        <p:spPr>
          <a:xfrm>
            <a:off x="474791" y="4790122"/>
            <a:ext cx="2057400" cy="274500"/>
          </a:xfrm>
          <a:prstGeom prst="rect">
            <a:avLst/>
          </a:prstGeom>
          <a:noFill/>
          <a:ln>
            <a:noFill/>
          </a:ln>
        </p:spPr>
        <p:txBody>
          <a:bodyPr spcFirstLastPara="1" wrap="square" lIns="0" tIns="45700" rIns="91425" bIns="45700" anchor="b" anchorCtr="0">
            <a:noAutofit/>
          </a:bodyPr>
          <a:lstStyle/>
          <a:p>
            <a:pPr marL="0" marR="0" lvl="0" indent="0" algn="l" rtl="0">
              <a:lnSpc>
                <a:spcPct val="100000"/>
              </a:lnSpc>
              <a:spcBef>
                <a:spcPts val="0"/>
              </a:spcBef>
              <a:spcAft>
                <a:spcPts val="0"/>
              </a:spcAft>
              <a:buClr>
                <a:srgbClr val="BFBFBF"/>
              </a:buClr>
              <a:buSzPts val="600"/>
              <a:buFont typeface="Arial"/>
              <a:buNone/>
            </a:pPr>
            <a:r>
              <a:rPr lang="en" sz="600" b="0" i="0" u="none" strike="noStrike" cap="none" dirty="0">
                <a:solidFill>
                  <a:srgbClr val="BFBFBF"/>
                </a:solidFill>
                <a:latin typeface="Arial"/>
                <a:ea typeface="Arial"/>
                <a:cs typeface="Arial"/>
                <a:sym typeface="Arial"/>
              </a:rPr>
              <a:t>© DataStax, All Rights Reserved.</a:t>
            </a:r>
            <a:endParaRPr sz="600" b="0" i="0" u="none" strike="noStrike" cap="none" dirty="0">
              <a:solidFill>
                <a:srgbClr val="BFBFBF"/>
              </a:solidFill>
              <a:latin typeface="Arial"/>
              <a:ea typeface="Arial"/>
              <a:cs typeface="Arial"/>
              <a:sym typeface="Arial"/>
            </a:endParaRPr>
          </a:p>
        </p:txBody>
      </p:sp>
      <p:pic>
        <p:nvPicPr>
          <p:cNvPr id="611" name="Shape 611"/>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7953950" y="4326450"/>
            <a:ext cx="645883" cy="274500"/>
          </a:xfrm>
          <a:prstGeom prst="rect">
            <a:avLst/>
          </a:prstGeom>
          <a:noFill/>
          <a:ln>
            <a:noFill/>
          </a:ln>
        </p:spPr>
      </p:pic>
      <p:pic>
        <p:nvPicPr>
          <p:cNvPr id="10" name="Picture 9">
            <a:extLst>
              <a:ext uri="{FF2B5EF4-FFF2-40B4-BE49-F238E27FC236}">
                <a16:creationId xmlns:a16="http://schemas.microsoft.com/office/drawing/2014/main" id="{A885D0A0-7763-2B43-960E-D77AFC1BC7A0}"/>
              </a:ext>
            </a:extLst>
          </p:cNvPr>
          <p:cNvPicPr>
            <a:picLocks noChangeAspect="1"/>
          </p:cNvPicPr>
          <p:nvPr/>
        </p:nvPicPr>
        <p:blipFill>
          <a:blip r:embed="rId5"/>
          <a:stretch>
            <a:fillRect/>
          </a:stretch>
        </p:blipFill>
        <p:spPr>
          <a:xfrm>
            <a:off x="474791" y="215542"/>
            <a:ext cx="657959" cy="657959"/>
          </a:xfrm>
          <a:prstGeom prst="rect">
            <a:avLst/>
          </a:prstGeom>
        </p:spPr>
      </p:pic>
    </p:spTree>
    <p:extLst>
      <p:ext uri="{BB962C8B-B14F-4D97-AF65-F5344CB8AC3E}">
        <p14:creationId xmlns:p14="http://schemas.microsoft.com/office/powerpoint/2010/main" val="10413749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Shape 577"/>
          <p:cNvSpPr txBox="1">
            <a:spLocks noGrp="1"/>
          </p:cNvSpPr>
          <p:nvPr>
            <p:ph type="title"/>
          </p:nvPr>
        </p:nvSpPr>
        <p:spPr>
          <a:xfrm>
            <a:off x="457200" y="270472"/>
            <a:ext cx="8229600" cy="5481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Cloud Application Characteristics</a:t>
            </a:r>
            <a:endParaRPr dirty="0"/>
          </a:p>
        </p:txBody>
      </p:sp>
      <p:grpSp>
        <p:nvGrpSpPr>
          <p:cNvPr id="578" name="Shape 578"/>
          <p:cNvGrpSpPr/>
          <p:nvPr/>
        </p:nvGrpSpPr>
        <p:grpSpPr>
          <a:xfrm>
            <a:off x="457200" y="1771645"/>
            <a:ext cx="1600202" cy="1600200"/>
            <a:chOff x="7086598" y="2858020"/>
            <a:chExt cx="1600202" cy="1600200"/>
          </a:xfrm>
        </p:grpSpPr>
        <p:sp>
          <p:nvSpPr>
            <p:cNvPr id="579" name="Shape 579"/>
            <p:cNvSpPr/>
            <p:nvPr/>
          </p:nvSpPr>
          <p:spPr>
            <a:xfrm>
              <a:off x="7086598" y="2858020"/>
              <a:ext cx="1600200" cy="1600200"/>
            </a:xfrm>
            <a:prstGeom prst="ellipse">
              <a:avLst/>
            </a:prstGeom>
            <a:solidFill>
              <a:srgbClr val="005B71">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sp>
          <p:nvSpPr>
            <p:cNvPr id="580" name="Shape 580"/>
            <p:cNvSpPr txBox="1"/>
            <p:nvPr/>
          </p:nvSpPr>
          <p:spPr>
            <a:xfrm>
              <a:off x="7086599" y="3759087"/>
              <a:ext cx="1600200" cy="608700"/>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FFFFFF"/>
                </a:buClr>
                <a:buSzPts val="1600"/>
                <a:buFont typeface="Arial"/>
                <a:buNone/>
              </a:pPr>
              <a:r>
                <a:rPr lang="en" sz="1600">
                  <a:solidFill>
                    <a:srgbClr val="FFFFFF"/>
                  </a:solidFill>
                  <a:latin typeface="Arial"/>
                  <a:ea typeface="Arial"/>
                  <a:cs typeface="Arial"/>
                  <a:sym typeface="Arial"/>
                </a:rPr>
                <a:t>CONTEXTUAL</a:t>
              </a:r>
              <a:endParaRPr sz="1600">
                <a:solidFill>
                  <a:srgbClr val="FFFFFF"/>
                </a:solidFill>
                <a:latin typeface="Arial"/>
                <a:ea typeface="Arial"/>
                <a:cs typeface="Arial"/>
                <a:sym typeface="Arial"/>
              </a:endParaRPr>
            </a:p>
          </p:txBody>
        </p:sp>
        <p:pic>
          <p:nvPicPr>
            <p:cNvPr id="581" name="Shape 581"/>
            <p:cNvPicPr preferRelativeResize="0"/>
            <p:nvPr/>
          </p:nvPicPr>
          <p:blipFill rotWithShape="1">
            <a:blip r:embed="rId3">
              <a:alphaModFix/>
            </a:blip>
            <a:srcRect/>
            <a:stretch/>
          </p:blipFill>
          <p:spPr>
            <a:xfrm>
              <a:off x="7561670" y="3044079"/>
              <a:ext cx="649480" cy="647343"/>
            </a:xfrm>
            <a:prstGeom prst="rect">
              <a:avLst/>
            </a:prstGeom>
            <a:noFill/>
            <a:ln>
              <a:noFill/>
            </a:ln>
          </p:spPr>
        </p:pic>
      </p:grpSp>
      <p:grpSp>
        <p:nvGrpSpPr>
          <p:cNvPr id="582" name="Shape 582"/>
          <p:cNvGrpSpPr/>
          <p:nvPr/>
        </p:nvGrpSpPr>
        <p:grpSpPr>
          <a:xfrm>
            <a:off x="2114549" y="1771645"/>
            <a:ext cx="1600200" cy="1600200"/>
            <a:chOff x="457200" y="2858020"/>
            <a:chExt cx="1600200" cy="1600200"/>
          </a:xfrm>
        </p:grpSpPr>
        <p:sp>
          <p:nvSpPr>
            <p:cNvPr id="583" name="Shape 583"/>
            <p:cNvSpPr/>
            <p:nvPr/>
          </p:nvSpPr>
          <p:spPr>
            <a:xfrm>
              <a:off x="457200" y="2858020"/>
              <a:ext cx="1600200" cy="1600200"/>
            </a:xfrm>
            <a:prstGeom prst="ellipse">
              <a:avLst/>
            </a:prstGeom>
            <a:solidFill>
              <a:srgbClr val="005B71">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sp>
          <p:nvSpPr>
            <p:cNvPr id="584" name="Shape 584"/>
            <p:cNvSpPr txBox="1"/>
            <p:nvPr/>
          </p:nvSpPr>
          <p:spPr>
            <a:xfrm>
              <a:off x="457200" y="3759087"/>
              <a:ext cx="1600200" cy="608700"/>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FFFFFF"/>
                </a:buClr>
                <a:buSzPts val="1600"/>
                <a:buFont typeface="Arial"/>
                <a:buNone/>
              </a:pPr>
              <a:r>
                <a:rPr lang="en" sz="1600">
                  <a:solidFill>
                    <a:srgbClr val="FFFFFF"/>
                  </a:solidFill>
                  <a:latin typeface="Arial"/>
                  <a:ea typeface="Arial"/>
                  <a:cs typeface="Arial"/>
                  <a:sym typeface="Arial"/>
                </a:rPr>
                <a:t>ALWAYS-ON</a:t>
              </a:r>
              <a:endParaRPr sz="1600">
                <a:solidFill>
                  <a:srgbClr val="FFFFFF"/>
                </a:solidFill>
                <a:latin typeface="Arial"/>
                <a:ea typeface="Arial"/>
                <a:cs typeface="Arial"/>
                <a:sym typeface="Arial"/>
              </a:endParaRPr>
            </a:p>
          </p:txBody>
        </p:sp>
        <p:pic>
          <p:nvPicPr>
            <p:cNvPr id="585" name="Shape 585"/>
            <p:cNvPicPr preferRelativeResize="0"/>
            <p:nvPr/>
          </p:nvPicPr>
          <p:blipFill rotWithShape="1">
            <a:blip r:embed="rId4">
              <a:alphaModFix/>
            </a:blip>
            <a:srcRect/>
            <a:stretch/>
          </p:blipFill>
          <p:spPr>
            <a:xfrm>
              <a:off x="932452" y="3024851"/>
              <a:ext cx="649480" cy="685800"/>
            </a:xfrm>
            <a:prstGeom prst="rect">
              <a:avLst/>
            </a:prstGeom>
            <a:noFill/>
            <a:ln>
              <a:noFill/>
            </a:ln>
          </p:spPr>
        </p:pic>
      </p:grpSp>
      <p:grpSp>
        <p:nvGrpSpPr>
          <p:cNvPr id="586" name="Shape 586"/>
          <p:cNvGrpSpPr/>
          <p:nvPr/>
        </p:nvGrpSpPr>
        <p:grpSpPr>
          <a:xfrm>
            <a:off x="5429247" y="1771645"/>
            <a:ext cx="1600200" cy="1600200"/>
            <a:chOff x="2114550" y="2858020"/>
            <a:chExt cx="1600200" cy="1600200"/>
          </a:xfrm>
        </p:grpSpPr>
        <p:sp>
          <p:nvSpPr>
            <p:cNvPr id="587" name="Shape 587"/>
            <p:cNvSpPr/>
            <p:nvPr/>
          </p:nvSpPr>
          <p:spPr>
            <a:xfrm>
              <a:off x="2114550" y="2858020"/>
              <a:ext cx="1600200" cy="1600200"/>
            </a:xfrm>
            <a:prstGeom prst="ellipse">
              <a:avLst/>
            </a:prstGeom>
            <a:solidFill>
              <a:srgbClr val="005B71">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sp>
          <p:nvSpPr>
            <p:cNvPr id="588" name="Shape 588"/>
            <p:cNvSpPr txBox="1"/>
            <p:nvPr/>
          </p:nvSpPr>
          <p:spPr>
            <a:xfrm>
              <a:off x="2114550" y="3759087"/>
              <a:ext cx="1600200" cy="608700"/>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FFFFFF"/>
                </a:buClr>
                <a:buSzPts val="1600"/>
                <a:buFont typeface="Arial"/>
                <a:buNone/>
              </a:pPr>
              <a:r>
                <a:rPr lang="en" sz="1600">
                  <a:solidFill>
                    <a:srgbClr val="FFFFFF"/>
                  </a:solidFill>
                  <a:latin typeface="Arial"/>
                  <a:ea typeface="Arial"/>
                  <a:cs typeface="Arial"/>
                  <a:sym typeface="Arial"/>
                </a:rPr>
                <a:t>DISTRIBUTED</a:t>
              </a:r>
              <a:endParaRPr sz="1600">
                <a:solidFill>
                  <a:srgbClr val="FFFFFF"/>
                </a:solidFill>
                <a:latin typeface="Arial"/>
                <a:ea typeface="Arial"/>
                <a:cs typeface="Arial"/>
                <a:sym typeface="Arial"/>
              </a:endParaRPr>
            </a:p>
          </p:txBody>
        </p:sp>
        <p:pic>
          <p:nvPicPr>
            <p:cNvPr id="589" name="Shape 589"/>
            <p:cNvPicPr preferRelativeResize="0"/>
            <p:nvPr/>
          </p:nvPicPr>
          <p:blipFill rotWithShape="1">
            <a:blip r:embed="rId5">
              <a:alphaModFix/>
            </a:blip>
            <a:srcRect/>
            <a:stretch/>
          </p:blipFill>
          <p:spPr>
            <a:xfrm>
              <a:off x="2590800" y="3044079"/>
              <a:ext cx="649480" cy="647343"/>
            </a:xfrm>
            <a:prstGeom prst="rect">
              <a:avLst/>
            </a:prstGeom>
            <a:noFill/>
            <a:ln>
              <a:noFill/>
            </a:ln>
          </p:spPr>
        </p:pic>
      </p:grpSp>
      <p:grpSp>
        <p:nvGrpSpPr>
          <p:cNvPr id="590" name="Shape 590"/>
          <p:cNvGrpSpPr/>
          <p:nvPr/>
        </p:nvGrpSpPr>
        <p:grpSpPr>
          <a:xfrm>
            <a:off x="7086598" y="1771645"/>
            <a:ext cx="1600201" cy="1600200"/>
            <a:chOff x="3771900" y="2858020"/>
            <a:chExt cx="1600201" cy="1600200"/>
          </a:xfrm>
        </p:grpSpPr>
        <p:sp>
          <p:nvSpPr>
            <p:cNvPr id="591" name="Shape 591"/>
            <p:cNvSpPr/>
            <p:nvPr/>
          </p:nvSpPr>
          <p:spPr>
            <a:xfrm>
              <a:off x="3771900" y="2858020"/>
              <a:ext cx="1600200" cy="1600200"/>
            </a:xfrm>
            <a:prstGeom prst="ellipse">
              <a:avLst/>
            </a:prstGeom>
            <a:solidFill>
              <a:srgbClr val="005B71">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sp>
          <p:nvSpPr>
            <p:cNvPr id="592" name="Shape 592"/>
            <p:cNvSpPr txBox="1"/>
            <p:nvPr/>
          </p:nvSpPr>
          <p:spPr>
            <a:xfrm>
              <a:off x="3771901" y="3759087"/>
              <a:ext cx="1600200" cy="608700"/>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FFFFFF"/>
                </a:buClr>
                <a:buSzPts val="1600"/>
                <a:buFont typeface="Arial"/>
                <a:buNone/>
              </a:pPr>
              <a:r>
                <a:rPr lang="en" sz="1600">
                  <a:solidFill>
                    <a:srgbClr val="FFFFFF"/>
                  </a:solidFill>
                  <a:latin typeface="Arial"/>
                  <a:ea typeface="Arial"/>
                  <a:cs typeface="Arial"/>
                  <a:sym typeface="Arial"/>
                </a:rPr>
                <a:t>SCALABLE</a:t>
              </a:r>
              <a:endParaRPr sz="1600">
                <a:solidFill>
                  <a:srgbClr val="FFFFFF"/>
                </a:solidFill>
                <a:latin typeface="Arial"/>
                <a:ea typeface="Arial"/>
                <a:cs typeface="Arial"/>
                <a:sym typeface="Arial"/>
              </a:endParaRPr>
            </a:p>
          </p:txBody>
        </p:sp>
        <p:pic>
          <p:nvPicPr>
            <p:cNvPr id="593" name="Shape 593"/>
            <p:cNvPicPr preferRelativeResize="0"/>
            <p:nvPr/>
          </p:nvPicPr>
          <p:blipFill rotWithShape="1">
            <a:blip r:embed="rId6">
              <a:alphaModFix/>
            </a:blip>
            <a:srcRect/>
            <a:stretch/>
          </p:blipFill>
          <p:spPr>
            <a:xfrm>
              <a:off x="4245676" y="3044079"/>
              <a:ext cx="649480" cy="647343"/>
            </a:xfrm>
            <a:prstGeom prst="rect">
              <a:avLst/>
            </a:prstGeom>
            <a:noFill/>
            <a:ln>
              <a:noFill/>
            </a:ln>
          </p:spPr>
        </p:pic>
      </p:grpSp>
      <p:grpSp>
        <p:nvGrpSpPr>
          <p:cNvPr id="594" name="Shape 594"/>
          <p:cNvGrpSpPr/>
          <p:nvPr/>
        </p:nvGrpSpPr>
        <p:grpSpPr>
          <a:xfrm>
            <a:off x="3771898" y="1771645"/>
            <a:ext cx="1600200" cy="1600200"/>
            <a:chOff x="5429250" y="2858020"/>
            <a:chExt cx="1600200" cy="1600200"/>
          </a:xfrm>
        </p:grpSpPr>
        <p:sp>
          <p:nvSpPr>
            <p:cNvPr id="595" name="Shape 595"/>
            <p:cNvSpPr/>
            <p:nvPr/>
          </p:nvSpPr>
          <p:spPr>
            <a:xfrm>
              <a:off x="5429250" y="2858020"/>
              <a:ext cx="1600200" cy="1600200"/>
            </a:xfrm>
            <a:prstGeom prst="ellipse">
              <a:avLst/>
            </a:prstGeom>
            <a:solidFill>
              <a:srgbClr val="005B71">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sp>
          <p:nvSpPr>
            <p:cNvPr id="596" name="Shape 596"/>
            <p:cNvSpPr txBox="1"/>
            <p:nvPr/>
          </p:nvSpPr>
          <p:spPr>
            <a:xfrm>
              <a:off x="5429250" y="3759087"/>
              <a:ext cx="1600200" cy="608700"/>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FFFFFF"/>
                </a:buClr>
                <a:buSzPts val="1600"/>
                <a:buFont typeface="Arial"/>
                <a:buNone/>
              </a:pPr>
              <a:r>
                <a:rPr lang="en" sz="1600">
                  <a:solidFill>
                    <a:srgbClr val="FFFFFF"/>
                  </a:solidFill>
                  <a:latin typeface="Arial"/>
                  <a:ea typeface="Arial"/>
                  <a:cs typeface="Arial"/>
                  <a:sym typeface="Arial"/>
                </a:rPr>
                <a:t>REAL-TIME</a:t>
              </a:r>
              <a:endParaRPr sz="1600">
                <a:solidFill>
                  <a:srgbClr val="FFFFFF"/>
                </a:solidFill>
                <a:latin typeface="Arial"/>
                <a:ea typeface="Arial"/>
                <a:cs typeface="Arial"/>
                <a:sym typeface="Arial"/>
              </a:endParaRPr>
            </a:p>
          </p:txBody>
        </p:sp>
        <p:pic>
          <p:nvPicPr>
            <p:cNvPr id="597" name="Shape 597"/>
            <p:cNvPicPr preferRelativeResize="0"/>
            <p:nvPr/>
          </p:nvPicPr>
          <p:blipFill rotWithShape="1">
            <a:blip r:embed="rId7">
              <a:alphaModFix/>
            </a:blip>
            <a:srcRect/>
            <a:stretch/>
          </p:blipFill>
          <p:spPr>
            <a:xfrm>
              <a:off x="5901045" y="3044079"/>
              <a:ext cx="649480" cy="647343"/>
            </a:xfrm>
            <a:prstGeom prst="rect">
              <a:avLst/>
            </a:prstGeom>
            <a:noFill/>
            <a:ln>
              <a:noFill/>
            </a:ln>
          </p:spPr>
        </p:pic>
      </p:grpSp>
      <p:sp>
        <p:nvSpPr>
          <p:cNvPr id="598" name="Shape 598"/>
          <p:cNvSpPr txBox="1">
            <a:spLocks noGrp="1"/>
          </p:cNvSpPr>
          <p:nvPr>
            <p:ph type="sldNum" idx="12"/>
          </p:nvPr>
        </p:nvSpPr>
        <p:spPr>
          <a:xfrm>
            <a:off x="43199" y="4817151"/>
            <a:ext cx="378300" cy="2394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BFBFBF"/>
              </a:buClr>
              <a:buSzPts val="600"/>
              <a:buFont typeface="Arial"/>
              <a:buNone/>
            </a:pPr>
            <a:fld id="{00000000-1234-1234-1234-123412341234}" type="slidenum">
              <a:rPr lang="en" sz="600" b="0" i="0" u="none" strike="noStrike" cap="none">
                <a:solidFill>
                  <a:srgbClr val="BFBFBF"/>
                </a:solidFill>
                <a:latin typeface="Arial"/>
                <a:ea typeface="Arial"/>
                <a:cs typeface="Arial"/>
                <a:sym typeface="Arial"/>
              </a:rPr>
              <a:t>44</a:t>
            </a:fld>
            <a:endParaRPr sz="600" b="0" i="0" u="none" strike="noStrike" cap="none">
              <a:solidFill>
                <a:srgbClr val="BFBFBF"/>
              </a:solidFill>
              <a:latin typeface="Arial"/>
              <a:ea typeface="Arial"/>
              <a:cs typeface="Arial"/>
              <a:sym typeface="Arial"/>
            </a:endParaRPr>
          </a:p>
        </p:txBody>
      </p:sp>
      <p:sp>
        <p:nvSpPr>
          <p:cNvPr id="599" name="Shape 599"/>
          <p:cNvSpPr txBox="1">
            <a:spLocks noGrp="1"/>
          </p:cNvSpPr>
          <p:nvPr>
            <p:ph type="dt" idx="10"/>
          </p:nvPr>
        </p:nvSpPr>
        <p:spPr>
          <a:xfrm>
            <a:off x="474791" y="4790122"/>
            <a:ext cx="2057400" cy="274500"/>
          </a:xfrm>
          <a:prstGeom prst="rect">
            <a:avLst/>
          </a:prstGeom>
          <a:noFill/>
          <a:ln>
            <a:noFill/>
          </a:ln>
        </p:spPr>
        <p:txBody>
          <a:bodyPr spcFirstLastPara="1" wrap="square" lIns="0" tIns="45700" rIns="91425" bIns="45700" anchor="b" anchorCtr="0">
            <a:noAutofit/>
          </a:bodyPr>
          <a:lstStyle/>
          <a:p>
            <a:pPr marL="0" marR="0" lvl="0" indent="0" algn="l" rtl="0">
              <a:lnSpc>
                <a:spcPct val="100000"/>
              </a:lnSpc>
              <a:spcBef>
                <a:spcPts val="0"/>
              </a:spcBef>
              <a:spcAft>
                <a:spcPts val="0"/>
              </a:spcAft>
              <a:buClr>
                <a:srgbClr val="BFBFBF"/>
              </a:buClr>
              <a:buSzPts val="600"/>
              <a:buFont typeface="Arial"/>
              <a:buNone/>
            </a:pPr>
            <a:r>
              <a:rPr lang="en" sz="600" b="0" i="0" u="none" strike="noStrike" cap="none" dirty="0">
                <a:solidFill>
                  <a:srgbClr val="BFBFBF"/>
                </a:solidFill>
                <a:latin typeface="Arial"/>
                <a:ea typeface="Arial"/>
                <a:cs typeface="Arial"/>
                <a:sym typeface="Arial"/>
              </a:rPr>
              <a:t>© DataStax, All Rights Reserved.</a:t>
            </a:r>
            <a:endParaRPr sz="600" b="0" i="0" u="none" strike="noStrike" cap="none" dirty="0">
              <a:solidFill>
                <a:srgbClr val="BFBFBF"/>
              </a:solidFill>
              <a:latin typeface="Arial"/>
              <a:ea typeface="Arial"/>
              <a:cs typeface="Arial"/>
              <a:sym typeface="Arial"/>
            </a:endParaRPr>
          </a:p>
        </p:txBody>
      </p:sp>
    </p:spTree>
    <p:extLst>
      <p:ext uri="{BB962C8B-B14F-4D97-AF65-F5344CB8AC3E}">
        <p14:creationId xmlns:p14="http://schemas.microsoft.com/office/powerpoint/2010/main" val="8840405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F419D-3146-A34B-8786-3653422ACA30}"/>
              </a:ext>
            </a:extLst>
          </p:cNvPr>
          <p:cNvSpPr>
            <a:spLocks noGrp="1"/>
          </p:cNvSpPr>
          <p:nvPr>
            <p:ph type="title"/>
          </p:nvPr>
        </p:nvSpPr>
        <p:spPr>
          <a:xfrm>
            <a:off x="561388" y="112241"/>
            <a:ext cx="5584371" cy="1371600"/>
          </a:xfrm>
        </p:spPr>
        <p:txBody>
          <a:bodyPr/>
          <a:lstStyle/>
          <a:p>
            <a:pPr algn="ctr"/>
            <a:r>
              <a:rPr lang="en-US" dirty="0"/>
              <a:t>What’s new with DSE 6</a:t>
            </a:r>
          </a:p>
        </p:txBody>
      </p:sp>
      <p:sp>
        <p:nvSpPr>
          <p:cNvPr id="4" name="Slide Number Placeholder 3">
            <a:extLst>
              <a:ext uri="{FF2B5EF4-FFF2-40B4-BE49-F238E27FC236}">
                <a16:creationId xmlns:a16="http://schemas.microsoft.com/office/drawing/2014/main" id="{859C3F18-9462-5C47-9B49-BDBC4B5F7A44}"/>
              </a:ext>
            </a:extLst>
          </p:cNvPr>
          <p:cNvSpPr>
            <a:spLocks noGrp="1"/>
          </p:cNvSpPr>
          <p:nvPr>
            <p:ph type="sldNum" sz="quarter" idx="4"/>
          </p:nvPr>
        </p:nvSpPr>
        <p:spPr/>
        <p:txBody>
          <a:bodyPr/>
          <a:lstStyle/>
          <a:p>
            <a:pPr algn="r" defTabSz="457200"/>
            <a:fld id="{625532A8-9998-1545-8016-7D9932388623}" type="slidenum">
              <a:rPr lang="uk-UA" smtClean="0"/>
              <a:pPr algn="r" defTabSz="457200"/>
              <a:t>45</a:t>
            </a:fld>
            <a:endParaRPr lang="uk-UA"/>
          </a:p>
        </p:txBody>
      </p:sp>
      <p:sp>
        <p:nvSpPr>
          <p:cNvPr id="5" name="Date Placeholder 4">
            <a:extLst>
              <a:ext uri="{FF2B5EF4-FFF2-40B4-BE49-F238E27FC236}">
                <a16:creationId xmlns:a16="http://schemas.microsoft.com/office/drawing/2014/main" id="{F0A46702-4F14-164F-B171-250E326E99BE}"/>
              </a:ext>
            </a:extLst>
          </p:cNvPr>
          <p:cNvSpPr>
            <a:spLocks noGrp="1"/>
          </p:cNvSpPr>
          <p:nvPr>
            <p:ph type="dt" sz="half" idx="2"/>
          </p:nvPr>
        </p:nvSpPr>
        <p:spPr/>
        <p:txBody>
          <a:bodyPr/>
          <a:lstStyle/>
          <a:p>
            <a:pPr defTabSz="457200"/>
            <a:r>
              <a:rPr lang="en-US" dirty="0"/>
              <a:t>© DataStax, All Rights Reserved.</a:t>
            </a:r>
            <a:endParaRPr lang="mr-IN" dirty="0"/>
          </a:p>
        </p:txBody>
      </p:sp>
      <p:pic>
        <p:nvPicPr>
          <p:cNvPr id="6" name="Content Placeholder 7">
            <a:extLst>
              <a:ext uri="{FF2B5EF4-FFF2-40B4-BE49-F238E27FC236}">
                <a16:creationId xmlns:a16="http://schemas.microsoft.com/office/drawing/2014/main" id="{3F6F4A2A-092D-AC4E-A26E-3E6A3559C94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07138" y="1483841"/>
            <a:ext cx="5492872" cy="1596543"/>
          </a:xfrm>
          <a:prstGeom prst="rect">
            <a:avLst/>
          </a:prstGeom>
        </p:spPr>
      </p:pic>
    </p:spTree>
    <p:extLst>
      <p:ext uri="{BB962C8B-B14F-4D97-AF65-F5344CB8AC3E}">
        <p14:creationId xmlns:p14="http://schemas.microsoft.com/office/powerpoint/2010/main" val="28040714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pic>
        <p:nvPicPr>
          <p:cNvPr id="900" name="Shape 900"/>
          <p:cNvPicPr preferRelativeResize="0"/>
          <p:nvPr/>
        </p:nvPicPr>
        <p:blipFill rotWithShape="1">
          <a:blip r:embed="rId3">
            <a:alphaModFix/>
          </a:blip>
          <a:srcRect/>
          <a:stretch/>
        </p:blipFill>
        <p:spPr>
          <a:xfrm>
            <a:off x="6349160" y="683840"/>
            <a:ext cx="2046166" cy="2408221"/>
          </a:xfrm>
          <a:prstGeom prst="rect">
            <a:avLst/>
          </a:prstGeom>
          <a:noFill/>
          <a:ln>
            <a:noFill/>
          </a:ln>
        </p:spPr>
      </p:pic>
      <p:sp>
        <p:nvSpPr>
          <p:cNvPr id="901" name="Shape 901"/>
          <p:cNvSpPr/>
          <p:nvPr/>
        </p:nvSpPr>
        <p:spPr>
          <a:xfrm>
            <a:off x="130629" y="145142"/>
            <a:ext cx="5479200" cy="1993200"/>
          </a:xfrm>
          <a:prstGeom prst="rect">
            <a:avLst/>
          </a:prstGeom>
          <a:solidFill>
            <a:srgbClr val="FF9001"/>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7200"/>
              <a:buFont typeface="Arial"/>
              <a:buNone/>
            </a:pPr>
            <a:r>
              <a:rPr lang="en" sz="7200">
                <a:solidFill>
                  <a:srgbClr val="007A97"/>
                </a:solidFill>
                <a:latin typeface="Impact"/>
                <a:ea typeface="Impact"/>
                <a:cs typeface="Impact"/>
                <a:sym typeface="Impact"/>
              </a:rPr>
              <a:t>&gt; 2X Writes</a:t>
            </a:r>
            <a:endParaRPr sz="1400">
              <a:solidFill>
                <a:srgbClr val="000000"/>
              </a:solidFill>
              <a:latin typeface="Arial"/>
              <a:ea typeface="Arial"/>
              <a:cs typeface="Arial"/>
              <a:sym typeface="Arial"/>
            </a:endParaRPr>
          </a:p>
        </p:txBody>
      </p:sp>
      <p:sp>
        <p:nvSpPr>
          <p:cNvPr id="902" name="Shape 902"/>
          <p:cNvSpPr/>
          <p:nvPr/>
        </p:nvSpPr>
        <p:spPr>
          <a:xfrm>
            <a:off x="130625" y="2995200"/>
            <a:ext cx="5479200" cy="1794000"/>
          </a:xfrm>
          <a:prstGeom prst="rect">
            <a:avLst/>
          </a:prstGeom>
          <a:solidFill>
            <a:srgbClr val="FF9001"/>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7200"/>
              <a:buFont typeface="Arial"/>
              <a:buNone/>
            </a:pPr>
            <a:r>
              <a:rPr lang="en" sz="7200">
                <a:solidFill>
                  <a:srgbClr val="007A97"/>
                </a:solidFill>
                <a:latin typeface="Impact"/>
                <a:ea typeface="Impact"/>
                <a:cs typeface="Impact"/>
                <a:sym typeface="Impact"/>
              </a:rPr>
              <a:t>~ 2X Reads</a:t>
            </a:r>
            <a:endParaRPr sz="1400">
              <a:solidFill>
                <a:srgbClr val="000000"/>
              </a:solidFill>
              <a:latin typeface="Arial"/>
              <a:ea typeface="Arial"/>
              <a:cs typeface="Arial"/>
              <a:sym typeface="Arial"/>
            </a:endParaRPr>
          </a:p>
        </p:txBody>
      </p:sp>
      <p:sp>
        <p:nvSpPr>
          <p:cNvPr id="903" name="Shape 903"/>
          <p:cNvSpPr/>
          <p:nvPr/>
        </p:nvSpPr>
        <p:spPr>
          <a:xfrm>
            <a:off x="6489790" y="4124120"/>
            <a:ext cx="1764900" cy="301500"/>
          </a:xfrm>
          <a:prstGeom prst="rect">
            <a:avLst/>
          </a:prstGeom>
          <a:noFill/>
          <a:ln>
            <a:noFill/>
          </a:ln>
        </p:spPr>
        <p:txBody>
          <a:bodyPr spcFirstLastPara="1" wrap="square" lIns="0" tIns="0" rIns="0" bIns="0" anchor="ctr" anchorCtr="0">
            <a:noAutofit/>
          </a:bodyPr>
          <a:lstStyle/>
          <a:p>
            <a:pPr marL="0" marR="0" lvl="0" indent="0" algn="ctr" rtl="0">
              <a:lnSpc>
                <a:spcPct val="252272"/>
              </a:lnSpc>
              <a:spcBef>
                <a:spcPts val="0"/>
              </a:spcBef>
              <a:spcAft>
                <a:spcPts val="0"/>
              </a:spcAft>
              <a:buClr>
                <a:srgbClr val="000000"/>
              </a:buClr>
              <a:buSzPts val="1100"/>
              <a:buFont typeface="Arial"/>
              <a:buNone/>
            </a:pPr>
            <a:r>
              <a:rPr lang="en" sz="1100" b="1">
                <a:solidFill>
                  <a:srgbClr val="FFFFFF"/>
                </a:solidFill>
                <a:latin typeface="Arial"/>
                <a:ea typeface="Arial"/>
                <a:cs typeface="Arial"/>
                <a:sym typeface="Arial"/>
              </a:rPr>
              <a:t>JONATHAN ELLIS</a:t>
            </a:r>
            <a:endParaRPr sz="1100" b="1">
              <a:solidFill>
                <a:srgbClr val="FFFFFF"/>
              </a:solidFill>
              <a:latin typeface="Arial"/>
              <a:ea typeface="Arial"/>
              <a:cs typeface="Arial"/>
              <a:sym typeface="Arial"/>
            </a:endParaRPr>
          </a:p>
        </p:txBody>
      </p:sp>
      <p:sp>
        <p:nvSpPr>
          <p:cNvPr id="904" name="Shape 904"/>
          <p:cNvSpPr txBox="1"/>
          <p:nvPr/>
        </p:nvSpPr>
        <p:spPr>
          <a:xfrm>
            <a:off x="6356540" y="3384219"/>
            <a:ext cx="22134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600"/>
              <a:buFont typeface="Arial"/>
              <a:buNone/>
            </a:pPr>
            <a:r>
              <a:rPr lang="en" sz="1600">
                <a:solidFill>
                  <a:srgbClr val="FFFFFF"/>
                </a:solidFill>
                <a:latin typeface="Arial"/>
                <a:ea typeface="Arial"/>
                <a:cs typeface="Arial"/>
                <a:sym typeface="Arial"/>
              </a:rPr>
              <a:t>This is a ‘once every seven years’ rewrite.</a:t>
            </a:r>
            <a:endParaRPr sz="1400">
              <a:solidFill>
                <a:srgbClr val="000000"/>
              </a:solidFill>
              <a:latin typeface="Arial"/>
              <a:ea typeface="Arial"/>
              <a:cs typeface="Arial"/>
              <a:sym typeface="Arial"/>
            </a:endParaRPr>
          </a:p>
        </p:txBody>
      </p:sp>
      <p:sp>
        <p:nvSpPr>
          <p:cNvPr id="905" name="Shape 905"/>
          <p:cNvSpPr/>
          <p:nvPr/>
        </p:nvSpPr>
        <p:spPr>
          <a:xfrm>
            <a:off x="8420188" y="3730271"/>
            <a:ext cx="341250" cy="253403"/>
          </a:xfrm>
          <a:custGeom>
            <a:avLst/>
            <a:gdLst/>
            <a:ahLst/>
            <a:cxnLst/>
            <a:rect l="0" t="0" r="0" b="0"/>
            <a:pathLst>
              <a:path w="444" h="329" extrusionOk="0">
                <a:moveTo>
                  <a:pt x="70" y="0"/>
                </a:moveTo>
                <a:lnTo>
                  <a:pt x="70" y="0"/>
                </a:lnTo>
                <a:cubicBezTo>
                  <a:pt x="26" y="0"/>
                  <a:pt x="0" y="35"/>
                  <a:pt x="0" y="70"/>
                </a:cubicBezTo>
                <a:cubicBezTo>
                  <a:pt x="0" y="115"/>
                  <a:pt x="26" y="150"/>
                  <a:pt x="70" y="150"/>
                </a:cubicBezTo>
                <a:cubicBezTo>
                  <a:pt x="142" y="150"/>
                  <a:pt x="98" y="291"/>
                  <a:pt x="0" y="291"/>
                </a:cubicBezTo>
                <a:cubicBezTo>
                  <a:pt x="0" y="328"/>
                  <a:pt x="0" y="328"/>
                  <a:pt x="0" y="328"/>
                </a:cubicBezTo>
                <a:cubicBezTo>
                  <a:pt x="168" y="328"/>
                  <a:pt x="239" y="0"/>
                  <a:pt x="70" y="0"/>
                </a:cubicBezTo>
                <a:close/>
                <a:moveTo>
                  <a:pt x="275" y="0"/>
                </a:moveTo>
                <a:lnTo>
                  <a:pt x="275" y="0"/>
                </a:lnTo>
                <a:cubicBezTo>
                  <a:pt x="239" y="0"/>
                  <a:pt x="204" y="35"/>
                  <a:pt x="204" y="70"/>
                </a:cubicBezTo>
                <a:cubicBezTo>
                  <a:pt x="204" y="115"/>
                  <a:pt x="239" y="150"/>
                  <a:pt x="275" y="150"/>
                </a:cubicBezTo>
                <a:cubicBezTo>
                  <a:pt x="354" y="150"/>
                  <a:pt x="301" y="291"/>
                  <a:pt x="204" y="291"/>
                </a:cubicBezTo>
                <a:cubicBezTo>
                  <a:pt x="204" y="328"/>
                  <a:pt x="204" y="328"/>
                  <a:pt x="204" y="328"/>
                </a:cubicBezTo>
                <a:cubicBezTo>
                  <a:pt x="381" y="328"/>
                  <a:pt x="443" y="0"/>
                  <a:pt x="275"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253"/>
              <a:buFont typeface="Arial"/>
              <a:buNone/>
            </a:pPr>
            <a:endParaRPr sz="253">
              <a:solidFill>
                <a:srgbClr val="000000"/>
              </a:solidFill>
              <a:latin typeface="Arial"/>
              <a:ea typeface="Arial"/>
              <a:cs typeface="Arial"/>
              <a:sym typeface="Arial"/>
            </a:endParaRPr>
          </a:p>
        </p:txBody>
      </p:sp>
      <p:sp>
        <p:nvSpPr>
          <p:cNvPr id="906" name="Shape 906"/>
          <p:cNvSpPr txBox="1"/>
          <p:nvPr/>
        </p:nvSpPr>
        <p:spPr>
          <a:xfrm>
            <a:off x="151200" y="2229884"/>
            <a:ext cx="5458500" cy="708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0000"/>
              </a:buClr>
              <a:buSzPts val="4000"/>
              <a:buFont typeface="Arial"/>
              <a:buNone/>
            </a:pPr>
            <a:r>
              <a:rPr lang="en" sz="4000">
                <a:solidFill>
                  <a:srgbClr val="FFFFFF"/>
                </a:solidFill>
                <a:latin typeface="Impact"/>
                <a:ea typeface="Impact"/>
                <a:cs typeface="Impact"/>
                <a:sym typeface="Impact"/>
              </a:rPr>
              <a:t>Advanced Performance</a:t>
            </a:r>
            <a:endParaRPr sz="4000">
              <a:solidFill>
                <a:srgbClr val="FFFFFF"/>
              </a:solidFill>
              <a:latin typeface="Impact"/>
              <a:ea typeface="Impact"/>
              <a:cs typeface="Impact"/>
              <a:sym typeface="Impact"/>
            </a:endParaRPr>
          </a:p>
        </p:txBody>
      </p:sp>
      <p:sp>
        <p:nvSpPr>
          <p:cNvPr id="907" name="Shape 907"/>
          <p:cNvSpPr/>
          <p:nvPr/>
        </p:nvSpPr>
        <p:spPr>
          <a:xfrm>
            <a:off x="8430778" y="3726472"/>
            <a:ext cx="341250" cy="253403"/>
          </a:xfrm>
          <a:custGeom>
            <a:avLst/>
            <a:gdLst/>
            <a:ahLst/>
            <a:cxnLst/>
            <a:rect l="0" t="0" r="0" b="0"/>
            <a:pathLst>
              <a:path w="444" h="329" extrusionOk="0">
                <a:moveTo>
                  <a:pt x="70" y="0"/>
                </a:moveTo>
                <a:lnTo>
                  <a:pt x="70" y="0"/>
                </a:lnTo>
                <a:cubicBezTo>
                  <a:pt x="26" y="0"/>
                  <a:pt x="0" y="35"/>
                  <a:pt x="0" y="70"/>
                </a:cubicBezTo>
                <a:cubicBezTo>
                  <a:pt x="0" y="115"/>
                  <a:pt x="26" y="150"/>
                  <a:pt x="70" y="150"/>
                </a:cubicBezTo>
                <a:cubicBezTo>
                  <a:pt x="142" y="150"/>
                  <a:pt x="98" y="291"/>
                  <a:pt x="0" y="291"/>
                </a:cubicBezTo>
                <a:cubicBezTo>
                  <a:pt x="0" y="328"/>
                  <a:pt x="0" y="328"/>
                  <a:pt x="0" y="328"/>
                </a:cubicBezTo>
                <a:cubicBezTo>
                  <a:pt x="168" y="328"/>
                  <a:pt x="239" y="0"/>
                  <a:pt x="70" y="0"/>
                </a:cubicBezTo>
                <a:close/>
                <a:moveTo>
                  <a:pt x="275" y="0"/>
                </a:moveTo>
                <a:lnTo>
                  <a:pt x="275" y="0"/>
                </a:lnTo>
                <a:cubicBezTo>
                  <a:pt x="239" y="0"/>
                  <a:pt x="204" y="35"/>
                  <a:pt x="204" y="70"/>
                </a:cubicBezTo>
                <a:cubicBezTo>
                  <a:pt x="204" y="115"/>
                  <a:pt x="239" y="150"/>
                  <a:pt x="275" y="150"/>
                </a:cubicBezTo>
                <a:cubicBezTo>
                  <a:pt x="354" y="150"/>
                  <a:pt x="301" y="291"/>
                  <a:pt x="204" y="291"/>
                </a:cubicBezTo>
                <a:cubicBezTo>
                  <a:pt x="204" y="328"/>
                  <a:pt x="204" y="328"/>
                  <a:pt x="204" y="328"/>
                </a:cubicBezTo>
                <a:cubicBezTo>
                  <a:pt x="381" y="328"/>
                  <a:pt x="443" y="0"/>
                  <a:pt x="275"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253"/>
              <a:buFont typeface="Arial"/>
              <a:buNone/>
            </a:pPr>
            <a:endParaRPr sz="253">
              <a:solidFill>
                <a:srgbClr val="000000"/>
              </a:solidFill>
              <a:latin typeface="Arial"/>
              <a:ea typeface="Arial"/>
              <a:cs typeface="Arial"/>
              <a:sym typeface="Arial"/>
            </a:endParaRPr>
          </a:p>
        </p:txBody>
      </p:sp>
      <p:sp>
        <p:nvSpPr>
          <p:cNvPr id="908" name="Shape 908"/>
          <p:cNvSpPr/>
          <p:nvPr/>
        </p:nvSpPr>
        <p:spPr>
          <a:xfrm rot="-10468788">
            <a:off x="5993303" y="3372811"/>
            <a:ext cx="341250" cy="253403"/>
          </a:xfrm>
          <a:custGeom>
            <a:avLst/>
            <a:gdLst/>
            <a:ahLst/>
            <a:cxnLst/>
            <a:rect l="0" t="0" r="0" b="0"/>
            <a:pathLst>
              <a:path w="444" h="329" extrusionOk="0">
                <a:moveTo>
                  <a:pt x="70" y="0"/>
                </a:moveTo>
                <a:lnTo>
                  <a:pt x="70" y="0"/>
                </a:lnTo>
                <a:cubicBezTo>
                  <a:pt x="26" y="0"/>
                  <a:pt x="0" y="35"/>
                  <a:pt x="0" y="70"/>
                </a:cubicBezTo>
                <a:cubicBezTo>
                  <a:pt x="0" y="115"/>
                  <a:pt x="26" y="150"/>
                  <a:pt x="70" y="150"/>
                </a:cubicBezTo>
                <a:cubicBezTo>
                  <a:pt x="142" y="150"/>
                  <a:pt x="98" y="291"/>
                  <a:pt x="0" y="291"/>
                </a:cubicBezTo>
                <a:cubicBezTo>
                  <a:pt x="0" y="328"/>
                  <a:pt x="0" y="328"/>
                  <a:pt x="0" y="328"/>
                </a:cubicBezTo>
                <a:cubicBezTo>
                  <a:pt x="168" y="328"/>
                  <a:pt x="239" y="0"/>
                  <a:pt x="70" y="0"/>
                </a:cubicBezTo>
                <a:close/>
                <a:moveTo>
                  <a:pt x="275" y="0"/>
                </a:moveTo>
                <a:lnTo>
                  <a:pt x="275" y="0"/>
                </a:lnTo>
                <a:cubicBezTo>
                  <a:pt x="239" y="0"/>
                  <a:pt x="204" y="35"/>
                  <a:pt x="204" y="70"/>
                </a:cubicBezTo>
                <a:cubicBezTo>
                  <a:pt x="204" y="115"/>
                  <a:pt x="239" y="150"/>
                  <a:pt x="275" y="150"/>
                </a:cubicBezTo>
                <a:cubicBezTo>
                  <a:pt x="354" y="150"/>
                  <a:pt x="301" y="291"/>
                  <a:pt x="204" y="291"/>
                </a:cubicBezTo>
                <a:cubicBezTo>
                  <a:pt x="204" y="328"/>
                  <a:pt x="204" y="328"/>
                  <a:pt x="204" y="328"/>
                </a:cubicBezTo>
                <a:cubicBezTo>
                  <a:pt x="381" y="328"/>
                  <a:pt x="443" y="0"/>
                  <a:pt x="275"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253"/>
              <a:buFont typeface="Arial"/>
              <a:buNone/>
            </a:pPr>
            <a:endParaRPr sz="253">
              <a:solidFill>
                <a:srgbClr val="000000"/>
              </a:solidFill>
              <a:latin typeface="Arial"/>
              <a:ea typeface="Arial"/>
              <a:cs typeface="Arial"/>
              <a:sym typeface="Arial"/>
            </a:endParaRPr>
          </a:p>
        </p:txBody>
      </p:sp>
      <p:pic>
        <p:nvPicPr>
          <p:cNvPr id="909" name="Shape 909"/>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6739215" y="4803191"/>
            <a:ext cx="2284329" cy="220639"/>
          </a:xfrm>
          <a:prstGeom prst="rect">
            <a:avLst/>
          </a:prstGeom>
          <a:noFill/>
          <a:ln>
            <a:noFill/>
          </a:ln>
        </p:spPr>
      </p:pic>
      <p:sp>
        <p:nvSpPr>
          <p:cNvPr id="910" name="Shape 910"/>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lt1"/>
              </a:buClr>
              <a:buSzPts val="600"/>
              <a:buFont typeface="Arial"/>
              <a:buNone/>
            </a:pPr>
            <a:fld id="{00000000-1234-1234-1234-123412341234}" type="slidenum">
              <a:rPr lang="en" sz="600" b="0" i="0" u="none" strike="noStrike" cap="none">
                <a:solidFill>
                  <a:schemeClr val="lt1"/>
                </a:solidFill>
                <a:latin typeface="Arial"/>
                <a:ea typeface="Arial"/>
                <a:cs typeface="Arial"/>
                <a:sym typeface="Arial"/>
              </a:rPr>
              <a:t>46</a:t>
            </a:fld>
            <a:endParaRPr sz="6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8091969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Shape 933"/>
          <p:cNvSpPr/>
          <p:nvPr/>
        </p:nvSpPr>
        <p:spPr>
          <a:xfrm>
            <a:off x="130629" y="1173846"/>
            <a:ext cx="5479200" cy="1993200"/>
          </a:xfrm>
          <a:prstGeom prst="rect">
            <a:avLst/>
          </a:prstGeom>
          <a:solidFill>
            <a:srgbClr val="FF9001"/>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7200"/>
              <a:buFont typeface="Arial"/>
              <a:buNone/>
            </a:pPr>
            <a:r>
              <a:rPr lang="en" sz="7200">
                <a:solidFill>
                  <a:srgbClr val="007A97"/>
                </a:solidFill>
                <a:latin typeface="Impact"/>
                <a:ea typeface="Impact"/>
                <a:cs typeface="Impact"/>
                <a:sym typeface="Impact"/>
              </a:rPr>
              <a:t>3X Query</a:t>
            </a:r>
            <a:endParaRPr sz="7200">
              <a:solidFill>
                <a:srgbClr val="007A97"/>
              </a:solidFill>
              <a:latin typeface="Impact"/>
              <a:ea typeface="Impact"/>
              <a:cs typeface="Impact"/>
              <a:sym typeface="Impact"/>
            </a:endParaRPr>
          </a:p>
        </p:txBody>
      </p:sp>
      <p:sp>
        <p:nvSpPr>
          <p:cNvPr id="934" name="Shape 934"/>
          <p:cNvSpPr txBox="1"/>
          <p:nvPr/>
        </p:nvSpPr>
        <p:spPr>
          <a:xfrm>
            <a:off x="151200" y="3258588"/>
            <a:ext cx="5458500" cy="708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0000"/>
              </a:buClr>
              <a:buSzPts val="4000"/>
              <a:buFont typeface="Arial"/>
              <a:buNone/>
            </a:pPr>
            <a:r>
              <a:rPr lang="en" sz="4000">
                <a:solidFill>
                  <a:srgbClr val="FFFFFF"/>
                </a:solidFill>
                <a:latin typeface="Impact"/>
                <a:ea typeface="Impact"/>
                <a:cs typeface="Impact"/>
                <a:sym typeface="Impact"/>
              </a:rPr>
              <a:t>DSE Spark Connectivity</a:t>
            </a:r>
            <a:endParaRPr sz="4000">
              <a:solidFill>
                <a:srgbClr val="FFFFFF"/>
              </a:solidFill>
              <a:latin typeface="Impact"/>
              <a:ea typeface="Impact"/>
              <a:cs typeface="Impact"/>
              <a:sym typeface="Impact"/>
            </a:endParaRPr>
          </a:p>
        </p:txBody>
      </p:sp>
      <p:pic>
        <p:nvPicPr>
          <p:cNvPr id="935" name="Shape 935"/>
          <p:cNvPicPr preferRelativeResize="0"/>
          <p:nvPr/>
        </p:nvPicPr>
        <p:blipFill rotWithShape="1">
          <a:blip r:embed="rId3">
            <a:alphaModFix/>
          </a:blip>
          <a:srcRect/>
          <a:stretch/>
        </p:blipFill>
        <p:spPr>
          <a:xfrm>
            <a:off x="6499179" y="908283"/>
            <a:ext cx="2046166" cy="2408221"/>
          </a:xfrm>
          <a:prstGeom prst="rect">
            <a:avLst/>
          </a:prstGeom>
          <a:noFill/>
          <a:ln>
            <a:noFill/>
          </a:ln>
        </p:spPr>
      </p:pic>
      <p:pic>
        <p:nvPicPr>
          <p:cNvPr id="936" name="Shape 936"/>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6739215" y="4803191"/>
            <a:ext cx="2284329" cy="220639"/>
          </a:xfrm>
          <a:prstGeom prst="rect">
            <a:avLst/>
          </a:prstGeom>
          <a:noFill/>
          <a:ln>
            <a:noFill/>
          </a:ln>
        </p:spPr>
      </p:pic>
      <p:sp>
        <p:nvSpPr>
          <p:cNvPr id="937" name="Shape 937"/>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lt1"/>
              </a:buClr>
              <a:buSzPts val="600"/>
              <a:buFont typeface="Arial"/>
              <a:buNone/>
            </a:pPr>
            <a:fld id="{00000000-1234-1234-1234-123412341234}" type="slidenum">
              <a:rPr lang="en" sz="600" b="0" i="0" u="none" strike="noStrike" cap="none">
                <a:solidFill>
                  <a:schemeClr val="lt1"/>
                </a:solidFill>
                <a:latin typeface="Arial"/>
                <a:ea typeface="Arial"/>
                <a:cs typeface="Arial"/>
                <a:sym typeface="Arial"/>
              </a:rPr>
              <a:t>47</a:t>
            </a:fld>
            <a:endParaRPr sz="6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3582524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Shape 917"/>
          <p:cNvSpPr/>
          <p:nvPr/>
        </p:nvSpPr>
        <p:spPr>
          <a:xfrm>
            <a:off x="130629" y="145142"/>
            <a:ext cx="5479200" cy="1993200"/>
          </a:xfrm>
          <a:prstGeom prst="rect">
            <a:avLst/>
          </a:prstGeom>
          <a:solidFill>
            <a:srgbClr val="FF9001"/>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7200"/>
              <a:buFont typeface="Arial"/>
              <a:buNone/>
            </a:pPr>
            <a:r>
              <a:rPr lang="en" sz="7200">
                <a:solidFill>
                  <a:srgbClr val="007A97"/>
                </a:solidFill>
                <a:latin typeface="Impact"/>
                <a:ea typeface="Impact"/>
                <a:cs typeface="Impact"/>
                <a:sym typeface="Impact"/>
              </a:rPr>
              <a:t>~ 4X Load</a:t>
            </a:r>
            <a:endParaRPr sz="7200">
              <a:solidFill>
                <a:srgbClr val="007A97"/>
              </a:solidFill>
              <a:latin typeface="Impact"/>
              <a:ea typeface="Impact"/>
              <a:cs typeface="Impact"/>
              <a:sym typeface="Impact"/>
            </a:endParaRPr>
          </a:p>
        </p:txBody>
      </p:sp>
      <p:sp>
        <p:nvSpPr>
          <p:cNvPr id="918" name="Shape 918"/>
          <p:cNvSpPr/>
          <p:nvPr/>
        </p:nvSpPr>
        <p:spPr>
          <a:xfrm>
            <a:off x="130625" y="2995200"/>
            <a:ext cx="5479200" cy="1808100"/>
          </a:xfrm>
          <a:prstGeom prst="rect">
            <a:avLst/>
          </a:prstGeom>
          <a:solidFill>
            <a:srgbClr val="FF9001"/>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7200"/>
              <a:buFont typeface="Arial"/>
              <a:buNone/>
            </a:pPr>
            <a:r>
              <a:rPr lang="en" sz="7200">
                <a:solidFill>
                  <a:srgbClr val="007A97"/>
                </a:solidFill>
                <a:latin typeface="Impact"/>
                <a:ea typeface="Impact"/>
                <a:cs typeface="Impact"/>
                <a:sym typeface="Impact"/>
              </a:rPr>
              <a:t>&gt; 4X Unload</a:t>
            </a:r>
            <a:endParaRPr sz="7200">
              <a:solidFill>
                <a:srgbClr val="007A97"/>
              </a:solidFill>
              <a:latin typeface="Impact"/>
              <a:ea typeface="Impact"/>
              <a:cs typeface="Impact"/>
              <a:sym typeface="Impact"/>
            </a:endParaRPr>
          </a:p>
        </p:txBody>
      </p:sp>
      <p:sp>
        <p:nvSpPr>
          <p:cNvPr id="919" name="Shape 919"/>
          <p:cNvSpPr txBox="1"/>
          <p:nvPr/>
        </p:nvSpPr>
        <p:spPr>
          <a:xfrm>
            <a:off x="151200" y="2229884"/>
            <a:ext cx="5458500" cy="708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0000"/>
              </a:buClr>
              <a:buSzPts val="4000"/>
              <a:buFont typeface="Arial"/>
              <a:buNone/>
            </a:pPr>
            <a:r>
              <a:rPr lang="en" sz="4000" dirty="0">
                <a:solidFill>
                  <a:srgbClr val="FFFFFF"/>
                </a:solidFill>
                <a:latin typeface="Impact"/>
                <a:ea typeface="Impact"/>
                <a:cs typeface="Impact"/>
                <a:sym typeface="Impact"/>
              </a:rPr>
              <a:t>DataStax Bulk Loader</a:t>
            </a:r>
            <a:endParaRPr sz="4000" dirty="0">
              <a:solidFill>
                <a:srgbClr val="FFFFFF"/>
              </a:solidFill>
              <a:latin typeface="Impact"/>
              <a:ea typeface="Impact"/>
              <a:cs typeface="Impact"/>
              <a:sym typeface="Impact"/>
            </a:endParaRPr>
          </a:p>
        </p:txBody>
      </p:sp>
      <p:pic>
        <p:nvPicPr>
          <p:cNvPr id="920" name="Shape 920"/>
          <p:cNvPicPr preferRelativeResize="0"/>
          <p:nvPr/>
        </p:nvPicPr>
        <p:blipFill rotWithShape="1">
          <a:blip r:embed="rId3">
            <a:alphaModFix/>
          </a:blip>
          <a:srcRect/>
          <a:stretch/>
        </p:blipFill>
        <p:spPr>
          <a:xfrm>
            <a:off x="6349160" y="683840"/>
            <a:ext cx="2046166" cy="2408221"/>
          </a:xfrm>
          <a:prstGeom prst="rect">
            <a:avLst/>
          </a:prstGeom>
          <a:noFill/>
          <a:ln>
            <a:noFill/>
          </a:ln>
        </p:spPr>
      </p:pic>
      <p:sp>
        <p:nvSpPr>
          <p:cNvPr id="921" name="Shape 921"/>
          <p:cNvSpPr/>
          <p:nvPr/>
        </p:nvSpPr>
        <p:spPr>
          <a:xfrm>
            <a:off x="6234913" y="4360959"/>
            <a:ext cx="2274600" cy="301500"/>
          </a:xfrm>
          <a:prstGeom prst="rect">
            <a:avLst/>
          </a:prstGeom>
          <a:noFill/>
          <a:ln>
            <a:noFill/>
          </a:ln>
        </p:spPr>
        <p:txBody>
          <a:bodyPr spcFirstLastPara="1" wrap="square" lIns="0" tIns="0" rIns="0" bIns="0" anchor="ctr" anchorCtr="0">
            <a:noAutofit/>
          </a:bodyPr>
          <a:lstStyle/>
          <a:p>
            <a:pPr marL="0" marR="0" lvl="0" indent="0" algn="ctr" rtl="0">
              <a:lnSpc>
                <a:spcPct val="252272"/>
              </a:lnSpc>
              <a:spcBef>
                <a:spcPts val="0"/>
              </a:spcBef>
              <a:spcAft>
                <a:spcPts val="0"/>
              </a:spcAft>
              <a:buClr>
                <a:srgbClr val="000000"/>
              </a:buClr>
              <a:buSzPts val="1100"/>
              <a:buFont typeface="Arial"/>
              <a:buNone/>
            </a:pPr>
            <a:r>
              <a:rPr lang="en" sz="1100" b="1" dirty="0">
                <a:solidFill>
                  <a:srgbClr val="FFFFFF"/>
                </a:solidFill>
                <a:latin typeface="Arial"/>
                <a:ea typeface="Arial"/>
                <a:cs typeface="Arial"/>
                <a:sym typeface="Arial"/>
              </a:rPr>
              <a:t>DATASTAX CUSTOMER</a:t>
            </a:r>
            <a:endParaRPr sz="1400" dirty="0">
              <a:solidFill>
                <a:srgbClr val="000000"/>
              </a:solidFill>
              <a:latin typeface="Arial"/>
              <a:ea typeface="Arial"/>
              <a:cs typeface="Arial"/>
              <a:sym typeface="Arial"/>
            </a:endParaRPr>
          </a:p>
        </p:txBody>
      </p:sp>
      <p:sp>
        <p:nvSpPr>
          <p:cNvPr id="922" name="Shape 922"/>
          <p:cNvSpPr txBox="1"/>
          <p:nvPr/>
        </p:nvSpPr>
        <p:spPr>
          <a:xfrm>
            <a:off x="6356540" y="3384219"/>
            <a:ext cx="2213400"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600"/>
              <a:buFont typeface="Arial"/>
              <a:buNone/>
            </a:pPr>
            <a:r>
              <a:rPr lang="en" sz="1600" dirty="0">
                <a:solidFill>
                  <a:srgbClr val="FFFFFF"/>
                </a:solidFill>
                <a:latin typeface="Arial"/>
                <a:ea typeface="Arial"/>
                <a:cs typeface="Arial"/>
                <a:sym typeface="Arial"/>
              </a:rPr>
              <a:t>Please give me a faster and easier way to load data.</a:t>
            </a:r>
            <a:endParaRPr sz="1400" dirty="0">
              <a:solidFill>
                <a:srgbClr val="000000"/>
              </a:solidFill>
              <a:latin typeface="Arial"/>
              <a:ea typeface="Arial"/>
              <a:cs typeface="Arial"/>
              <a:sym typeface="Arial"/>
            </a:endParaRPr>
          </a:p>
        </p:txBody>
      </p:sp>
      <p:sp>
        <p:nvSpPr>
          <p:cNvPr id="923" name="Shape 923"/>
          <p:cNvSpPr/>
          <p:nvPr/>
        </p:nvSpPr>
        <p:spPr>
          <a:xfrm rot="-10468788">
            <a:off x="5993303" y="3372811"/>
            <a:ext cx="341250" cy="253403"/>
          </a:xfrm>
          <a:custGeom>
            <a:avLst/>
            <a:gdLst/>
            <a:ahLst/>
            <a:cxnLst/>
            <a:rect l="0" t="0" r="0" b="0"/>
            <a:pathLst>
              <a:path w="444" h="329" extrusionOk="0">
                <a:moveTo>
                  <a:pt x="70" y="0"/>
                </a:moveTo>
                <a:lnTo>
                  <a:pt x="70" y="0"/>
                </a:lnTo>
                <a:cubicBezTo>
                  <a:pt x="26" y="0"/>
                  <a:pt x="0" y="35"/>
                  <a:pt x="0" y="70"/>
                </a:cubicBezTo>
                <a:cubicBezTo>
                  <a:pt x="0" y="115"/>
                  <a:pt x="26" y="150"/>
                  <a:pt x="70" y="150"/>
                </a:cubicBezTo>
                <a:cubicBezTo>
                  <a:pt x="142" y="150"/>
                  <a:pt x="98" y="291"/>
                  <a:pt x="0" y="291"/>
                </a:cubicBezTo>
                <a:cubicBezTo>
                  <a:pt x="0" y="328"/>
                  <a:pt x="0" y="328"/>
                  <a:pt x="0" y="328"/>
                </a:cubicBezTo>
                <a:cubicBezTo>
                  <a:pt x="168" y="328"/>
                  <a:pt x="239" y="0"/>
                  <a:pt x="70" y="0"/>
                </a:cubicBezTo>
                <a:close/>
                <a:moveTo>
                  <a:pt x="275" y="0"/>
                </a:moveTo>
                <a:lnTo>
                  <a:pt x="275" y="0"/>
                </a:lnTo>
                <a:cubicBezTo>
                  <a:pt x="239" y="0"/>
                  <a:pt x="204" y="35"/>
                  <a:pt x="204" y="70"/>
                </a:cubicBezTo>
                <a:cubicBezTo>
                  <a:pt x="204" y="115"/>
                  <a:pt x="239" y="150"/>
                  <a:pt x="275" y="150"/>
                </a:cubicBezTo>
                <a:cubicBezTo>
                  <a:pt x="354" y="150"/>
                  <a:pt x="301" y="291"/>
                  <a:pt x="204" y="291"/>
                </a:cubicBezTo>
                <a:cubicBezTo>
                  <a:pt x="204" y="328"/>
                  <a:pt x="204" y="328"/>
                  <a:pt x="204" y="328"/>
                </a:cubicBezTo>
                <a:cubicBezTo>
                  <a:pt x="381" y="328"/>
                  <a:pt x="443" y="0"/>
                  <a:pt x="275"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253"/>
              <a:buFont typeface="Arial"/>
              <a:buNone/>
            </a:pPr>
            <a:endParaRPr sz="253">
              <a:solidFill>
                <a:srgbClr val="000000"/>
              </a:solidFill>
              <a:latin typeface="Arial"/>
              <a:ea typeface="Arial"/>
              <a:cs typeface="Arial"/>
              <a:sym typeface="Arial"/>
            </a:endParaRPr>
          </a:p>
        </p:txBody>
      </p:sp>
      <p:pic>
        <p:nvPicPr>
          <p:cNvPr id="924" name="Shape 924"/>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6739215" y="4803191"/>
            <a:ext cx="2284329" cy="220639"/>
          </a:xfrm>
          <a:prstGeom prst="rect">
            <a:avLst/>
          </a:prstGeom>
          <a:noFill/>
          <a:ln>
            <a:noFill/>
          </a:ln>
        </p:spPr>
      </p:pic>
      <p:sp>
        <p:nvSpPr>
          <p:cNvPr id="925" name="Shape 925"/>
          <p:cNvSpPr/>
          <p:nvPr/>
        </p:nvSpPr>
        <p:spPr>
          <a:xfrm>
            <a:off x="8278378" y="3955072"/>
            <a:ext cx="341250" cy="253403"/>
          </a:xfrm>
          <a:custGeom>
            <a:avLst/>
            <a:gdLst/>
            <a:ahLst/>
            <a:cxnLst/>
            <a:rect l="0" t="0" r="0" b="0"/>
            <a:pathLst>
              <a:path w="444" h="329" extrusionOk="0">
                <a:moveTo>
                  <a:pt x="70" y="0"/>
                </a:moveTo>
                <a:lnTo>
                  <a:pt x="70" y="0"/>
                </a:lnTo>
                <a:cubicBezTo>
                  <a:pt x="26" y="0"/>
                  <a:pt x="0" y="35"/>
                  <a:pt x="0" y="70"/>
                </a:cubicBezTo>
                <a:cubicBezTo>
                  <a:pt x="0" y="115"/>
                  <a:pt x="26" y="150"/>
                  <a:pt x="70" y="150"/>
                </a:cubicBezTo>
                <a:cubicBezTo>
                  <a:pt x="142" y="150"/>
                  <a:pt x="98" y="291"/>
                  <a:pt x="0" y="291"/>
                </a:cubicBezTo>
                <a:cubicBezTo>
                  <a:pt x="0" y="328"/>
                  <a:pt x="0" y="328"/>
                  <a:pt x="0" y="328"/>
                </a:cubicBezTo>
                <a:cubicBezTo>
                  <a:pt x="168" y="328"/>
                  <a:pt x="239" y="0"/>
                  <a:pt x="70" y="0"/>
                </a:cubicBezTo>
                <a:close/>
                <a:moveTo>
                  <a:pt x="275" y="0"/>
                </a:moveTo>
                <a:lnTo>
                  <a:pt x="275" y="0"/>
                </a:lnTo>
                <a:cubicBezTo>
                  <a:pt x="239" y="0"/>
                  <a:pt x="204" y="35"/>
                  <a:pt x="204" y="70"/>
                </a:cubicBezTo>
                <a:cubicBezTo>
                  <a:pt x="204" y="115"/>
                  <a:pt x="239" y="150"/>
                  <a:pt x="275" y="150"/>
                </a:cubicBezTo>
                <a:cubicBezTo>
                  <a:pt x="354" y="150"/>
                  <a:pt x="301" y="291"/>
                  <a:pt x="204" y="291"/>
                </a:cubicBezTo>
                <a:cubicBezTo>
                  <a:pt x="204" y="328"/>
                  <a:pt x="204" y="328"/>
                  <a:pt x="204" y="328"/>
                </a:cubicBezTo>
                <a:cubicBezTo>
                  <a:pt x="381" y="328"/>
                  <a:pt x="443" y="0"/>
                  <a:pt x="275"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253"/>
              <a:buFont typeface="Arial"/>
              <a:buNone/>
            </a:pPr>
            <a:endParaRPr sz="253">
              <a:solidFill>
                <a:srgbClr val="000000"/>
              </a:solidFill>
              <a:latin typeface="Arial"/>
              <a:ea typeface="Arial"/>
              <a:cs typeface="Arial"/>
              <a:sym typeface="Arial"/>
            </a:endParaRPr>
          </a:p>
        </p:txBody>
      </p:sp>
      <p:sp>
        <p:nvSpPr>
          <p:cNvPr id="926" name="Shape 926"/>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lt1"/>
              </a:buClr>
              <a:buSzPts val="600"/>
              <a:buFont typeface="Arial"/>
              <a:buNone/>
            </a:pPr>
            <a:fld id="{00000000-1234-1234-1234-123412341234}" type="slidenum">
              <a:rPr lang="en" sz="600" b="0" i="0" u="none" strike="noStrike" cap="none">
                <a:solidFill>
                  <a:schemeClr val="lt1"/>
                </a:solidFill>
                <a:latin typeface="Arial"/>
                <a:ea typeface="Arial"/>
                <a:cs typeface="Arial"/>
                <a:sym typeface="Arial"/>
              </a:rPr>
              <a:t>48</a:t>
            </a:fld>
            <a:endParaRPr sz="6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7260946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080"/>
        <p:cNvGrpSpPr/>
        <p:nvPr/>
      </p:nvGrpSpPr>
      <p:grpSpPr>
        <a:xfrm>
          <a:off x="0" y="0"/>
          <a:ext cx="0" cy="0"/>
          <a:chOff x="0" y="0"/>
          <a:chExt cx="0" cy="0"/>
        </a:xfrm>
      </p:grpSpPr>
      <p:sp>
        <p:nvSpPr>
          <p:cNvPr id="2081" name="Shape 2081"/>
          <p:cNvSpPr txBox="1">
            <a:spLocks noGrp="1"/>
          </p:cNvSpPr>
          <p:nvPr>
            <p:ph type="title"/>
          </p:nvPr>
        </p:nvSpPr>
        <p:spPr/>
        <p:txBody>
          <a:bodyPr/>
          <a:lstStyle/>
          <a:p>
            <a:pPr lvl="0"/>
            <a:r>
              <a:rPr lang="en-US">
                <a:sym typeface="Arial"/>
              </a:rPr>
              <a:t>2x Increased Throughput, Decreased Latency</a:t>
            </a:r>
            <a:endParaRPr lang="en-US" dirty="0">
              <a:sym typeface="Arial"/>
            </a:endParaRPr>
          </a:p>
        </p:txBody>
      </p:sp>
      <p:sp>
        <p:nvSpPr>
          <p:cNvPr id="6" name="Content Placeholder 5">
            <a:extLst>
              <a:ext uri="{FF2B5EF4-FFF2-40B4-BE49-F238E27FC236}">
                <a16:creationId xmlns:a16="http://schemas.microsoft.com/office/drawing/2014/main" id="{C2AC58A8-6E9C-C346-9A7F-E424D4C8A9CF}"/>
              </a:ext>
            </a:extLst>
          </p:cNvPr>
          <p:cNvSpPr>
            <a:spLocks noGrp="1"/>
          </p:cNvSpPr>
          <p:nvPr>
            <p:ph sz="quarter" idx="16"/>
          </p:nvPr>
        </p:nvSpPr>
        <p:spPr/>
        <p:txBody>
          <a:bodyPr/>
          <a:lstStyle/>
          <a:p>
            <a:endParaRPr lang="en-US"/>
          </a:p>
        </p:txBody>
      </p:sp>
      <p:sp>
        <p:nvSpPr>
          <p:cNvPr id="2083" name="Shape 2083"/>
          <p:cNvSpPr txBox="1">
            <a:spLocks noGrp="1"/>
          </p:cNvSpPr>
          <p:nvPr>
            <p:ph type="dt" sz="half" idx="2"/>
          </p:nvPr>
        </p:nvSpPr>
        <p:spPr/>
        <p:txBody>
          <a:bodyPr/>
          <a:lstStyle/>
          <a:p>
            <a:pPr lvl="0"/>
            <a:r>
              <a:rPr lang="en-US" dirty="0">
                <a:sym typeface="Arial"/>
              </a:rPr>
              <a:t>© DataStax, All Rights Reserved.</a:t>
            </a:r>
          </a:p>
        </p:txBody>
      </p:sp>
      <p:sp>
        <p:nvSpPr>
          <p:cNvPr id="2082" name="Shape 2082"/>
          <p:cNvSpPr txBox="1">
            <a:spLocks noGrp="1"/>
          </p:cNvSpPr>
          <p:nvPr>
            <p:ph type="sldNum" sz="quarter" idx="4"/>
          </p:nvPr>
        </p:nvSpPr>
        <p:spPr/>
        <p:txBody>
          <a:bodyPr/>
          <a:lstStyle/>
          <a:p>
            <a:pPr lvl="0"/>
            <a:fld id="{00000000-1234-1234-1234-123412341234}" type="slidenum">
              <a:rPr lang="en" smtClean="0">
                <a:sym typeface="Arial"/>
              </a:rPr>
              <a:pPr lvl="0"/>
              <a:t>49</a:t>
            </a:fld>
            <a:endParaRPr lang="en">
              <a:sym typeface="Arial"/>
            </a:endParaRPr>
          </a:p>
        </p:txBody>
      </p:sp>
      <p:pic>
        <p:nvPicPr>
          <p:cNvPr id="2085" name="Shape 2085"/>
          <p:cNvPicPr preferRelativeResize="0"/>
          <p:nvPr/>
        </p:nvPicPr>
        <p:blipFill rotWithShape="1">
          <a:blip r:embed="rId3">
            <a:alphaModFix/>
          </a:blip>
          <a:srcRect/>
          <a:stretch/>
        </p:blipFill>
        <p:spPr>
          <a:xfrm>
            <a:off x="152400" y="1126617"/>
            <a:ext cx="6279376" cy="3545501"/>
          </a:xfrm>
          <a:prstGeom prst="rect">
            <a:avLst/>
          </a:prstGeom>
          <a:noFill/>
          <a:ln>
            <a:noFill/>
          </a:ln>
        </p:spPr>
      </p:pic>
      <p:pic>
        <p:nvPicPr>
          <p:cNvPr id="2086" name="Shape 2086"/>
          <p:cNvPicPr preferRelativeResize="0"/>
          <p:nvPr/>
        </p:nvPicPr>
        <p:blipFill rotWithShape="1">
          <a:blip r:embed="rId4">
            <a:alphaModFix/>
          </a:blip>
          <a:srcRect/>
          <a:stretch/>
        </p:blipFill>
        <p:spPr>
          <a:xfrm>
            <a:off x="5715743" y="1146567"/>
            <a:ext cx="3275857" cy="3431850"/>
          </a:xfrm>
          <a:prstGeom prst="rect">
            <a:avLst/>
          </a:prstGeom>
          <a:noFill/>
          <a:ln w="114300" cap="flat" cmpd="sng">
            <a:solidFill>
              <a:srgbClr val="FFFFFF"/>
            </a:solidFill>
            <a:prstDash val="solid"/>
            <a:round/>
            <a:headEnd type="none" w="sm" len="sm"/>
            <a:tailEnd type="none" w="sm" len="sm"/>
          </a:ln>
        </p:spPr>
      </p:pic>
    </p:spTree>
    <p:extLst>
      <p:ext uri="{BB962C8B-B14F-4D97-AF65-F5344CB8AC3E}">
        <p14:creationId xmlns:p14="http://schemas.microsoft.com/office/powerpoint/2010/main" val="1529429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483417-360C-E049-A523-7492279875D9}"/>
              </a:ext>
            </a:extLst>
          </p:cNvPr>
          <p:cNvPicPr>
            <a:picLocks noChangeAspect="1"/>
          </p:cNvPicPr>
          <p:nvPr/>
        </p:nvPicPr>
        <p:blipFill>
          <a:blip r:embed="rId2"/>
          <a:stretch>
            <a:fillRect/>
          </a:stretch>
        </p:blipFill>
        <p:spPr>
          <a:xfrm>
            <a:off x="3901109" y="0"/>
            <a:ext cx="5022727" cy="5143500"/>
          </a:xfrm>
          <a:prstGeom prst="rect">
            <a:avLst/>
          </a:prstGeom>
        </p:spPr>
      </p:pic>
      <p:sp>
        <p:nvSpPr>
          <p:cNvPr id="2" name="Date Placeholder 1">
            <a:extLst>
              <a:ext uri="{FF2B5EF4-FFF2-40B4-BE49-F238E27FC236}">
                <a16:creationId xmlns:a16="http://schemas.microsoft.com/office/drawing/2014/main" id="{C17713C7-3815-EC41-9899-16C254C63A98}"/>
              </a:ext>
            </a:extLst>
          </p:cNvPr>
          <p:cNvSpPr>
            <a:spLocks noGrp="1"/>
          </p:cNvSpPr>
          <p:nvPr>
            <p:ph type="dt" sz="half" idx="11"/>
          </p:nvPr>
        </p:nvSpPr>
        <p:spPr/>
        <p:txBody>
          <a:bodyPr/>
          <a:lstStyle/>
          <a:p>
            <a:pPr defTabSz="457200"/>
            <a:r>
              <a:rPr lang="en-US"/>
              <a:t>© DataStax, All Rights Reserved.</a:t>
            </a:r>
            <a:endParaRPr lang="en-US" dirty="0"/>
          </a:p>
        </p:txBody>
      </p:sp>
      <p:sp>
        <p:nvSpPr>
          <p:cNvPr id="5" name="Title 4">
            <a:extLst>
              <a:ext uri="{FF2B5EF4-FFF2-40B4-BE49-F238E27FC236}">
                <a16:creationId xmlns:a16="http://schemas.microsoft.com/office/drawing/2014/main" id="{248E0492-4B12-CC43-A1EF-DA1EF89593B5}"/>
              </a:ext>
            </a:extLst>
          </p:cNvPr>
          <p:cNvSpPr>
            <a:spLocks noGrp="1"/>
          </p:cNvSpPr>
          <p:nvPr>
            <p:ph type="title"/>
          </p:nvPr>
        </p:nvSpPr>
        <p:spPr/>
        <p:txBody>
          <a:bodyPr/>
          <a:lstStyle/>
          <a:p>
            <a:r>
              <a:rPr lang="fr-FR" dirty="0"/>
              <a:t>Agenda</a:t>
            </a:r>
          </a:p>
        </p:txBody>
      </p:sp>
      <p:sp>
        <p:nvSpPr>
          <p:cNvPr id="6" name="Slide Number Placeholder 5">
            <a:extLst>
              <a:ext uri="{FF2B5EF4-FFF2-40B4-BE49-F238E27FC236}">
                <a16:creationId xmlns:a16="http://schemas.microsoft.com/office/drawing/2014/main" id="{CA06F5B8-396E-944B-8630-48C4B84B3CA7}"/>
              </a:ext>
            </a:extLst>
          </p:cNvPr>
          <p:cNvSpPr>
            <a:spLocks noGrp="1"/>
          </p:cNvSpPr>
          <p:nvPr>
            <p:ph type="sldNum" sz="quarter" idx="4"/>
          </p:nvPr>
        </p:nvSpPr>
        <p:spPr/>
        <p:txBody>
          <a:bodyPr/>
          <a:lstStyle/>
          <a:p>
            <a:pPr algn="r" defTabSz="457200"/>
            <a:fld id="{625532A8-9998-1545-8016-7D9932388623}" type="slidenum">
              <a:rPr lang="uk-UA" smtClean="0"/>
              <a:pPr algn="r" defTabSz="457200"/>
              <a:t>5</a:t>
            </a:fld>
            <a:endParaRPr lang="uk-UA"/>
          </a:p>
        </p:txBody>
      </p:sp>
    </p:spTree>
    <p:extLst>
      <p:ext uri="{BB962C8B-B14F-4D97-AF65-F5344CB8AC3E}">
        <p14:creationId xmlns:p14="http://schemas.microsoft.com/office/powerpoint/2010/main" val="38967780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4BA77-BF46-194E-8434-B9238E24548D}"/>
              </a:ext>
            </a:extLst>
          </p:cNvPr>
          <p:cNvSpPr>
            <a:spLocks noGrp="1"/>
          </p:cNvSpPr>
          <p:nvPr>
            <p:ph type="title"/>
          </p:nvPr>
        </p:nvSpPr>
        <p:spPr/>
        <p:txBody>
          <a:bodyPr/>
          <a:lstStyle/>
          <a:p>
            <a:r>
              <a:rPr lang="en-US" dirty="0"/>
              <a:t>What’s in DataStax Enterprise 6?</a:t>
            </a:r>
          </a:p>
        </p:txBody>
      </p:sp>
      <p:sp>
        <p:nvSpPr>
          <p:cNvPr id="3" name="Content Placeholder 2">
            <a:extLst>
              <a:ext uri="{FF2B5EF4-FFF2-40B4-BE49-F238E27FC236}">
                <a16:creationId xmlns:a16="http://schemas.microsoft.com/office/drawing/2014/main" id="{91F4DC63-DDCB-7B44-9910-60EEEC155076}"/>
              </a:ext>
            </a:extLst>
          </p:cNvPr>
          <p:cNvSpPr>
            <a:spLocks noGrp="1"/>
          </p:cNvSpPr>
          <p:nvPr>
            <p:ph sz="quarter" idx="16"/>
          </p:nvPr>
        </p:nvSpPr>
        <p:spPr/>
        <p:txBody>
          <a:bodyPr/>
          <a:lstStyle/>
          <a:p>
            <a:r>
              <a:rPr lang="en-US" dirty="0"/>
              <a:t>Double the performance </a:t>
            </a:r>
          </a:p>
          <a:p>
            <a:pPr lvl="1"/>
            <a:r>
              <a:rPr lang="en-US" dirty="0"/>
              <a:t>Less hardware required for your workload</a:t>
            </a:r>
          </a:p>
          <a:p>
            <a:pPr lvl="1"/>
            <a:r>
              <a:rPr lang="en-US" dirty="0"/>
              <a:t>Improved p99 read/write latency</a:t>
            </a:r>
          </a:p>
          <a:p>
            <a:pPr lvl="0"/>
            <a:r>
              <a:rPr lang="en-US" dirty="0"/>
              <a:t>Self-driving operational simplicity</a:t>
            </a:r>
          </a:p>
          <a:p>
            <a:pPr lvl="1"/>
            <a:r>
              <a:rPr lang="en-US" dirty="0"/>
              <a:t>Public / Private / Hybrid clouds</a:t>
            </a:r>
          </a:p>
          <a:p>
            <a:pPr lvl="1"/>
            <a:r>
              <a:rPr lang="en-US" dirty="0"/>
              <a:t>Reduced repairs with </a:t>
            </a:r>
            <a:r>
              <a:rPr lang="en-US" dirty="0" err="1"/>
              <a:t>NodeSync</a:t>
            </a:r>
            <a:endParaRPr lang="en-US" dirty="0"/>
          </a:p>
          <a:p>
            <a:pPr lvl="0"/>
            <a:r>
              <a:rPr lang="en-US" dirty="0"/>
              <a:t>Robust transactional analytics</a:t>
            </a:r>
          </a:p>
          <a:p>
            <a:pPr lvl="1"/>
            <a:r>
              <a:rPr lang="en-US" dirty="0"/>
              <a:t>Support for Spark SQL in DataStax Studio</a:t>
            </a:r>
          </a:p>
          <a:p>
            <a:pPr lvl="1"/>
            <a:r>
              <a:rPr lang="en-US" dirty="0" err="1"/>
              <a:t>AlwaysOn</a:t>
            </a:r>
            <a:r>
              <a:rPr lang="en-US" dirty="0"/>
              <a:t> SQL</a:t>
            </a:r>
          </a:p>
          <a:p>
            <a:pPr lvl="1"/>
            <a:r>
              <a:rPr lang="en-US" dirty="0"/>
              <a:t>Streaming from Apache Kafka, file systems, other sources</a:t>
            </a:r>
          </a:p>
        </p:txBody>
      </p:sp>
      <p:sp>
        <p:nvSpPr>
          <p:cNvPr id="5" name="Date Placeholder 4">
            <a:extLst>
              <a:ext uri="{FF2B5EF4-FFF2-40B4-BE49-F238E27FC236}">
                <a16:creationId xmlns:a16="http://schemas.microsoft.com/office/drawing/2014/main" id="{D5D07F6C-4FB3-B54C-B681-880ADF794A65}"/>
              </a:ext>
            </a:extLst>
          </p:cNvPr>
          <p:cNvSpPr>
            <a:spLocks noGrp="1"/>
          </p:cNvSpPr>
          <p:nvPr>
            <p:ph type="dt" sz="half" idx="2"/>
          </p:nvPr>
        </p:nvSpPr>
        <p:spPr/>
        <p:txBody>
          <a:bodyPr/>
          <a:lstStyle/>
          <a:p>
            <a:r>
              <a:rPr lang="en-US" dirty="0"/>
              <a:t>© DataStax, All Rights Reserved.</a:t>
            </a:r>
            <a:endParaRPr lang="mr-IN" dirty="0"/>
          </a:p>
        </p:txBody>
      </p:sp>
      <p:pic>
        <p:nvPicPr>
          <p:cNvPr id="8" name="Content Placeholder 7">
            <a:extLst>
              <a:ext uri="{FF2B5EF4-FFF2-40B4-BE49-F238E27FC236}">
                <a16:creationId xmlns:a16="http://schemas.microsoft.com/office/drawing/2014/main" id="{289ED0B0-D46F-5644-A3DC-666241E149D6}"/>
              </a:ext>
            </a:extLst>
          </p:cNvPr>
          <p:cNvPicPr>
            <a:picLocks noGrp="1" noChangeAspect="1"/>
          </p:cNvPicPr>
          <p:nvPr>
            <p:ph sz="quarter" idx="17"/>
          </p:nvPr>
        </p:nvPicPr>
        <p:blipFill>
          <a:blip r:embed="rId3" cstate="hqprint">
            <a:extLst>
              <a:ext uri="{28A0092B-C50C-407E-A947-70E740481C1C}">
                <a14:useLocalDpi xmlns:a14="http://schemas.microsoft.com/office/drawing/2010/main"/>
              </a:ext>
            </a:extLst>
          </a:blip>
          <a:stretch>
            <a:fillRect/>
          </a:stretch>
        </p:blipFill>
        <p:spPr>
          <a:xfrm>
            <a:off x="4691063" y="2280414"/>
            <a:ext cx="4003675" cy="1163697"/>
          </a:xfrm>
        </p:spPr>
      </p:pic>
      <p:sp>
        <p:nvSpPr>
          <p:cNvPr id="4" name="Slide Number Placeholder 3">
            <a:extLst>
              <a:ext uri="{FF2B5EF4-FFF2-40B4-BE49-F238E27FC236}">
                <a16:creationId xmlns:a16="http://schemas.microsoft.com/office/drawing/2014/main" id="{1C1EEBFD-F99E-AC48-8305-086611CA33A9}"/>
              </a:ext>
            </a:extLst>
          </p:cNvPr>
          <p:cNvSpPr>
            <a:spLocks noGrp="1"/>
          </p:cNvSpPr>
          <p:nvPr>
            <p:ph type="sldNum" sz="quarter" idx="4"/>
          </p:nvPr>
        </p:nvSpPr>
        <p:spPr/>
        <p:txBody>
          <a:bodyPr/>
          <a:lstStyle/>
          <a:p>
            <a:fld id="{625532A8-9998-1545-8016-7D9932388623}" type="slidenum">
              <a:rPr lang="uk-UA" smtClean="0"/>
              <a:pPr/>
              <a:t>50</a:t>
            </a:fld>
            <a:endParaRPr lang="uk-UA"/>
          </a:p>
        </p:txBody>
      </p:sp>
    </p:spTree>
    <p:extLst>
      <p:ext uri="{BB962C8B-B14F-4D97-AF65-F5344CB8AC3E}">
        <p14:creationId xmlns:p14="http://schemas.microsoft.com/office/powerpoint/2010/main" val="21694761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1EC21-6193-7046-A53E-BD2C21B04025}"/>
              </a:ext>
            </a:extLst>
          </p:cNvPr>
          <p:cNvSpPr>
            <a:spLocks noGrp="1"/>
          </p:cNvSpPr>
          <p:nvPr>
            <p:ph type="title"/>
          </p:nvPr>
        </p:nvSpPr>
        <p:spPr/>
        <p:txBody>
          <a:bodyPr/>
          <a:lstStyle/>
          <a:p>
            <a:r>
              <a:rPr lang="fr-FR" dirty="0"/>
              <a:t>DataStax Use Cases</a:t>
            </a:r>
          </a:p>
        </p:txBody>
      </p:sp>
      <p:sp>
        <p:nvSpPr>
          <p:cNvPr id="3" name="Content Placeholder 2">
            <a:extLst>
              <a:ext uri="{FF2B5EF4-FFF2-40B4-BE49-F238E27FC236}">
                <a16:creationId xmlns:a16="http://schemas.microsoft.com/office/drawing/2014/main" id="{D255B3B4-B19F-C348-8188-B2E87CB6E7A9}"/>
              </a:ext>
            </a:extLst>
          </p:cNvPr>
          <p:cNvSpPr>
            <a:spLocks noGrp="1"/>
          </p:cNvSpPr>
          <p:nvPr>
            <p:ph sz="quarter" idx="16"/>
          </p:nvPr>
        </p:nvSpPr>
        <p:spPr>
          <a:xfrm>
            <a:off x="186775" y="1122801"/>
            <a:ext cx="4003675" cy="2956455"/>
          </a:xfrm>
        </p:spPr>
        <p:txBody>
          <a:bodyPr/>
          <a:lstStyle/>
          <a:p>
            <a:r>
              <a:rPr lang="en-US" dirty="0"/>
              <a:t>MDM: Customer 360, Product Catalog</a:t>
            </a:r>
          </a:p>
          <a:p>
            <a:r>
              <a:rPr lang="en-US" dirty="0"/>
              <a:t>Personalization and Recommendation</a:t>
            </a:r>
          </a:p>
          <a:p>
            <a:r>
              <a:rPr lang="en-US" dirty="0"/>
              <a:t>Internet of Things (</a:t>
            </a:r>
            <a:r>
              <a:rPr lang="en-US" dirty="0" err="1"/>
              <a:t>IoT</a:t>
            </a:r>
            <a:r>
              <a:rPr lang="en-US" dirty="0"/>
              <a:t>) and Time Series</a:t>
            </a:r>
          </a:p>
          <a:p>
            <a:r>
              <a:rPr lang="en-US" dirty="0"/>
              <a:t>Fraud Detection</a:t>
            </a:r>
          </a:p>
          <a:p>
            <a:r>
              <a:rPr lang="en-US" dirty="0"/>
              <a:t>List Management</a:t>
            </a:r>
          </a:p>
          <a:p>
            <a:r>
              <a:rPr lang="en-US" dirty="0"/>
              <a:t>Messaging</a:t>
            </a:r>
          </a:p>
          <a:p>
            <a:r>
              <a:rPr lang="en-US" dirty="0"/>
              <a:t>Inventory Management</a:t>
            </a:r>
          </a:p>
          <a:p>
            <a:r>
              <a:rPr lang="en-US" dirty="0"/>
              <a:t>Authentication</a:t>
            </a:r>
          </a:p>
          <a:p>
            <a:endParaRPr lang="en-US" dirty="0"/>
          </a:p>
        </p:txBody>
      </p:sp>
      <p:sp>
        <p:nvSpPr>
          <p:cNvPr id="4" name="Date Placeholder 3">
            <a:extLst>
              <a:ext uri="{FF2B5EF4-FFF2-40B4-BE49-F238E27FC236}">
                <a16:creationId xmlns:a16="http://schemas.microsoft.com/office/drawing/2014/main" id="{F86B5C4A-15CE-F047-9AAE-BDEA31F469E6}"/>
              </a:ext>
            </a:extLst>
          </p:cNvPr>
          <p:cNvSpPr>
            <a:spLocks noGrp="1"/>
          </p:cNvSpPr>
          <p:nvPr>
            <p:ph type="dt" sz="half" idx="2"/>
          </p:nvPr>
        </p:nvSpPr>
        <p:spPr/>
        <p:txBody>
          <a:bodyPr/>
          <a:lstStyle/>
          <a:p>
            <a:pPr defTabSz="457200"/>
            <a:r>
              <a:rPr lang="en-US"/>
              <a:t>© DataStax, All Rights Reserved.</a:t>
            </a:r>
            <a:endParaRPr lang="mr-IN" dirty="0"/>
          </a:p>
        </p:txBody>
      </p:sp>
      <p:sp>
        <p:nvSpPr>
          <p:cNvPr id="6" name="Slide Number Placeholder 5">
            <a:extLst>
              <a:ext uri="{FF2B5EF4-FFF2-40B4-BE49-F238E27FC236}">
                <a16:creationId xmlns:a16="http://schemas.microsoft.com/office/drawing/2014/main" id="{3556A0B8-61F2-B94B-AC33-2E20FC71B833}"/>
              </a:ext>
            </a:extLst>
          </p:cNvPr>
          <p:cNvSpPr>
            <a:spLocks noGrp="1"/>
          </p:cNvSpPr>
          <p:nvPr>
            <p:ph type="sldNum" sz="quarter" idx="4"/>
          </p:nvPr>
        </p:nvSpPr>
        <p:spPr/>
        <p:txBody>
          <a:bodyPr/>
          <a:lstStyle/>
          <a:p>
            <a:pPr algn="r" defTabSz="457200"/>
            <a:fld id="{625532A8-9998-1545-8016-7D9932388623}" type="slidenum">
              <a:rPr lang="uk-UA" smtClean="0"/>
              <a:pPr algn="r" defTabSz="457200"/>
              <a:t>51</a:t>
            </a:fld>
            <a:endParaRPr lang="uk-UA"/>
          </a:p>
        </p:txBody>
      </p:sp>
      <p:pic>
        <p:nvPicPr>
          <p:cNvPr id="7" name="Shape 324">
            <a:extLst>
              <a:ext uri="{FF2B5EF4-FFF2-40B4-BE49-F238E27FC236}">
                <a16:creationId xmlns:a16="http://schemas.microsoft.com/office/drawing/2014/main" id="{A0823EFF-AA07-5A4A-B79F-32B29FBE6EF6}"/>
              </a:ext>
            </a:extLst>
          </p:cNvPr>
          <p:cNvPicPr preferRelativeResize="0"/>
          <p:nvPr/>
        </p:nvPicPr>
        <p:blipFill rotWithShape="1">
          <a:blip r:embed="rId2">
            <a:alphaModFix/>
          </a:blip>
          <a:srcRect/>
          <a:stretch/>
        </p:blipFill>
        <p:spPr>
          <a:xfrm>
            <a:off x="4288823" y="3516156"/>
            <a:ext cx="2064300" cy="563100"/>
          </a:xfrm>
          <a:prstGeom prst="rect">
            <a:avLst/>
          </a:prstGeom>
          <a:noFill/>
          <a:ln>
            <a:noFill/>
          </a:ln>
        </p:spPr>
      </p:pic>
      <p:pic>
        <p:nvPicPr>
          <p:cNvPr id="8" name="Shape 325">
            <a:extLst>
              <a:ext uri="{FF2B5EF4-FFF2-40B4-BE49-F238E27FC236}">
                <a16:creationId xmlns:a16="http://schemas.microsoft.com/office/drawing/2014/main" id="{22A99237-2BCE-3042-A8FA-11651BE714B0}"/>
              </a:ext>
            </a:extLst>
          </p:cNvPr>
          <p:cNvPicPr preferRelativeResize="0"/>
          <p:nvPr/>
        </p:nvPicPr>
        <p:blipFill rotWithShape="1">
          <a:blip r:embed="rId3">
            <a:alphaModFix/>
          </a:blip>
          <a:srcRect/>
          <a:stretch/>
        </p:blipFill>
        <p:spPr>
          <a:xfrm>
            <a:off x="4517734" y="2205704"/>
            <a:ext cx="1275600" cy="956700"/>
          </a:xfrm>
          <a:prstGeom prst="rect">
            <a:avLst/>
          </a:prstGeom>
          <a:noFill/>
          <a:ln>
            <a:noFill/>
          </a:ln>
        </p:spPr>
      </p:pic>
      <p:pic>
        <p:nvPicPr>
          <p:cNvPr id="9" name="Shape 329">
            <a:extLst>
              <a:ext uri="{FF2B5EF4-FFF2-40B4-BE49-F238E27FC236}">
                <a16:creationId xmlns:a16="http://schemas.microsoft.com/office/drawing/2014/main" id="{5D6EF4A4-6D19-004F-9127-AEAEAC7DA7FE}"/>
              </a:ext>
            </a:extLst>
          </p:cNvPr>
          <p:cNvPicPr preferRelativeResize="0"/>
          <p:nvPr/>
        </p:nvPicPr>
        <p:blipFill rotWithShape="1">
          <a:blip r:embed="rId4">
            <a:alphaModFix/>
          </a:blip>
          <a:srcRect/>
          <a:stretch/>
        </p:blipFill>
        <p:spPr>
          <a:xfrm>
            <a:off x="6546227" y="2343352"/>
            <a:ext cx="1063799" cy="401400"/>
          </a:xfrm>
          <a:prstGeom prst="rect">
            <a:avLst/>
          </a:prstGeom>
          <a:noFill/>
          <a:ln>
            <a:noFill/>
          </a:ln>
        </p:spPr>
      </p:pic>
      <p:pic>
        <p:nvPicPr>
          <p:cNvPr id="10" name="Shape 330">
            <a:extLst>
              <a:ext uri="{FF2B5EF4-FFF2-40B4-BE49-F238E27FC236}">
                <a16:creationId xmlns:a16="http://schemas.microsoft.com/office/drawing/2014/main" id="{2340A089-378E-B448-B251-59B2799FFDFA}"/>
              </a:ext>
            </a:extLst>
          </p:cNvPr>
          <p:cNvPicPr preferRelativeResize="0"/>
          <p:nvPr/>
        </p:nvPicPr>
        <p:blipFill rotWithShape="1">
          <a:blip r:embed="rId5">
            <a:alphaModFix/>
          </a:blip>
          <a:srcRect/>
          <a:stretch/>
        </p:blipFill>
        <p:spPr>
          <a:xfrm>
            <a:off x="5165238" y="3201056"/>
            <a:ext cx="920100" cy="390900"/>
          </a:xfrm>
          <a:prstGeom prst="rect">
            <a:avLst/>
          </a:prstGeom>
          <a:noFill/>
          <a:ln>
            <a:noFill/>
          </a:ln>
        </p:spPr>
      </p:pic>
      <p:pic>
        <p:nvPicPr>
          <p:cNvPr id="11" name="Shape 331">
            <a:extLst>
              <a:ext uri="{FF2B5EF4-FFF2-40B4-BE49-F238E27FC236}">
                <a16:creationId xmlns:a16="http://schemas.microsoft.com/office/drawing/2014/main" id="{DD23AD72-56C2-1B40-A69A-2C671BC1E726}"/>
              </a:ext>
            </a:extLst>
          </p:cNvPr>
          <p:cNvPicPr preferRelativeResize="0"/>
          <p:nvPr/>
        </p:nvPicPr>
        <p:blipFill rotWithShape="1">
          <a:blip r:embed="rId6">
            <a:alphaModFix/>
          </a:blip>
          <a:srcRect/>
          <a:stretch/>
        </p:blipFill>
        <p:spPr>
          <a:xfrm>
            <a:off x="5246450" y="1348114"/>
            <a:ext cx="1670700" cy="509100"/>
          </a:xfrm>
          <a:prstGeom prst="rect">
            <a:avLst/>
          </a:prstGeom>
          <a:noFill/>
          <a:ln>
            <a:noFill/>
          </a:ln>
        </p:spPr>
      </p:pic>
      <p:pic>
        <p:nvPicPr>
          <p:cNvPr id="12" name="Shape 332">
            <a:extLst>
              <a:ext uri="{FF2B5EF4-FFF2-40B4-BE49-F238E27FC236}">
                <a16:creationId xmlns:a16="http://schemas.microsoft.com/office/drawing/2014/main" id="{DEBBE78C-80E9-8347-8CD8-65EEC0C72AE3}"/>
              </a:ext>
            </a:extLst>
          </p:cNvPr>
          <p:cNvPicPr preferRelativeResize="0"/>
          <p:nvPr/>
        </p:nvPicPr>
        <p:blipFill rotWithShape="1">
          <a:blip r:embed="rId7">
            <a:alphaModFix/>
          </a:blip>
          <a:srcRect/>
          <a:stretch/>
        </p:blipFill>
        <p:spPr>
          <a:xfrm>
            <a:off x="7701447" y="2471168"/>
            <a:ext cx="1216500" cy="407700"/>
          </a:xfrm>
          <a:prstGeom prst="rect">
            <a:avLst/>
          </a:prstGeom>
          <a:noFill/>
          <a:ln>
            <a:noFill/>
          </a:ln>
        </p:spPr>
      </p:pic>
      <p:pic>
        <p:nvPicPr>
          <p:cNvPr id="13" name="Shape 333">
            <a:extLst>
              <a:ext uri="{FF2B5EF4-FFF2-40B4-BE49-F238E27FC236}">
                <a16:creationId xmlns:a16="http://schemas.microsoft.com/office/drawing/2014/main" id="{31995D90-13C8-E345-8BA1-4C13EED2A43E}"/>
              </a:ext>
            </a:extLst>
          </p:cNvPr>
          <p:cNvPicPr preferRelativeResize="0"/>
          <p:nvPr/>
        </p:nvPicPr>
        <p:blipFill rotWithShape="1">
          <a:blip r:embed="rId8">
            <a:alphaModFix/>
          </a:blip>
          <a:srcRect/>
          <a:stretch/>
        </p:blipFill>
        <p:spPr>
          <a:xfrm>
            <a:off x="6182220" y="3342972"/>
            <a:ext cx="1168499" cy="602100"/>
          </a:xfrm>
          <a:prstGeom prst="rect">
            <a:avLst/>
          </a:prstGeom>
          <a:noFill/>
          <a:ln>
            <a:noFill/>
          </a:ln>
        </p:spPr>
      </p:pic>
      <p:pic>
        <p:nvPicPr>
          <p:cNvPr id="14" name="Shape 334">
            <a:extLst>
              <a:ext uri="{FF2B5EF4-FFF2-40B4-BE49-F238E27FC236}">
                <a16:creationId xmlns:a16="http://schemas.microsoft.com/office/drawing/2014/main" id="{E53D0F36-F92B-B04F-A31B-606ECC526055}"/>
              </a:ext>
            </a:extLst>
          </p:cNvPr>
          <p:cNvPicPr preferRelativeResize="0"/>
          <p:nvPr/>
        </p:nvPicPr>
        <p:blipFill rotWithShape="1">
          <a:blip r:embed="rId9">
            <a:alphaModFix/>
          </a:blip>
          <a:srcRect/>
          <a:stretch/>
        </p:blipFill>
        <p:spPr>
          <a:xfrm>
            <a:off x="7308521" y="3907227"/>
            <a:ext cx="1479600" cy="403500"/>
          </a:xfrm>
          <a:prstGeom prst="rect">
            <a:avLst/>
          </a:prstGeom>
          <a:noFill/>
          <a:ln>
            <a:noFill/>
          </a:ln>
        </p:spPr>
      </p:pic>
      <p:pic>
        <p:nvPicPr>
          <p:cNvPr id="15" name="Shape 335" descr="tt_logo_horz_endorse_rgb_pos.jpg">
            <a:extLst>
              <a:ext uri="{FF2B5EF4-FFF2-40B4-BE49-F238E27FC236}">
                <a16:creationId xmlns:a16="http://schemas.microsoft.com/office/drawing/2014/main" id="{9F284DF8-275C-D549-AD8E-9648895049B2}"/>
              </a:ext>
            </a:extLst>
          </p:cNvPr>
          <p:cNvPicPr preferRelativeResize="0"/>
          <p:nvPr/>
        </p:nvPicPr>
        <p:blipFill rotWithShape="1">
          <a:blip r:embed="rId10">
            <a:alphaModFix/>
          </a:blip>
          <a:srcRect/>
          <a:stretch/>
        </p:blipFill>
        <p:spPr>
          <a:xfrm>
            <a:off x="6848342" y="1058335"/>
            <a:ext cx="1557900" cy="419100"/>
          </a:xfrm>
          <a:prstGeom prst="rect">
            <a:avLst/>
          </a:prstGeom>
          <a:noFill/>
          <a:ln>
            <a:noFill/>
          </a:ln>
        </p:spPr>
      </p:pic>
      <p:pic>
        <p:nvPicPr>
          <p:cNvPr id="16" name="Shape 336">
            <a:extLst>
              <a:ext uri="{FF2B5EF4-FFF2-40B4-BE49-F238E27FC236}">
                <a16:creationId xmlns:a16="http://schemas.microsoft.com/office/drawing/2014/main" id="{DF67A6A0-36CA-3F4F-AF45-FA94D8ED9FEA}"/>
              </a:ext>
            </a:extLst>
          </p:cNvPr>
          <p:cNvPicPr preferRelativeResize="0"/>
          <p:nvPr/>
        </p:nvPicPr>
        <p:blipFill rotWithShape="1">
          <a:blip r:embed="rId11">
            <a:alphaModFix/>
          </a:blip>
          <a:srcRect/>
          <a:stretch/>
        </p:blipFill>
        <p:spPr>
          <a:xfrm>
            <a:off x="4906013" y="1912376"/>
            <a:ext cx="1591800" cy="318300"/>
          </a:xfrm>
          <a:prstGeom prst="rect">
            <a:avLst/>
          </a:prstGeom>
          <a:noFill/>
          <a:ln>
            <a:noFill/>
          </a:ln>
        </p:spPr>
      </p:pic>
      <p:pic>
        <p:nvPicPr>
          <p:cNvPr id="17" name="Shape 337">
            <a:extLst>
              <a:ext uri="{FF2B5EF4-FFF2-40B4-BE49-F238E27FC236}">
                <a16:creationId xmlns:a16="http://schemas.microsoft.com/office/drawing/2014/main" id="{64105021-F277-5143-A0FE-6B146918EBB3}"/>
              </a:ext>
            </a:extLst>
          </p:cNvPr>
          <p:cNvPicPr preferRelativeResize="0"/>
          <p:nvPr/>
        </p:nvPicPr>
        <p:blipFill rotWithShape="1">
          <a:blip r:embed="rId12">
            <a:alphaModFix/>
          </a:blip>
          <a:srcRect/>
          <a:stretch/>
        </p:blipFill>
        <p:spPr>
          <a:xfrm>
            <a:off x="6771028" y="1732667"/>
            <a:ext cx="1417200" cy="485700"/>
          </a:xfrm>
          <a:prstGeom prst="rect">
            <a:avLst/>
          </a:prstGeom>
          <a:noFill/>
          <a:ln>
            <a:noFill/>
          </a:ln>
        </p:spPr>
      </p:pic>
      <p:pic>
        <p:nvPicPr>
          <p:cNvPr id="18" name="Shape 338">
            <a:extLst>
              <a:ext uri="{FF2B5EF4-FFF2-40B4-BE49-F238E27FC236}">
                <a16:creationId xmlns:a16="http://schemas.microsoft.com/office/drawing/2014/main" id="{1C36EF32-CB88-B24F-A37A-F2C26BB7D8EC}"/>
              </a:ext>
            </a:extLst>
          </p:cNvPr>
          <p:cNvPicPr preferRelativeResize="0"/>
          <p:nvPr/>
        </p:nvPicPr>
        <p:blipFill rotWithShape="1">
          <a:blip r:embed="rId13">
            <a:alphaModFix/>
          </a:blip>
          <a:srcRect/>
          <a:stretch/>
        </p:blipFill>
        <p:spPr>
          <a:xfrm>
            <a:off x="7461237" y="3024886"/>
            <a:ext cx="1434900" cy="309000"/>
          </a:xfrm>
          <a:prstGeom prst="rect">
            <a:avLst/>
          </a:prstGeom>
          <a:noFill/>
          <a:ln>
            <a:noFill/>
          </a:ln>
        </p:spPr>
      </p:pic>
      <p:pic>
        <p:nvPicPr>
          <p:cNvPr id="19" name="Shape 339" descr="GE.png">
            <a:extLst>
              <a:ext uri="{FF2B5EF4-FFF2-40B4-BE49-F238E27FC236}">
                <a16:creationId xmlns:a16="http://schemas.microsoft.com/office/drawing/2014/main" id="{D220648D-5CD9-894E-91AD-F10B3D85F937}"/>
              </a:ext>
            </a:extLst>
          </p:cNvPr>
          <p:cNvPicPr preferRelativeResize="0"/>
          <p:nvPr/>
        </p:nvPicPr>
        <p:blipFill rotWithShape="1">
          <a:blip r:embed="rId14">
            <a:alphaModFix/>
          </a:blip>
          <a:srcRect/>
          <a:stretch/>
        </p:blipFill>
        <p:spPr>
          <a:xfrm>
            <a:off x="8515740" y="1308131"/>
            <a:ext cx="566700" cy="566700"/>
          </a:xfrm>
          <a:prstGeom prst="rect">
            <a:avLst/>
          </a:prstGeom>
          <a:noFill/>
          <a:ln>
            <a:noFill/>
          </a:ln>
        </p:spPr>
      </p:pic>
      <p:pic>
        <p:nvPicPr>
          <p:cNvPr id="20" name="Shape 340">
            <a:extLst>
              <a:ext uri="{FF2B5EF4-FFF2-40B4-BE49-F238E27FC236}">
                <a16:creationId xmlns:a16="http://schemas.microsoft.com/office/drawing/2014/main" id="{B024D4E2-24F9-6644-A73C-56BBCCBAF802}"/>
              </a:ext>
            </a:extLst>
          </p:cNvPr>
          <p:cNvPicPr preferRelativeResize="0"/>
          <p:nvPr/>
        </p:nvPicPr>
        <p:blipFill rotWithShape="1">
          <a:blip r:embed="rId15">
            <a:alphaModFix/>
          </a:blip>
          <a:srcRect/>
          <a:stretch/>
        </p:blipFill>
        <p:spPr>
          <a:xfrm>
            <a:off x="5070329" y="718969"/>
            <a:ext cx="560100" cy="383700"/>
          </a:xfrm>
          <a:prstGeom prst="rect">
            <a:avLst/>
          </a:prstGeom>
          <a:noFill/>
          <a:ln>
            <a:noFill/>
          </a:ln>
        </p:spPr>
      </p:pic>
      <p:pic>
        <p:nvPicPr>
          <p:cNvPr id="21" name="Shape 341">
            <a:extLst>
              <a:ext uri="{FF2B5EF4-FFF2-40B4-BE49-F238E27FC236}">
                <a16:creationId xmlns:a16="http://schemas.microsoft.com/office/drawing/2014/main" id="{9CF3ACEE-8B05-124C-93B0-BFFAB3FB0492}"/>
              </a:ext>
            </a:extLst>
          </p:cNvPr>
          <p:cNvPicPr preferRelativeResize="0"/>
          <p:nvPr/>
        </p:nvPicPr>
        <p:blipFill rotWithShape="1">
          <a:blip r:embed="rId16">
            <a:alphaModFix/>
          </a:blip>
          <a:srcRect/>
          <a:stretch/>
        </p:blipFill>
        <p:spPr>
          <a:xfrm>
            <a:off x="5896670" y="2569701"/>
            <a:ext cx="587400" cy="469800"/>
          </a:xfrm>
          <a:prstGeom prst="rect">
            <a:avLst/>
          </a:prstGeom>
          <a:noFill/>
          <a:ln>
            <a:noFill/>
          </a:ln>
        </p:spPr>
      </p:pic>
      <p:pic>
        <p:nvPicPr>
          <p:cNvPr id="22" name="Shape 342">
            <a:extLst>
              <a:ext uri="{FF2B5EF4-FFF2-40B4-BE49-F238E27FC236}">
                <a16:creationId xmlns:a16="http://schemas.microsoft.com/office/drawing/2014/main" id="{551024F4-20D6-8041-89FF-24DC23C78CC5}"/>
              </a:ext>
            </a:extLst>
          </p:cNvPr>
          <p:cNvPicPr preferRelativeResize="0"/>
          <p:nvPr/>
        </p:nvPicPr>
        <p:blipFill rotWithShape="1">
          <a:blip r:embed="rId17">
            <a:alphaModFix/>
          </a:blip>
          <a:srcRect/>
          <a:stretch/>
        </p:blipFill>
        <p:spPr>
          <a:xfrm>
            <a:off x="4274041" y="1985393"/>
            <a:ext cx="501600" cy="243600"/>
          </a:xfrm>
          <a:prstGeom prst="rect">
            <a:avLst/>
          </a:prstGeom>
          <a:noFill/>
          <a:ln>
            <a:noFill/>
          </a:ln>
        </p:spPr>
      </p:pic>
      <p:pic>
        <p:nvPicPr>
          <p:cNvPr id="23" name="Shape 343">
            <a:extLst>
              <a:ext uri="{FF2B5EF4-FFF2-40B4-BE49-F238E27FC236}">
                <a16:creationId xmlns:a16="http://schemas.microsoft.com/office/drawing/2014/main" id="{F17EDB5D-C738-3948-B0A2-3460BD5CFA06}"/>
              </a:ext>
            </a:extLst>
          </p:cNvPr>
          <p:cNvPicPr preferRelativeResize="0"/>
          <p:nvPr/>
        </p:nvPicPr>
        <p:blipFill rotWithShape="1">
          <a:blip r:embed="rId18">
            <a:alphaModFix/>
          </a:blip>
          <a:srcRect/>
          <a:stretch/>
        </p:blipFill>
        <p:spPr>
          <a:xfrm>
            <a:off x="4638597" y="1270002"/>
            <a:ext cx="528000" cy="527999"/>
          </a:xfrm>
          <a:prstGeom prst="rect">
            <a:avLst/>
          </a:prstGeom>
          <a:noFill/>
          <a:ln>
            <a:noFill/>
          </a:ln>
        </p:spPr>
      </p:pic>
      <p:pic>
        <p:nvPicPr>
          <p:cNvPr id="24" name="Shape 344">
            <a:extLst>
              <a:ext uri="{FF2B5EF4-FFF2-40B4-BE49-F238E27FC236}">
                <a16:creationId xmlns:a16="http://schemas.microsoft.com/office/drawing/2014/main" id="{8238A8BA-75A6-E74A-AA2C-45C7744EFEAF}"/>
              </a:ext>
            </a:extLst>
          </p:cNvPr>
          <p:cNvPicPr preferRelativeResize="0"/>
          <p:nvPr/>
        </p:nvPicPr>
        <p:blipFill rotWithShape="1">
          <a:blip r:embed="rId19">
            <a:alphaModFix/>
          </a:blip>
          <a:srcRect/>
          <a:stretch/>
        </p:blipFill>
        <p:spPr>
          <a:xfrm>
            <a:off x="5408172" y="1184644"/>
            <a:ext cx="1009800" cy="271500"/>
          </a:xfrm>
          <a:prstGeom prst="rect">
            <a:avLst/>
          </a:prstGeom>
          <a:noFill/>
          <a:ln>
            <a:noFill/>
          </a:ln>
        </p:spPr>
      </p:pic>
      <p:pic>
        <p:nvPicPr>
          <p:cNvPr id="25" name="Shape 345">
            <a:extLst>
              <a:ext uri="{FF2B5EF4-FFF2-40B4-BE49-F238E27FC236}">
                <a16:creationId xmlns:a16="http://schemas.microsoft.com/office/drawing/2014/main" id="{DA4C70FB-19DC-F243-9F28-573C761F769E}"/>
              </a:ext>
            </a:extLst>
          </p:cNvPr>
          <p:cNvPicPr preferRelativeResize="0"/>
          <p:nvPr/>
        </p:nvPicPr>
        <p:blipFill rotWithShape="1">
          <a:blip r:embed="rId20">
            <a:alphaModFix/>
          </a:blip>
          <a:srcRect/>
          <a:stretch/>
        </p:blipFill>
        <p:spPr>
          <a:xfrm>
            <a:off x="7359594" y="1498602"/>
            <a:ext cx="959400" cy="423300"/>
          </a:xfrm>
          <a:prstGeom prst="rect">
            <a:avLst/>
          </a:prstGeom>
          <a:noFill/>
          <a:ln>
            <a:noFill/>
          </a:ln>
        </p:spPr>
      </p:pic>
      <p:pic>
        <p:nvPicPr>
          <p:cNvPr id="26" name="Shape 346">
            <a:extLst>
              <a:ext uri="{FF2B5EF4-FFF2-40B4-BE49-F238E27FC236}">
                <a16:creationId xmlns:a16="http://schemas.microsoft.com/office/drawing/2014/main" id="{001CB95B-E140-7147-A7FB-61C335536705}"/>
              </a:ext>
            </a:extLst>
          </p:cNvPr>
          <p:cNvPicPr preferRelativeResize="0"/>
          <p:nvPr/>
        </p:nvPicPr>
        <p:blipFill rotWithShape="1">
          <a:blip r:embed="rId21">
            <a:alphaModFix/>
          </a:blip>
          <a:srcRect/>
          <a:stretch/>
        </p:blipFill>
        <p:spPr>
          <a:xfrm>
            <a:off x="7485024" y="3487861"/>
            <a:ext cx="595500" cy="313800"/>
          </a:xfrm>
          <a:prstGeom prst="rect">
            <a:avLst/>
          </a:prstGeom>
          <a:noFill/>
          <a:ln>
            <a:noFill/>
          </a:ln>
        </p:spPr>
      </p:pic>
      <p:pic>
        <p:nvPicPr>
          <p:cNvPr id="27" name="Shape 347">
            <a:extLst>
              <a:ext uri="{FF2B5EF4-FFF2-40B4-BE49-F238E27FC236}">
                <a16:creationId xmlns:a16="http://schemas.microsoft.com/office/drawing/2014/main" id="{D9CDEBD1-8A78-C242-A472-CB14F3E5BD16}"/>
              </a:ext>
            </a:extLst>
          </p:cNvPr>
          <p:cNvPicPr preferRelativeResize="0"/>
          <p:nvPr/>
        </p:nvPicPr>
        <p:blipFill rotWithShape="1">
          <a:blip r:embed="rId22">
            <a:alphaModFix/>
          </a:blip>
          <a:srcRect/>
          <a:stretch/>
        </p:blipFill>
        <p:spPr>
          <a:xfrm>
            <a:off x="7149068" y="4419606"/>
            <a:ext cx="901200" cy="242700"/>
          </a:xfrm>
          <a:prstGeom prst="rect">
            <a:avLst/>
          </a:prstGeom>
          <a:noFill/>
          <a:ln>
            <a:noFill/>
          </a:ln>
        </p:spPr>
      </p:pic>
      <p:pic>
        <p:nvPicPr>
          <p:cNvPr id="28" name="Shape 348">
            <a:extLst>
              <a:ext uri="{FF2B5EF4-FFF2-40B4-BE49-F238E27FC236}">
                <a16:creationId xmlns:a16="http://schemas.microsoft.com/office/drawing/2014/main" id="{EC3CE597-1318-AA41-AF12-3FDBD787BFE6}"/>
              </a:ext>
            </a:extLst>
          </p:cNvPr>
          <p:cNvPicPr preferRelativeResize="0"/>
          <p:nvPr/>
        </p:nvPicPr>
        <p:blipFill rotWithShape="1">
          <a:blip r:embed="rId23">
            <a:alphaModFix/>
          </a:blip>
          <a:srcRect/>
          <a:stretch/>
        </p:blipFill>
        <p:spPr>
          <a:xfrm>
            <a:off x="7320961" y="364987"/>
            <a:ext cx="1032600" cy="180300"/>
          </a:xfrm>
          <a:prstGeom prst="rect">
            <a:avLst/>
          </a:prstGeom>
          <a:noFill/>
          <a:ln>
            <a:noFill/>
          </a:ln>
        </p:spPr>
      </p:pic>
      <p:pic>
        <p:nvPicPr>
          <p:cNvPr id="29" name="Shape 349">
            <a:extLst>
              <a:ext uri="{FF2B5EF4-FFF2-40B4-BE49-F238E27FC236}">
                <a16:creationId xmlns:a16="http://schemas.microsoft.com/office/drawing/2014/main" id="{8E821886-87D2-6A45-B8F3-1478C725C70F}"/>
              </a:ext>
            </a:extLst>
          </p:cNvPr>
          <p:cNvPicPr preferRelativeResize="0"/>
          <p:nvPr/>
        </p:nvPicPr>
        <p:blipFill rotWithShape="1">
          <a:blip r:embed="rId24">
            <a:alphaModFix/>
          </a:blip>
          <a:srcRect/>
          <a:stretch/>
        </p:blipFill>
        <p:spPr>
          <a:xfrm>
            <a:off x="3454322" y="4128194"/>
            <a:ext cx="508200" cy="508200"/>
          </a:xfrm>
          <a:prstGeom prst="rect">
            <a:avLst/>
          </a:prstGeom>
          <a:noFill/>
          <a:ln>
            <a:noFill/>
          </a:ln>
        </p:spPr>
      </p:pic>
      <p:pic>
        <p:nvPicPr>
          <p:cNvPr id="30" name="Shape 350">
            <a:extLst>
              <a:ext uri="{FF2B5EF4-FFF2-40B4-BE49-F238E27FC236}">
                <a16:creationId xmlns:a16="http://schemas.microsoft.com/office/drawing/2014/main" id="{0B58E925-4844-C547-9DC4-60CA39CB05AA}"/>
              </a:ext>
            </a:extLst>
          </p:cNvPr>
          <p:cNvPicPr preferRelativeResize="0"/>
          <p:nvPr/>
        </p:nvPicPr>
        <p:blipFill rotWithShape="1">
          <a:blip r:embed="rId25">
            <a:alphaModFix/>
          </a:blip>
          <a:srcRect/>
          <a:stretch/>
        </p:blipFill>
        <p:spPr>
          <a:xfrm>
            <a:off x="3474634" y="3041135"/>
            <a:ext cx="1343100" cy="464099"/>
          </a:xfrm>
          <a:prstGeom prst="rect">
            <a:avLst/>
          </a:prstGeom>
          <a:noFill/>
          <a:ln>
            <a:noFill/>
          </a:ln>
        </p:spPr>
      </p:pic>
      <p:pic>
        <p:nvPicPr>
          <p:cNvPr id="31" name="Shape 351">
            <a:extLst>
              <a:ext uri="{FF2B5EF4-FFF2-40B4-BE49-F238E27FC236}">
                <a16:creationId xmlns:a16="http://schemas.microsoft.com/office/drawing/2014/main" id="{B8D12F6E-21B5-A648-98BE-D8C762C497C3}"/>
              </a:ext>
            </a:extLst>
          </p:cNvPr>
          <p:cNvPicPr preferRelativeResize="0"/>
          <p:nvPr/>
        </p:nvPicPr>
        <p:blipFill rotWithShape="1">
          <a:blip r:embed="rId26">
            <a:alphaModFix/>
          </a:blip>
          <a:srcRect/>
          <a:stretch/>
        </p:blipFill>
        <p:spPr>
          <a:xfrm>
            <a:off x="3711516" y="2387604"/>
            <a:ext cx="693300" cy="457200"/>
          </a:xfrm>
          <a:prstGeom prst="rect">
            <a:avLst/>
          </a:prstGeom>
          <a:noFill/>
          <a:ln>
            <a:noFill/>
          </a:ln>
        </p:spPr>
      </p:pic>
      <p:pic>
        <p:nvPicPr>
          <p:cNvPr id="32" name="Shape 352">
            <a:extLst>
              <a:ext uri="{FF2B5EF4-FFF2-40B4-BE49-F238E27FC236}">
                <a16:creationId xmlns:a16="http://schemas.microsoft.com/office/drawing/2014/main" id="{4172E3DB-DCCE-584B-932F-76EF7CDD1F45}"/>
              </a:ext>
            </a:extLst>
          </p:cNvPr>
          <p:cNvPicPr preferRelativeResize="0"/>
          <p:nvPr/>
        </p:nvPicPr>
        <p:blipFill rotWithShape="1">
          <a:blip r:embed="rId27">
            <a:alphaModFix/>
          </a:blip>
          <a:srcRect/>
          <a:stretch/>
        </p:blipFill>
        <p:spPr>
          <a:xfrm>
            <a:off x="8322732" y="1829933"/>
            <a:ext cx="829800" cy="608400"/>
          </a:xfrm>
          <a:prstGeom prst="rect">
            <a:avLst/>
          </a:prstGeom>
          <a:noFill/>
          <a:ln>
            <a:noFill/>
          </a:ln>
        </p:spPr>
      </p:pic>
      <p:pic>
        <p:nvPicPr>
          <p:cNvPr id="33" name="Shape 353">
            <a:extLst>
              <a:ext uri="{FF2B5EF4-FFF2-40B4-BE49-F238E27FC236}">
                <a16:creationId xmlns:a16="http://schemas.microsoft.com/office/drawing/2014/main" id="{A0F99ED8-C88A-AB49-9949-7BA3AEF3A2E2}"/>
              </a:ext>
            </a:extLst>
          </p:cNvPr>
          <p:cNvPicPr preferRelativeResize="0"/>
          <p:nvPr/>
        </p:nvPicPr>
        <p:blipFill rotWithShape="1">
          <a:blip r:embed="rId28">
            <a:alphaModFix/>
          </a:blip>
          <a:srcRect/>
          <a:stretch/>
        </p:blipFill>
        <p:spPr>
          <a:xfrm>
            <a:off x="6530293" y="3049984"/>
            <a:ext cx="807000" cy="269100"/>
          </a:xfrm>
          <a:prstGeom prst="rect">
            <a:avLst/>
          </a:prstGeom>
          <a:noFill/>
          <a:ln>
            <a:noFill/>
          </a:ln>
        </p:spPr>
      </p:pic>
      <p:pic>
        <p:nvPicPr>
          <p:cNvPr id="34" name="Shape 354">
            <a:extLst>
              <a:ext uri="{FF2B5EF4-FFF2-40B4-BE49-F238E27FC236}">
                <a16:creationId xmlns:a16="http://schemas.microsoft.com/office/drawing/2014/main" id="{9B20143E-D5FE-A64B-9EB6-C60682BA9163}"/>
              </a:ext>
            </a:extLst>
          </p:cNvPr>
          <p:cNvPicPr preferRelativeResize="0"/>
          <p:nvPr/>
        </p:nvPicPr>
        <p:blipFill rotWithShape="1">
          <a:blip r:embed="rId29">
            <a:alphaModFix/>
          </a:blip>
          <a:srcRect/>
          <a:stretch/>
        </p:blipFill>
        <p:spPr>
          <a:xfrm>
            <a:off x="8208743" y="3547538"/>
            <a:ext cx="794700" cy="365400"/>
          </a:xfrm>
          <a:prstGeom prst="rect">
            <a:avLst/>
          </a:prstGeom>
          <a:noFill/>
          <a:ln>
            <a:noFill/>
          </a:ln>
        </p:spPr>
      </p:pic>
      <p:pic>
        <p:nvPicPr>
          <p:cNvPr id="35" name="Shape 355">
            <a:extLst>
              <a:ext uri="{FF2B5EF4-FFF2-40B4-BE49-F238E27FC236}">
                <a16:creationId xmlns:a16="http://schemas.microsoft.com/office/drawing/2014/main" id="{02B9007A-9DA0-D14F-9E69-6AFCCD936CEF}"/>
              </a:ext>
            </a:extLst>
          </p:cNvPr>
          <p:cNvPicPr preferRelativeResize="0"/>
          <p:nvPr/>
        </p:nvPicPr>
        <p:blipFill rotWithShape="1">
          <a:blip r:embed="rId30">
            <a:alphaModFix/>
          </a:blip>
          <a:srcRect/>
          <a:stretch/>
        </p:blipFill>
        <p:spPr>
          <a:xfrm>
            <a:off x="2218715" y="4199469"/>
            <a:ext cx="1135200" cy="431700"/>
          </a:xfrm>
          <a:prstGeom prst="rect">
            <a:avLst/>
          </a:prstGeom>
          <a:noFill/>
          <a:ln>
            <a:noFill/>
          </a:ln>
        </p:spPr>
      </p:pic>
      <p:pic>
        <p:nvPicPr>
          <p:cNvPr id="36" name="Shape 356">
            <a:extLst>
              <a:ext uri="{FF2B5EF4-FFF2-40B4-BE49-F238E27FC236}">
                <a16:creationId xmlns:a16="http://schemas.microsoft.com/office/drawing/2014/main" id="{B7BA1A64-8A6B-9B4D-8556-31DF81AD7E07}"/>
              </a:ext>
            </a:extLst>
          </p:cNvPr>
          <p:cNvPicPr preferRelativeResize="0"/>
          <p:nvPr/>
        </p:nvPicPr>
        <p:blipFill rotWithShape="1">
          <a:blip r:embed="rId31">
            <a:alphaModFix/>
          </a:blip>
          <a:srcRect/>
          <a:stretch/>
        </p:blipFill>
        <p:spPr>
          <a:xfrm>
            <a:off x="2904767" y="3607260"/>
            <a:ext cx="1269299" cy="363600"/>
          </a:xfrm>
          <a:prstGeom prst="rect">
            <a:avLst/>
          </a:prstGeom>
          <a:noFill/>
          <a:ln>
            <a:noFill/>
          </a:ln>
        </p:spPr>
      </p:pic>
      <p:pic>
        <p:nvPicPr>
          <p:cNvPr id="37" name="Shape 357">
            <a:extLst>
              <a:ext uri="{FF2B5EF4-FFF2-40B4-BE49-F238E27FC236}">
                <a16:creationId xmlns:a16="http://schemas.microsoft.com/office/drawing/2014/main" id="{9C461E42-F79D-ED44-9746-6E7384672769}"/>
              </a:ext>
            </a:extLst>
          </p:cNvPr>
          <p:cNvPicPr preferRelativeResize="0"/>
          <p:nvPr/>
        </p:nvPicPr>
        <p:blipFill rotWithShape="1">
          <a:blip r:embed="rId32">
            <a:alphaModFix/>
          </a:blip>
          <a:srcRect/>
          <a:stretch/>
        </p:blipFill>
        <p:spPr>
          <a:xfrm>
            <a:off x="5722147" y="3989999"/>
            <a:ext cx="1362000" cy="353400"/>
          </a:xfrm>
          <a:prstGeom prst="rect">
            <a:avLst/>
          </a:prstGeom>
          <a:noFill/>
          <a:ln>
            <a:noFill/>
          </a:ln>
        </p:spPr>
      </p:pic>
      <p:pic>
        <p:nvPicPr>
          <p:cNvPr id="38" name="Shape 358">
            <a:extLst>
              <a:ext uri="{FF2B5EF4-FFF2-40B4-BE49-F238E27FC236}">
                <a16:creationId xmlns:a16="http://schemas.microsoft.com/office/drawing/2014/main" id="{F4D17447-966A-B945-93EC-7A6611B645CF}"/>
              </a:ext>
            </a:extLst>
          </p:cNvPr>
          <p:cNvPicPr preferRelativeResize="0"/>
          <p:nvPr/>
        </p:nvPicPr>
        <p:blipFill rotWithShape="1">
          <a:blip r:embed="rId33">
            <a:alphaModFix/>
          </a:blip>
          <a:srcRect/>
          <a:stretch/>
        </p:blipFill>
        <p:spPr>
          <a:xfrm>
            <a:off x="5863282" y="633708"/>
            <a:ext cx="516900" cy="534600"/>
          </a:xfrm>
          <a:prstGeom prst="rect">
            <a:avLst/>
          </a:prstGeom>
          <a:noFill/>
          <a:ln>
            <a:noFill/>
          </a:ln>
        </p:spPr>
      </p:pic>
      <p:pic>
        <p:nvPicPr>
          <p:cNvPr id="39" name="Shape 359">
            <a:extLst>
              <a:ext uri="{FF2B5EF4-FFF2-40B4-BE49-F238E27FC236}">
                <a16:creationId xmlns:a16="http://schemas.microsoft.com/office/drawing/2014/main" id="{69934BD8-5811-234D-8848-E0CB271CB941}"/>
              </a:ext>
            </a:extLst>
          </p:cNvPr>
          <p:cNvPicPr preferRelativeResize="0"/>
          <p:nvPr/>
        </p:nvPicPr>
        <p:blipFill rotWithShape="1">
          <a:blip r:embed="rId34">
            <a:alphaModFix/>
          </a:blip>
          <a:srcRect/>
          <a:stretch/>
        </p:blipFill>
        <p:spPr>
          <a:xfrm>
            <a:off x="6669086" y="241356"/>
            <a:ext cx="387600" cy="596700"/>
          </a:xfrm>
          <a:prstGeom prst="rect">
            <a:avLst/>
          </a:prstGeom>
          <a:noFill/>
          <a:ln>
            <a:noFill/>
          </a:ln>
        </p:spPr>
      </p:pic>
      <p:pic>
        <p:nvPicPr>
          <p:cNvPr id="40" name="Shape 360">
            <a:extLst>
              <a:ext uri="{FF2B5EF4-FFF2-40B4-BE49-F238E27FC236}">
                <a16:creationId xmlns:a16="http://schemas.microsoft.com/office/drawing/2014/main" id="{18E5D523-CCF7-E645-9D80-3C75DA47D342}"/>
              </a:ext>
            </a:extLst>
          </p:cNvPr>
          <p:cNvPicPr preferRelativeResize="0"/>
          <p:nvPr/>
        </p:nvPicPr>
        <p:blipFill rotWithShape="1">
          <a:blip r:embed="rId35">
            <a:alphaModFix/>
          </a:blip>
          <a:srcRect/>
          <a:stretch/>
        </p:blipFill>
        <p:spPr>
          <a:xfrm>
            <a:off x="4143252" y="4165676"/>
            <a:ext cx="693000" cy="465600"/>
          </a:xfrm>
          <a:prstGeom prst="rect">
            <a:avLst/>
          </a:prstGeom>
          <a:noFill/>
          <a:ln>
            <a:noFill/>
          </a:ln>
        </p:spPr>
      </p:pic>
      <p:pic>
        <p:nvPicPr>
          <p:cNvPr id="41" name="Shape 361">
            <a:extLst>
              <a:ext uri="{FF2B5EF4-FFF2-40B4-BE49-F238E27FC236}">
                <a16:creationId xmlns:a16="http://schemas.microsoft.com/office/drawing/2014/main" id="{C200ADA9-8A63-B345-A815-9F6077E20E7F}"/>
              </a:ext>
            </a:extLst>
          </p:cNvPr>
          <p:cNvPicPr preferRelativeResize="0"/>
          <p:nvPr/>
        </p:nvPicPr>
        <p:blipFill rotWithShape="1">
          <a:blip r:embed="rId36">
            <a:alphaModFix/>
          </a:blip>
          <a:srcRect/>
          <a:stretch/>
        </p:blipFill>
        <p:spPr>
          <a:xfrm>
            <a:off x="4951043" y="3993520"/>
            <a:ext cx="577800" cy="526200"/>
          </a:xfrm>
          <a:prstGeom prst="rect">
            <a:avLst/>
          </a:prstGeom>
          <a:noFill/>
          <a:ln>
            <a:noFill/>
          </a:ln>
        </p:spPr>
      </p:pic>
      <p:pic>
        <p:nvPicPr>
          <p:cNvPr id="42" name="Shape 362">
            <a:extLst>
              <a:ext uri="{FF2B5EF4-FFF2-40B4-BE49-F238E27FC236}">
                <a16:creationId xmlns:a16="http://schemas.microsoft.com/office/drawing/2014/main" id="{0A6516FE-22A1-EF46-B2D4-F058BC35EBF2}"/>
              </a:ext>
            </a:extLst>
          </p:cNvPr>
          <p:cNvPicPr preferRelativeResize="0"/>
          <p:nvPr/>
        </p:nvPicPr>
        <p:blipFill rotWithShape="1">
          <a:blip r:embed="rId37">
            <a:alphaModFix/>
          </a:blip>
          <a:srcRect/>
          <a:stretch/>
        </p:blipFill>
        <p:spPr>
          <a:xfrm>
            <a:off x="5702320" y="4463036"/>
            <a:ext cx="1149599" cy="269700"/>
          </a:xfrm>
          <a:prstGeom prst="rect">
            <a:avLst/>
          </a:prstGeom>
          <a:noFill/>
          <a:ln>
            <a:noFill/>
          </a:ln>
        </p:spPr>
      </p:pic>
      <p:pic>
        <p:nvPicPr>
          <p:cNvPr id="43" name="Shape 363">
            <a:extLst>
              <a:ext uri="{FF2B5EF4-FFF2-40B4-BE49-F238E27FC236}">
                <a16:creationId xmlns:a16="http://schemas.microsoft.com/office/drawing/2014/main" id="{370C4C7C-08E9-EE4E-9C45-69064760976A}"/>
              </a:ext>
            </a:extLst>
          </p:cNvPr>
          <p:cNvPicPr preferRelativeResize="0"/>
          <p:nvPr/>
        </p:nvPicPr>
        <p:blipFill rotWithShape="1">
          <a:blip r:embed="rId38">
            <a:alphaModFix/>
          </a:blip>
          <a:srcRect/>
          <a:stretch/>
        </p:blipFill>
        <p:spPr>
          <a:xfrm>
            <a:off x="8284625" y="651933"/>
            <a:ext cx="720600" cy="375300"/>
          </a:xfrm>
          <a:prstGeom prst="rect">
            <a:avLst/>
          </a:prstGeom>
          <a:noFill/>
          <a:ln>
            <a:noFill/>
          </a:ln>
        </p:spPr>
      </p:pic>
    </p:spTree>
    <p:extLst>
      <p:ext uri="{BB962C8B-B14F-4D97-AF65-F5344CB8AC3E}">
        <p14:creationId xmlns:p14="http://schemas.microsoft.com/office/powerpoint/2010/main" val="36919055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A3890-2678-442A-BE62-9C87E02E0333}"/>
              </a:ext>
            </a:extLst>
          </p:cNvPr>
          <p:cNvSpPr>
            <a:spLocks noGrp="1"/>
          </p:cNvSpPr>
          <p:nvPr>
            <p:ph type="title"/>
          </p:nvPr>
        </p:nvSpPr>
        <p:spPr/>
        <p:txBody>
          <a:bodyPr>
            <a:noAutofit/>
          </a:bodyPr>
          <a:lstStyle/>
          <a:p>
            <a:r>
              <a:rPr lang="en-US" sz="3600" dirty="0"/>
              <a:t>Thank you</a:t>
            </a:r>
          </a:p>
        </p:txBody>
      </p:sp>
      <p:sp>
        <p:nvSpPr>
          <p:cNvPr id="3" name="Slide Number Placeholder 2">
            <a:extLst>
              <a:ext uri="{FF2B5EF4-FFF2-40B4-BE49-F238E27FC236}">
                <a16:creationId xmlns:a16="http://schemas.microsoft.com/office/drawing/2014/main" id="{43CC74A3-BC07-4EC5-A8CA-27E090530C68}"/>
              </a:ext>
            </a:extLst>
          </p:cNvPr>
          <p:cNvSpPr>
            <a:spLocks noGrp="1"/>
          </p:cNvSpPr>
          <p:nvPr>
            <p:ph type="sldNum" sz="quarter" idx="11"/>
          </p:nvPr>
        </p:nvSpPr>
        <p:spPr/>
        <p:txBody>
          <a:bodyPr/>
          <a:lstStyle/>
          <a:p>
            <a:fld id="{5A6FB346-E907-314D-8DE1-ECD2B2B6AA1B}" type="slidenum">
              <a:rPr lang="uk-UA" smtClean="0"/>
              <a:pPr/>
              <a:t>52</a:t>
            </a:fld>
            <a:endParaRPr lang="uk-UA" dirty="0"/>
          </a:p>
        </p:txBody>
      </p:sp>
      <p:sp>
        <p:nvSpPr>
          <p:cNvPr id="4" name="Date Placeholder 3">
            <a:extLst>
              <a:ext uri="{FF2B5EF4-FFF2-40B4-BE49-F238E27FC236}">
                <a16:creationId xmlns:a16="http://schemas.microsoft.com/office/drawing/2014/main" id="{DBC1E0CA-D719-4F48-BCBB-1D35B2F7A2D6}"/>
              </a:ext>
            </a:extLst>
          </p:cNvPr>
          <p:cNvSpPr>
            <a:spLocks noGrp="1"/>
          </p:cNvSpPr>
          <p:nvPr>
            <p:ph type="dt" sz="half" idx="12"/>
          </p:nvPr>
        </p:nvSpPr>
        <p:spPr/>
        <p:txBody>
          <a:bodyPr/>
          <a:lstStyle/>
          <a:p>
            <a:r>
              <a:rPr lang="en-US" dirty="0"/>
              <a:t>© DataStax, All Rights Reserved.</a:t>
            </a:r>
          </a:p>
        </p:txBody>
      </p:sp>
    </p:spTree>
    <p:extLst>
      <p:ext uri="{BB962C8B-B14F-4D97-AF65-F5344CB8AC3E}">
        <p14:creationId xmlns:p14="http://schemas.microsoft.com/office/powerpoint/2010/main" val="3775685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483417-360C-E049-A523-7492279875D9}"/>
              </a:ext>
            </a:extLst>
          </p:cNvPr>
          <p:cNvPicPr>
            <a:picLocks noChangeAspect="1"/>
          </p:cNvPicPr>
          <p:nvPr/>
        </p:nvPicPr>
        <p:blipFill>
          <a:blip r:embed="rId2"/>
          <a:stretch>
            <a:fillRect/>
          </a:stretch>
        </p:blipFill>
        <p:spPr>
          <a:xfrm>
            <a:off x="3901109" y="0"/>
            <a:ext cx="5022727" cy="5143500"/>
          </a:xfrm>
          <a:prstGeom prst="rect">
            <a:avLst/>
          </a:prstGeom>
        </p:spPr>
      </p:pic>
      <p:sp>
        <p:nvSpPr>
          <p:cNvPr id="2" name="Date Placeholder 1">
            <a:extLst>
              <a:ext uri="{FF2B5EF4-FFF2-40B4-BE49-F238E27FC236}">
                <a16:creationId xmlns:a16="http://schemas.microsoft.com/office/drawing/2014/main" id="{C17713C7-3815-EC41-9899-16C254C63A98}"/>
              </a:ext>
            </a:extLst>
          </p:cNvPr>
          <p:cNvSpPr>
            <a:spLocks noGrp="1"/>
          </p:cNvSpPr>
          <p:nvPr>
            <p:ph type="dt" sz="half" idx="11"/>
          </p:nvPr>
        </p:nvSpPr>
        <p:spPr/>
        <p:txBody>
          <a:bodyPr/>
          <a:lstStyle/>
          <a:p>
            <a:pPr defTabSz="457200"/>
            <a:r>
              <a:rPr lang="en-US"/>
              <a:t>© DataStax, All Rights Reserved.</a:t>
            </a:r>
            <a:endParaRPr lang="en-US" dirty="0"/>
          </a:p>
        </p:txBody>
      </p:sp>
      <p:sp>
        <p:nvSpPr>
          <p:cNvPr id="5" name="Title 4">
            <a:extLst>
              <a:ext uri="{FF2B5EF4-FFF2-40B4-BE49-F238E27FC236}">
                <a16:creationId xmlns:a16="http://schemas.microsoft.com/office/drawing/2014/main" id="{248E0492-4B12-CC43-A1EF-DA1EF89593B5}"/>
              </a:ext>
            </a:extLst>
          </p:cNvPr>
          <p:cNvSpPr>
            <a:spLocks noGrp="1"/>
          </p:cNvSpPr>
          <p:nvPr>
            <p:ph type="title"/>
          </p:nvPr>
        </p:nvSpPr>
        <p:spPr/>
        <p:txBody>
          <a:bodyPr/>
          <a:lstStyle/>
          <a:p>
            <a:r>
              <a:rPr lang="fr-FR" dirty="0"/>
              <a:t>Agenda</a:t>
            </a:r>
          </a:p>
        </p:txBody>
      </p:sp>
      <p:sp>
        <p:nvSpPr>
          <p:cNvPr id="6" name="Slide Number Placeholder 5">
            <a:extLst>
              <a:ext uri="{FF2B5EF4-FFF2-40B4-BE49-F238E27FC236}">
                <a16:creationId xmlns:a16="http://schemas.microsoft.com/office/drawing/2014/main" id="{CA06F5B8-396E-944B-8630-48C4B84B3CA7}"/>
              </a:ext>
            </a:extLst>
          </p:cNvPr>
          <p:cNvSpPr>
            <a:spLocks noGrp="1"/>
          </p:cNvSpPr>
          <p:nvPr>
            <p:ph type="sldNum" sz="quarter" idx="4"/>
          </p:nvPr>
        </p:nvSpPr>
        <p:spPr/>
        <p:txBody>
          <a:bodyPr/>
          <a:lstStyle/>
          <a:p>
            <a:pPr algn="r" defTabSz="457200"/>
            <a:fld id="{625532A8-9998-1545-8016-7D9932388623}" type="slidenum">
              <a:rPr lang="uk-UA" smtClean="0"/>
              <a:pPr algn="r" defTabSz="457200"/>
              <a:t>6</a:t>
            </a:fld>
            <a:endParaRPr lang="uk-UA"/>
          </a:p>
        </p:txBody>
      </p:sp>
      <p:sp>
        <p:nvSpPr>
          <p:cNvPr id="8" name="Rectangle 7">
            <a:extLst>
              <a:ext uri="{FF2B5EF4-FFF2-40B4-BE49-F238E27FC236}">
                <a16:creationId xmlns:a16="http://schemas.microsoft.com/office/drawing/2014/main" id="{7061BB3D-F32A-4A49-9FAF-B99331D4C8F4}"/>
              </a:ext>
            </a:extLst>
          </p:cNvPr>
          <p:cNvSpPr/>
          <p:nvPr/>
        </p:nvSpPr>
        <p:spPr>
          <a:xfrm>
            <a:off x="3723150" y="956602"/>
            <a:ext cx="5378646" cy="351692"/>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2742744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F25FF-FA09-5D44-AF89-F0505602C9A3}"/>
              </a:ext>
            </a:extLst>
          </p:cNvPr>
          <p:cNvSpPr>
            <a:spLocks noGrp="1"/>
          </p:cNvSpPr>
          <p:nvPr>
            <p:ph type="title"/>
          </p:nvPr>
        </p:nvSpPr>
        <p:spPr/>
        <p:txBody>
          <a:bodyPr/>
          <a:lstStyle/>
          <a:p>
            <a:r>
              <a:rPr lang="en-US" dirty="0"/>
              <a:t>Housekeeping</a:t>
            </a:r>
          </a:p>
        </p:txBody>
      </p:sp>
      <p:sp>
        <p:nvSpPr>
          <p:cNvPr id="3" name="Content Placeholder 2">
            <a:extLst>
              <a:ext uri="{FF2B5EF4-FFF2-40B4-BE49-F238E27FC236}">
                <a16:creationId xmlns:a16="http://schemas.microsoft.com/office/drawing/2014/main" id="{01A2D024-05F7-3B47-9ED0-89154A2FBD90}"/>
              </a:ext>
            </a:extLst>
          </p:cNvPr>
          <p:cNvSpPr>
            <a:spLocks noGrp="1"/>
          </p:cNvSpPr>
          <p:nvPr>
            <p:ph sz="quarter" idx="16"/>
          </p:nvPr>
        </p:nvSpPr>
        <p:spPr>
          <a:xfrm>
            <a:off x="457199" y="1123949"/>
            <a:ext cx="5257801" cy="3477087"/>
          </a:xfrm>
        </p:spPr>
        <p:txBody>
          <a:bodyPr/>
          <a:lstStyle/>
          <a:p>
            <a:r>
              <a:rPr lang="en-US" dirty="0"/>
              <a:t>You should have these things:</a:t>
            </a:r>
          </a:p>
          <a:p>
            <a:pPr lvl="1"/>
            <a:r>
              <a:rPr lang="en-US" dirty="0"/>
              <a:t>Laptop (preferably with SSH client)</a:t>
            </a:r>
          </a:p>
          <a:p>
            <a:pPr lvl="1"/>
            <a:r>
              <a:rPr lang="en-US" dirty="0"/>
              <a:t>Internet Connection</a:t>
            </a:r>
          </a:p>
          <a:p>
            <a:pPr lvl="1"/>
            <a:r>
              <a:rPr lang="en-US" dirty="0"/>
              <a:t>Optional : Docker installed</a:t>
            </a:r>
          </a:p>
          <a:p>
            <a:pPr lvl="1"/>
            <a:endParaRPr lang="en-US" dirty="0"/>
          </a:p>
          <a:p>
            <a:r>
              <a:rPr lang="en-US" dirty="0"/>
              <a:t>Have questions?</a:t>
            </a:r>
          </a:p>
        </p:txBody>
      </p:sp>
      <p:sp>
        <p:nvSpPr>
          <p:cNvPr id="4" name="Date Placeholder 3">
            <a:extLst>
              <a:ext uri="{FF2B5EF4-FFF2-40B4-BE49-F238E27FC236}">
                <a16:creationId xmlns:a16="http://schemas.microsoft.com/office/drawing/2014/main" id="{2555391C-8CFD-AE43-ADBD-F5BF90D83492}"/>
              </a:ext>
            </a:extLst>
          </p:cNvPr>
          <p:cNvSpPr>
            <a:spLocks noGrp="1"/>
          </p:cNvSpPr>
          <p:nvPr>
            <p:ph type="dt" sz="half" idx="2"/>
          </p:nvPr>
        </p:nvSpPr>
        <p:spPr/>
        <p:txBody>
          <a:bodyPr/>
          <a:lstStyle/>
          <a:p>
            <a:pPr defTabSz="457200"/>
            <a:r>
              <a:rPr lang="en-US" dirty="0"/>
              <a:t>© DataStax, All Rights Reserved.</a:t>
            </a:r>
            <a:endParaRPr lang="mr-IN" dirty="0"/>
          </a:p>
        </p:txBody>
      </p:sp>
      <p:pic>
        <p:nvPicPr>
          <p:cNvPr id="8" name="Content Placeholder 7">
            <a:extLst>
              <a:ext uri="{FF2B5EF4-FFF2-40B4-BE49-F238E27FC236}">
                <a16:creationId xmlns:a16="http://schemas.microsoft.com/office/drawing/2014/main" id="{8C0CAFA5-24A9-954A-95EE-DC9C3EC1BA2F}"/>
              </a:ext>
            </a:extLst>
          </p:cNvPr>
          <p:cNvPicPr>
            <a:picLocks noGrp="1" noChangeAspect="1"/>
          </p:cNvPicPr>
          <p:nvPr>
            <p:ph sz="quarter" idx="17"/>
          </p:nvPr>
        </p:nvPicPr>
        <p:blipFill>
          <a:blip r:embed="rId3">
            <a:clrChange>
              <a:clrFrom>
                <a:srgbClr val="000000">
                  <a:alpha val="0"/>
                </a:srgbClr>
              </a:clrFrom>
              <a:clrTo>
                <a:srgbClr val="000000">
                  <a:alpha val="0"/>
                </a:srgbClr>
              </a:clrTo>
            </a:clrChange>
          </a:blip>
          <a:stretch>
            <a:fillRect/>
          </a:stretch>
        </p:blipFill>
        <p:spPr>
          <a:xfrm>
            <a:off x="4132912" y="270472"/>
            <a:ext cx="4003675" cy="3238266"/>
          </a:xfrm>
        </p:spPr>
      </p:pic>
      <p:sp>
        <p:nvSpPr>
          <p:cNvPr id="5" name="Slide Number Placeholder 4">
            <a:extLst>
              <a:ext uri="{FF2B5EF4-FFF2-40B4-BE49-F238E27FC236}">
                <a16:creationId xmlns:a16="http://schemas.microsoft.com/office/drawing/2014/main" id="{878BA1DF-EC7E-EA44-B522-CCF85F1D35DE}"/>
              </a:ext>
            </a:extLst>
          </p:cNvPr>
          <p:cNvSpPr>
            <a:spLocks noGrp="1"/>
          </p:cNvSpPr>
          <p:nvPr>
            <p:ph type="sldNum" sz="quarter" idx="4"/>
          </p:nvPr>
        </p:nvSpPr>
        <p:spPr/>
        <p:txBody>
          <a:bodyPr/>
          <a:lstStyle/>
          <a:p>
            <a:fld id="{B2ACA3F6-9BF3-9640-9039-906AF661142D}" type="slidenum">
              <a:rPr lang="en-US" smtClean="0"/>
              <a:pPr/>
              <a:t>7</a:t>
            </a:fld>
            <a:endParaRPr lang="en-US"/>
          </a:p>
        </p:txBody>
      </p:sp>
      <p:sp>
        <p:nvSpPr>
          <p:cNvPr id="7" name="Rectangle 6">
            <a:extLst>
              <a:ext uri="{FF2B5EF4-FFF2-40B4-BE49-F238E27FC236}">
                <a16:creationId xmlns:a16="http://schemas.microsoft.com/office/drawing/2014/main" id="{6BA78ACF-F9DB-394F-9DF9-13A01226D851}"/>
              </a:ext>
            </a:extLst>
          </p:cNvPr>
          <p:cNvSpPr/>
          <p:nvPr/>
        </p:nvSpPr>
        <p:spPr>
          <a:xfrm>
            <a:off x="388620" y="4002130"/>
            <a:ext cx="9044940" cy="461665"/>
          </a:xfrm>
          <a:prstGeom prst="rect">
            <a:avLst/>
          </a:prstGeom>
        </p:spPr>
        <p:txBody>
          <a:bodyPr wrap="square">
            <a:spAutoFit/>
          </a:bodyPr>
          <a:lstStyle/>
          <a:p>
            <a:r>
              <a:rPr lang="fr-FR" sz="2400" b="1" dirty="0">
                <a:solidFill>
                  <a:schemeClr val="accent1"/>
                </a:solidFill>
              </a:rPr>
              <a:t>https://</a:t>
            </a:r>
            <a:r>
              <a:rPr lang="fr-FR" sz="2400" b="1" dirty="0" err="1">
                <a:solidFill>
                  <a:schemeClr val="accent1"/>
                </a:solidFill>
              </a:rPr>
              <a:t>github.com</a:t>
            </a:r>
            <a:r>
              <a:rPr lang="fr-FR" sz="2400" b="1" dirty="0">
                <a:solidFill>
                  <a:schemeClr val="accent1"/>
                </a:solidFill>
              </a:rPr>
              <a:t>/DataStax-Academy/solution-day-2018</a:t>
            </a:r>
          </a:p>
        </p:txBody>
      </p:sp>
    </p:spTree>
    <p:extLst>
      <p:ext uri="{BB962C8B-B14F-4D97-AF65-F5344CB8AC3E}">
        <p14:creationId xmlns:p14="http://schemas.microsoft.com/office/powerpoint/2010/main" val="1817397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6732BEE-6C64-074A-BA66-29C7952B6F5E}"/>
              </a:ext>
            </a:extLst>
          </p:cNvPr>
          <p:cNvSpPr>
            <a:spLocks noGrp="1"/>
          </p:cNvSpPr>
          <p:nvPr>
            <p:ph type="title"/>
          </p:nvPr>
        </p:nvSpPr>
        <p:spPr/>
        <p:txBody>
          <a:bodyPr/>
          <a:lstStyle/>
          <a:p>
            <a:r>
              <a:rPr lang="en-US" dirty="0"/>
              <a:t>DataStax Solution Day Takeaway</a:t>
            </a:r>
          </a:p>
        </p:txBody>
      </p:sp>
      <p:sp>
        <p:nvSpPr>
          <p:cNvPr id="7" name="Content Placeholder 6">
            <a:extLst>
              <a:ext uri="{FF2B5EF4-FFF2-40B4-BE49-F238E27FC236}">
                <a16:creationId xmlns:a16="http://schemas.microsoft.com/office/drawing/2014/main" id="{83B3E7D1-E0DE-6046-86E7-2E90F674A30E}"/>
              </a:ext>
            </a:extLst>
          </p:cNvPr>
          <p:cNvSpPr>
            <a:spLocks noGrp="1"/>
          </p:cNvSpPr>
          <p:nvPr>
            <p:ph sz="quarter" idx="16"/>
          </p:nvPr>
        </p:nvSpPr>
        <p:spPr/>
        <p:txBody>
          <a:bodyPr/>
          <a:lstStyle/>
          <a:p>
            <a:r>
              <a:rPr lang="en-US" dirty="0"/>
              <a:t>Take DataStax home with you</a:t>
            </a:r>
          </a:p>
          <a:p>
            <a:r>
              <a:rPr lang="en-US" dirty="0"/>
              <a:t>Be the first on your team using DSE 6!</a:t>
            </a:r>
          </a:p>
          <a:p>
            <a:r>
              <a:rPr lang="en-US" dirty="0"/>
              <a:t>Head to the Operations Solution Zone </a:t>
            </a:r>
          </a:p>
          <a:p>
            <a:r>
              <a:rPr lang="en-US" dirty="0"/>
              <a:t>We’ll help you get DataStax Enterprise  installed as a Docker image on your laptop</a:t>
            </a:r>
          </a:p>
          <a:p>
            <a:pPr lvl="1"/>
            <a:r>
              <a:rPr lang="en-US" dirty="0"/>
              <a:t>DSE Server</a:t>
            </a:r>
          </a:p>
          <a:p>
            <a:pPr lvl="1"/>
            <a:r>
              <a:rPr lang="en-US" dirty="0"/>
              <a:t>DSE OpsCenter</a:t>
            </a:r>
          </a:p>
          <a:p>
            <a:pPr lvl="1"/>
            <a:r>
              <a:rPr lang="en-US" dirty="0"/>
              <a:t>DSE Studio</a:t>
            </a:r>
          </a:p>
        </p:txBody>
      </p:sp>
      <p:sp>
        <p:nvSpPr>
          <p:cNvPr id="4" name="Date Placeholder 3">
            <a:extLst>
              <a:ext uri="{FF2B5EF4-FFF2-40B4-BE49-F238E27FC236}">
                <a16:creationId xmlns:a16="http://schemas.microsoft.com/office/drawing/2014/main" id="{7CD45CF3-93DD-1B4A-8693-B23C833ACA5C}"/>
              </a:ext>
            </a:extLst>
          </p:cNvPr>
          <p:cNvSpPr>
            <a:spLocks noGrp="1"/>
          </p:cNvSpPr>
          <p:nvPr>
            <p:ph type="dt" sz="half" idx="2"/>
          </p:nvPr>
        </p:nvSpPr>
        <p:spPr/>
        <p:txBody>
          <a:bodyPr/>
          <a:lstStyle/>
          <a:p>
            <a:r>
              <a:rPr lang="en-US" dirty="0"/>
              <a:t>© DataStax, All Rights Reserved.</a:t>
            </a:r>
            <a:endParaRPr lang="mr-IN" dirty="0"/>
          </a:p>
        </p:txBody>
      </p:sp>
      <p:pic>
        <p:nvPicPr>
          <p:cNvPr id="9" name="Content Placeholder 8">
            <a:extLst>
              <a:ext uri="{FF2B5EF4-FFF2-40B4-BE49-F238E27FC236}">
                <a16:creationId xmlns:a16="http://schemas.microsoft.com/office/drawing/2014/main" id="{DACA70C7-82BE-C649-9E3F-8C7F7A96BCF1}"/>
              </a:ext>
            </a:extLst>
          </p:cNvPr>
          <p:cNvPicPr>
            <a:picLocks noGrp="1" noChangeAspect="1"/>
          </p:cNvPicPr>
          <p:nvPr>
            <p:ph sz="quarter" idx="17"/>
          </p:nvPr>
        </p:nvPicPr>
        <p:blipFill>
          <a:blip r:embed="rId3"/>
          <a:stretch>
            <a:fillRect/>
          </a:stretch>
        </p:blipFill>
        <p:spPr>
          <a:xfrm>
            <a:off x="4954588" y="1123950"/>
            <a:ext cx="3476625" cy="3476625"/>
          </a:xfrm>
        </p:spPr>
      </p:pic>
      <p:sp>
        <p:nvSpPr>
          <p:cNvPr id="5" name="Slide Number Placeholder 4">
            <a:extLst>
              <a:ext uri="{FF2B5EF4-FFF2-40B4-BE49-F238E27FC236}">
                <a16:creationId xmlns:a16="http://schemas.microsoft.com/office/drawing/2014/main" id="{0542B8A2-6278-7E49-9CF0-DB9E39C4404F}"/>
              </a:ext>
            </a:extLst>
          </p:cNvPr>
          <p:cNvSpPr>
            <a:spLocks noGrp="1"/>
          </p:cNvSpPr>
          <p:nvPr>
            <p:ph type="sldNum" sz="quarter" idx="4"/>
          </p:nvPr>
        </p:nvSpPr>
        <p:spPr/>
        <p:txBody>
          <a:bodyPr/>
          <a:lstStyle/>
          <a:p>
            <a:fld id="{B2ACA3F6-9BF3-9640-9039-906AF661142D}" type="slidenum">
              <a:rPr lang="en-US" smtClean="0"/>
              <a:pPr/>
              <a:t>8</a:t>
            </a:fld>
            <a:endParaRPr lang="en-US"/>
          </a:p>
        </p:txBody>
      </p:sp>
    </p:spTree>
    <p:extLst>
      <p:ext uri="{BB962C8B-B14F-4D97-AF65-F5344CB8AC3E}">
        <p14:creationId xmlns:p14="http://schemas.microsoft.com/office/powerpoint/2010/main" val="4229582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7713C7-3815-EC41-9899-16C254C63A98}"/>
              </a:ext>
            </a:extLst>
          </p:cNvPr>
          <p:cNvSpPr>
            <a:spLocks noGrp="1"/>
          </p:cNvSpPr>
          <p:nvPr>
            <p:ph type="dt" sz="half" idx="11"/>
          </p:nvPr>
        </p:nvSpPr>
        <p:spPr/>
        <p:txBody>
          <a:bodyPr/>
          <a:lstStyle/>
          <a:p>
            <a:pPr defTabSz="457200"/>
            <a:r>
              <a:rPr lang="en-US"/>
              <a:t>© DataStax, All Rights Reserved.</a:t>
            </a:r>
            <a:endParaRPr lang="en-US" dirty="0"/>
          </a:p>
        </p:txBody>
      </p:sp>
      <p:sp>
        <p:nvSpPr>
          <p:cNvPr id="5" name="Title 4">
            <a:extLst>
              <a:ext uri="{FF2B5EF4-FFF2-40B4-BE49-F238E27FC236}">
                <a16:creationId xmlns:a16="http://schemas.microsoft.com/office/drawing/2014/main" id="{248E0492-4B12-CC43-A1EF-DA1EF89593B5}"/>
              </a:ext>
            </a:extLst>
          </p:cNvPr>
          <p:cNvSpPr>
            <a:spLocks noGrp="1"/>
          </p:cNvSpPr>
          <p:nvPr>
            <p:ph type="title"/>
          </p:nvPr>
        </p:nvSpPr>
        <p:spPr/>
        <p:txBody>
          <a:bodyPr/>
          <a:lstStyle/>
          <a:p>
            <a:r>
              <a:rPr lang="fr-FR" dirty="0"/>
              <a:t>Agenda</a:t>
            </a:r>
          </a:p>
        </p:txBody>
      </p:sp>
      <p:sp>
        <p:nvSpPr>
          <p:cNvPr id="6" name="Slide Number Placeholder 5">
            <a:extLst>
              <a:ext uri="{FF2B5EF4-FFF2-40B4-BE49-F238E27FC236}">
                <a16:creationId xmlns:a16="http://schemas.microsoft.com/office/drawing/2014/main" id="{CA06F5B8-396E-944B-8630-48C4B84B3CA7}"/>
              </a:ext>
            </a:extLst>
          </p:cNvPr>
          <p:cNvSpPr>
            <a:spLocks noGrp="1"/>
          </p:cNvSpPr>
          <p:nvPr>
            <p:ph type="sldNum" sz="quarter" idx="4"/>
          </p:nvPr>
        </p:nvSpPr>
        <p:spPr/>
        <p:txBody>
          <a:bodyPr/>
          <a:lstStyle/>
          <a:p>
            <a:pPr algn="r" defTabSz="457200"/>
            <a:fld id="{625532A8-9998-1545-8016-7D9932388623}" type="slidenum">
              <a:rPr lang="uk-UA" smtClean="0"/>
              <a:pPr algn="r" defTabSz="457200"/>
              <a:t>9</a:t>
            </a:fld>
            <a:endParaRPr lang="uk-UA"/>
          </a:p>
        </p:txBody>
      </p:sp>
      <p:pic>
        <p:nvPicPr>
          <p:cNvPr id="7" name="Picture 6">
            <a:extLst>
              <a:ext uri="{FF2B5EF4-FFF2-40B4-BE49-F238E27FC236}">
                <a16:creationId xmlns:a16="http://schemas.microsoft.com/office/drawing/2014/main" id="{3EDB5FB9-D1E5-A546-8580-F95D051745F5}"/>
              </a:ext>
            </a:extLst>
          </p:cNvPr>
          <p:cNvPicPr>
            <a:picLocks noChangeAspect="1"/>
          </p:cNvPicPr>
          <p:nvPr/>
        </p:nvPicPr>
        <p:blipFill>
          <a:blip r:embed="rId2"/>
          <a:stretch>
            <a:fillRect/>
          </a:stretch>
        </p:blipFill>
        <p:spPr>
          <a:xfrm>
            <a:off x="3765354" y="0"/>
            <a:ext cx="5378646" cy="5126266"/>
          </a:xfrm>
          <a:prstGeom prst="rect">
            <a:avLst/>
          </a:prstGeom>
        </p:spPr>
      </p:pic>
      <p:sp>
        <p:nvSpPr>
          <p:cNvPr id="8" name="Rectangle 7">
            <a:extLst>
              <a:ext uri="{FF2B5EF4-FFF2-40B4-BE49-F238E27FC236}">
                <a16:creationId xmlns:a16="http://schemas.microsoft.com/office/drawing/2014/main" id="{7061BB3D-F32A-4A49-9FAF-B99331D4C8F4}"/>
              </a:ext>
            </a:extLst>
          </p:cNvPr>
          <p:cNvSpPr/>
          <p:nvPr/>
        </p:nvSpPr>
        <p:spPr>
          <a:xfrm>
            <a:off x="3723150" y="956602"/>
            <a:ext cx="5378646" cy="351692"/>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741507146"/>
      </p:ext>
    </p:extLst>
  </p:cSld>
  <p:clrMapOvr>
    <a:masterClrMapping/>
  </p:clrMapOvr>
</p:sld>
</file>

<file path=ppt/theme/theme1.xml><?xml version="1.0" encoding="utf-8"?>
<a:theme xmlns:a="http://schemas.openxmlformats.org/drawingml/2006/main" name="DataStax_Template_Widescreen">
  <a:themeElements>
    <a:clrScheme name="DataStax 2018">
      <a:dk1>
        <a:srgbClr val="000000"/>
      </a:dk1>
      <a:lt1>
        <a:srgbClr val="FFFFFF"/>
      </a:lt1>
      <a:dk2>
        <a:srgbClr val="9EACAB"/>
      </a:dk2>
      <a:lt2>
        <a:srgbClr val="F8F9F7"/>
      </a:lt2>
      <a:accent1>
        <a:srgbClr val="007A97"/>
      </a:accent1>
      <a:accent2>
        <a:srgbClr val="CA5F14"/>
      </a:accent2>
      <a:accent3>
        <a:srgbClr val="FFC72C"/>
      </a:accent3>
      <a:accent4>
        <a:srgbClr val="A4D233"/>
      </a:accent4>
      <a:accent5>
        <a:srgbClr val="0CB7E1"/>
      </a:accent5>
      <a:accent6>
        <a:srgbClr val="8031A7"/>
      </a:accent6>
      <a:hlink>
        <a:srgbClr val="007997"/>
      </a:hlink>
      <a:folHlink>
        <a:srgbClr val="374C5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mtClean="0"/>
        </a:defPPr>
      </a:lstStyle>
    </a:txDef>
  </a:objectDefaults>
  <a:extraClrSchemeLst/>
  <a:extLst>
    <a:ext uri="{05A4C25C-085E-4340-85A3-A5531E510DB2}">
      <thm15:themeFamily xmlns:thm15="http://schemas.microsoft.com/office/thememl/2012/main" name="DataStax 2018" id="{D3827187-BCD1-524E-827E-1B9956023528}" vid="{205F31E9-C290-354E-9C88-283432D4769B}"/>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DataStax 2018_FINAL PPT Template</Template>
  <TotalTime>22372</TotalTime>
  <Words>4169</Words>
  <Application>Microsoft Macintosh PowerPoint</Application>
  <PresentationFormat>On-screen Show (16:9)</PresentationFormat>
  <Paragraphs>599</Paragraphs>
  <Slides>52</Slides>
  <Notes>44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.AppleSystemUIFont</vt:lpstr>
      <vt:lpstr>Arial</vt:lpstr>
      <vt:lpstr>Calibri</vt:lpstr>
      <vt:lpstr>Courier New</vt:lpstr>
      <vt:lpstr>Helvetica Neue</vt:lpstr>
      <vt:lpstr>Helvetica Neue Light</vt:lpstr>
      <vt:lpstr>Impact</vt:lpstr>
      <vt:lpstr>Times New Roman</vt:lpstr>
      <vt:lpstr>DataStax_Template_Widescreen</vt:lpstr>
      <vt:lpstr>PowerPoint Presentation</vt:lpstr>
      <vt:lpstr>DataStax Enterprise 6 Solution Day </vt:lpstr>
      <vt:lpstr>Your speakers today</vt:lpstr>
      <vt:lpstr>Your speakers today</vt:lpstr>
      <vt:lpstr>Agenda</vt:lpstr>
      <vt:lpstr>Agenda</vt:lpstr>
      <vt:lpstr>Housekeeping</vt:lpstr>
      <vt:lpstr>DataStax Solution Day Takeaway</vt:lpstr>
      <vt:lpstr>Agenda</vt:lpstr>
      <vt:lpstr>DataStax Enterprise  Overview</vt:lpstr>
      <vt:lpstr>Apache Cassandra</vt:lpstr>
      <vt:lpstr>       Distributed</vt:lpstr>
      <vt:lpstr>Hybrid and Multi-Cloud  is a strategic imperative</vt:lpstr>
      <vt:lpstr>Apache Cassandra</vt:lpstr>
      <vt:lpstr>       Always-On</vt:lpstr>
      <vt:lpstr>Apache Cassandra</vt:lpstr>
      <vt:lpstr>       Scalable</vt:lpstr>
      <vt:lpstr>Apache Cassandra</vt:lpstr>
      <vt:lpstr>       Real-time</vt:lpstr>
      <vt:lpstr>DataStax Enterprise</vt:lpstr>
      <vt:lpstr>Expert Support</vt:lpstr>
      <vt:lpstr>Professional Services</vt:lpstr>
      <vt:lpstr>Get trained up and certified</vt:lpstr>
      <vt:lpstr>DataStax Enterprise</vt:lpstr>
      <vt:lpstr>Advanced Security</vt:lpstr>
      <vt:lpstr>DataStax Enterprise</vt:lpstr>
      <vt:lpstr>Des Advanced Replication</vt:lpstr>
      <vt:lpstr>Tiered Storage</vt:lpstr>
      <vt:lpstr>DataStax Enterprise</vt:lpstr>
      <vt:lpstr>DataStax Studio</vt:lpstr>
      <vt:lpstr>DataStax  Bulk Loader</vt:lpstr>
      <vt:lpstr>DataStax Drivers</vt:lpstr>
      <vt:lpstr>DataStax Enterprise Docker Images</vt:lpstr>
      <vt:lpstr>DataStax Enterprise</vt:lpstr>
      <vt:lpstr>DSE OpsCenter</vt:lpstr>
      <vt:lpstr>DataStax Enterprise</vt:lpstr>
      <vt:lpstr>Dse Search</vt:lpstr>
      <vt:lpstr>DSE Search</vt:lpstr>
      <vt:lpstr>Dse Analytics</vt:lpstr>
      <vt:lpstr>DSE Analytics: Spark + Cassandra</vt:lpstr>
      <vt:lpstr>Dse Graph</vt:lpstr>
      <vt:lpstr>OSS Foundations, Integrated for the Enterprise</vt:lpstr>
      <vt:lpstr>       Contextual</vt:lpstr>
      <vt:lpstr>Cloud Application Characteristics</vt:lpstr>
      <vt:lpstr>What’s new with DSE 6</vt:lpstr>
      <vt:lpstr>PowerPoint Presentation</vt:lpstr>
      <vt:lpstr>PowerPoint Presentation</vt:lpstr>
      <vt:lpstr>PowerPoint Presentation</vt:lpstr>
      <vt:lpstr>2x Increased Throughput, Decreased Latency</vt:lpstr>
      <vt:lpstr>What’s in DataStax Enterprise 6?</vt:lpstr>
      <vt:lpstr>DataStax Use Cases</vt:lpstr>
      <vt:lpstr>Thank you</vt:lpstr>
    </vt:vector>
  </TitlesOfParts>
  <Manager/>
  <Company/>
  <LinksUpToDate>false</LinksUpToDate>
  <SharedDoc>false</SharedDoc>
  <HyperlinkBase/>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dc:title>
  <dc:subject/>
  <dc:creator>Yen Wolf</dc:creator>
  <cp:keywords/>
  <dc:description/>
  <cp:lastModifiedBy>Cedrick Lunven</cp:lastModifiedBy>
  <cp:revision>210</cp:revision>
  <cp:lastPrinted>2018-06-20T15:08:28Z</cp:lastPrinted>
  <dcterms:created xsi:type="dcterms:W3CDTF">2018-03-30T00:33:11Z</dcterms:created>
  <dcterms:modified xsi:type="dcterms:W3CDTF">2018-06-20T21:48:30Z</dcterms:modified>
  <cp:category/>
</cp:coreProperties>
</file>